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0" r:id="rId3"/>
    <p:sldId id="258" r:id="rId4"/>
    <p:sldId id="276" r:id="rId5"/>
    <p:sldId id="257" r:id="rId6"/>
    <p:sldId id="263" r:id="rId7"/>
    <p:sldId id="271" r:id="rId8"/>
    <p:sldId id="262" r:id="rId9"/>
    <p:sldId id="272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106" d="100"/>
          <a:sy n="106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6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54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24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9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82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17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02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98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42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020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22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9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88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86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0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4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60DD74-A39A-4414-BC85-65523E7D6B08}" type="datetimeFigureOut">
              <a:rPr lang="hr-HR" smtClean="0"/>
              <a:t>14.4.2016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AB6503-B524-4DCE-83FE-62104D035D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684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779993"/>
            <a:ext cx="6730777" cy="3124201"/>
          </a:xfrm>
        </p:spPr>
        <p:txBody>
          <a:bodyPr>
            <a:normAutofit/>
          </a:bodyPr>
          <a:lstStyle/>
          <a:p>
            <a:r>
              <a:rPr lang="hr-HR" sz="8000" dirty="0">
                <a:latin typeface="Comic Sans MS" pitchFamily="66" charset="0"/>
              </a:rPr>
              <a:t/>
            </a:r>
            <a:br>
              <a:rPr lang="hr-HR" sz="8000" dirty="0">
                <a:latin typeface="Comic Sans MS" pitchFamily="66" charset="0"/>
              </a:rPr>
            </a:br>
            <a:endParaRPr lang="hr-HR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29309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i="1" dirty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3265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P</a:t>
            </a:r>
            <a:r>
              <a:rPr lang="hr-HR" sz="2800" dirty="0" smtClean="0">
                <a:latin typeface="Comic Sans MS" pitchFamily="66" charset="0"/>
              </a:rPr>
              <a:t>PVŠ  Stanka  Ožanića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	       Zadar </a:t>
            </a:r>
            <a:endParaRPr lang="hr-HR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43175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Učenica: Diana Fabijanić</a:t>
            </a:r>
            <a:b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</a:br>
            <a: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Razred: 2B</a:t>
            </a:r>
          </a:p>
          <a:p>
            <a:r>
              <a:rPr lang="hr-HR" sz="24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Smjer: tehničar nutricionist</a:t>
            </a:r>
            <a:endParaRPr lang="hr-HR" sz="2400" dirty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2" y="1844824"/>
            <a:ext cx="6714612" cy="3013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383143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1"/>
                </a:solidFill>
              </a:rPr>
              <a:t>lat. </a:t>
            </a:r>
            <a:r>
              <a:rPr lang="hr-HR" sz="2400" i="1" dirty="0">
                <a:solidFill>
                  <a:schemeClr val="accent1"/>
                </a:solidFill>
              </a:rPr>
              <a:t>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40526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554867" cy="1524000"/>
          </a:xfrm>
        </p:spPr>
        <p:txBody>
          <a:bodyPr/>
          <a:lstStyle/>
          <a:p>
            <a:r>
              <a:rPr lang="hr-HR" sz="4000" b="1" dirty="0">
                <a:latin typeface="Comic Sans MS" pitchFamily="66" charset="0"/>
              </a:rPr>
              <a:t>Predrasude o djeci s dijabetesom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6554867" cy="3767670"/>
          </a:xfrm>
        </p:spPr>
        <p:txBody>
          <a:bodyPr/>
          <a:lstStyle/>
          <a:p>
            <a:r>
              <a:rPr lang="hr-HR" dirty="0">
                <a:latin typeface="Comic Sans MS" pitchFamily="66" charset="0"/>
              </a:rPr>
              <a:t>da je dijabetes zarazna bolest</a:t>
            </a:r>
          </a:p>
          <a:p>
            <a:r>
              <a:rPr lang="hr-HR" dirty="0">
                <a:latin typeface="Comic Sans MS" pitchFamily="66" charset="0"/>
              </a:rPr>
              <a:t>da su dijabetes dobili zbog stresa</a:t>
            </a:r>
          </a:p>
          <a:p>
            <a:r>
              <a:rPr lang="hr-HR" dirty="0">
                <a:latin typeface="Comic Sans MS" pitchFamily="66" charset="0"/>
              </a:rPr>
              <a:t>da imaju velika ograničenja u prehrani</a:t>
            </a:r>
          </a:p>
          <a:p>
            <a:r>
              <a:rPr lang="hr-HR" dirty="0">
                <a:latin typeface="Comic Sans MS" pitchFamily="66" charset="0"/>
              </a:rPr>
              <a:t>da se ne mogu baviti sportom</a:t>
            </a:r>
          </a:p>
          <a:p>
            <a:r>
              <a:rPr lang="hr-HR" dirty="0">
                <a:latin typeface="Comic Sans MS" pitchFamily="66" charset="0"/>
              </a:rPr>
              <a:t>da imaju ograničen izbor zanimanja</a:t>
            </a:r>
          </a:p>
          <a:p>
            <a:r>
              <a:rPr lang="hr-HR" dirty="0">
                <a:latin typeface="Comic Sans MS" pitchFamily="66" charset="0"/>
              </a:rPr>
              <a:t>da moraju izbjegavati stresne situacije</a:t>
            </a:r>
          </a:p>
          <a:p>
            <a:r>
              <a:rPr lang="hr-HR" dirty="0">
                <a:latin typeface="Comic Sans MS" pitchFamily="66" charset="0"/>
              </a:rPr>
              <a:t>da ne mogu biti </a:t>
            </a:r>
            <a:r>
              <a:rPr lang="hr-HR" dirty="0" smtClean="0">
                <a:latin typeface="Comic Sans MS" pitchFamily="66" charset="0"/>
              </a:rPr>
              <a:t>roditelji</a:t>
            </a:r>
            <a:endParaRPr lang="hr-H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1" y="1"/>
            <a:ext cx="7346955" cy="1767188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Comic Sans MS" panose="030F0702030302020204" pitchFamily="66" charset="0"/>
              </a:rPr>
              <a:t>DIJABETES DANAS</a:t>
            </a:r>
            <a:endParaRPr lang="hr-H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2859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Danas nije smrtonosna bolest, zahvaljujući 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>naprednoj medicini.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Međutim, dolazi do „epidemije” dijabetesa</a:t>
            </a:r>
            <a:r>
              <a:rPr lang="hr-HR" dirty="0">
                <a:latin typeface="Comic Sans MS" panose="030F0702030302020204" pitchFamily="66" charset="0"/>
              </a:rPr>
              <a:t>: 382 milijuna </a:t>
            </a:r>
            <a:r>
              <a:rPr lang="hr-HR" dirty="0" smtClean="0">
                <a:latin typeface="Comic Sans MS" panose="030F0702030302020204" pitchFamily="66" charset="0"/>
              </a:rPr>
              <a:t>ljudi u svijetu boluje od dijabetesa i ta je brojka u svakodnevnom rastu.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Najsuvremeniji način liječenja dijabetesa je terapija </a:t>
            </a:r>
            <a:r>
              <a:rPr lang="hr-HR" b="1" dirty="0" smtClean="0">
                <a:latin typeface="Comic Sans MS" panose="030F0702030302020204" pitchFamily="66" charset="0"/>
              </a:rPr>
              <a:t>inzulinskom pumpom</a:t>
            </a:r>
            <a:r>
              <a:rPr lang="hr-HR" dirty="0" smtClean="0">
                <a:latin typeface="Comic Sans MS" panose="030F0702030302020204" pitchFamily="66" charset="0"/>
              </a:rPr>
              <a:t>.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Svjetski dan dijabetesa se obilježava 14. studenog i važno je sjetiti se dijabetesa i na zaboraviti na najvrijednije- svoje zdravlje!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1" y="0"/>
            <a:ext cx="2586839" cy="1916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97431"/>
            <a:ext cx="2160240" cy="210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09890"/>
            <a:ext cx="1728192" cy="1248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84" y="3200945"/>
            <a:ext cx="2763160" cy="18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202939" cy="1524000"/>
          </a:xfrm>
        </p:spPr>
        <p:txBody>
          <a:bodyPr>
            <a:noAutofit/>
          </a:bodyPr>
          <a:lstStyle/>
          <a:p>
            <a:r>
              <a:rPr lang="hr-HR" sz="4800" dirty="0" smtClean="0">
                <a:latin typeface="Comic Sans MS" panose="030F0702030302020204" pitchFamily="66" charset="0"/>
              </a:rPr>
              <a:t>HVALA NA PAŽNJI! </a:t>
            </a:r>
            <a:r>
              <a:rPr lang="hr-HR" sz="4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r-H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SADRŽAJ:</a:t>
            </a:r>
          </a:p>
          <a:p>
            <a:endParaRPr lang="hr-HR" sz="2800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1. Što je dijabetes?</a:t>
            </a:r>
            <a:b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2. Kratka  povijest  dijabetesa</a:t>
            </a: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3. Vrste  dijabetesa</a:t>
            </a: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4. Hipoglikemija i hiperglikemija</a:t>
            </a: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5. Inzulin i glukagon</a:t>
            </a: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6. Liječenje i komplikacije</a:t>
            </a:r>
          </a:p>
          <a:p>
            <a:r>
              <a:rPr lang="hr-H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7. Dijabetes danas</a:t>
            </a:r>
            <a:endParaRPr lang="hr-HR" sz="2400" dirty="0" smtClean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76" y="188640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949" y="116632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  <a:latin typeface="Comic Sans MS" pitchFamily="66" charset="0"/>
              </a:rPr>
              <a:t>ŠTO JE DIJABETES?</a:t>
            </a:r>
            <a:endParaRPr lang="hr-H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45967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 </a:t>
            </a:r>
            <a:endParaRPr lang="hr-HR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  <a:p>
            <a:r>
              <a:rPr lang="hr-HR" sz="2400" dirty="0" smtClean="0">
                <a:solidFill>
                  <a:schemeClr val="accent1"/>
                </a:solidFill>
                <a:latin typeface="Comic Sans MS" pitchFamily="66" charset="0"/>
              </a:rPr>
              <a:t>šećerna bolest </a:t>
            </a:r>
          </a:p>
          <a:p>
            <a:r>
              <a:rPr lang="hr-HR" sz="2400" b="1" dirty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hr-HR" sz="2400" b="1" dirty="0" smtClean="0">
                <a:solidFill>
                  <a:schemeClr val="accent1"/>
                </a:solidFill>
                <a:latin typeface="Comic Sans MS" pitchFamily="66" charset="0"/>
              </a:rPr>
              <a:t>utoimuna bolest koja je karakterizirana </a:t>
            </a:r>
            <a:r>
              <a:rPr lang="vi-VN" sz="2400" b="1" dirty="0" smtClean="0">
                <a:solidFill>
                  <a:schemeClr val="accent1"/>
                </a:solidFill>
              </a:rPr>
              <a:t>povišenom </a:t>
            </a:r>
            <a:r>
              <a:rPr lang="vi-VN" sz="2400" b="1" dirty="0">
                <a:solidFill>
                  <a:schemeClr val="accent1"/>
                </a:solidFill>
              </a:rPr>
              <a:t>razinom šećera u </a:t>
            </a:r>
            <a:r>
              <a:rPr lang="vi-VN" sz="2400" b="1" dirty="0" smtClean="0">
                <a:solidFill>
                  <a:schemeClr val="accent1"/>
                </a:solidFill>
              </a:rPr>
              <a:t>krvi</a:t>
            </a:r>
            <a:endParaRPr lang="hr-HR" sz="24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hr-HR" sz="2400" dirty="0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hr-HR" sz="2400" dirty="0" smtClean="0">
                <a:solidFill>
                  <a:schemeClr val="accent1"/>
                </a:solidFill>
                <a:latin typeface="Comic Sans MS" pitchFamily="66" charset="0"/>
              </a:rPr>
              <a:t>ogađa se kada </a:t>
            </a:r>
            <a:r>
              <a:rPr lang="hr-HR" sz="2400" dirty="0">
                <a:solidFill>
                  <a:schemeClr val="accent1"/>
                </a:solidFill>
                <a:latin typeface="Comic Sans MS" pitchFamily="66" charset="0"/>
              </a:rPr>
              <a:t>gušterača prestane potpuno ili djelomično proizvoditi hormon inzulin ili proizvedeni inzulin nije djelotvoran u organizmu</a:t>
            </a:r>
            <a:endParaRPr lang="hr-HR" sz="24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42758"/>
            <a:ext cx="5606760" cy="22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tani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40767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tani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69049"/>
            <a:ext cx="41529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663" y="116632"/>
            <a:ext cx="415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ZDRAVA STANICA </a:t>
            </a:r>
            <a:endParaRPr lang="hr-HR" sz="30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338" y="116632"/>
            <a:ext cx="3961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DIJABETES</a:t>
            </a:r>
            <a:endParaRPr lang="hr-HR" sz="30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923019" cy="1524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KRATKA POVIJEST DIJABETESA</a:t>
            </a:r>
            <a:endParaRPr lang="hr-HR" sz="3600" dirty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84" y="1039044"/>
            <a:ext cx="8676456" cy="5198268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chemeClr val="accent1"/>
                </a:solidFill>
              </a:rPr>
              <a:t>dijabetes </a:t>
            </a:r>
            <a:r>
              <a:rPr lang="vi-VN" dirty="0">
                <a:solidFill>
                  <a:schemeClr val="accent1"/>
                </a:solidFill>
              </a:rPr>
              <a:t>je </a:t>
            </a:r>
            <a:r>
              <a:rPr lang="vi-VN" dirty="0" smtClean="0">
                <a:solidFill>
                  <a:schemeClr val="accent1"/>
                </a:solidFill>
              </a:rPr>
              <a:t>bolest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koja je stara koliko i ljudski rod, a prema izvorima</a:t>
            </a:r>
            <a:r>
              <a:rPr lang="vi-VN" dirty="0" smtClean="0">
                <a:solidFill>
                  <a:schemeClr val="accent1"/>
                </a:solidFill>
              </a:rPr>
              <a:t> </a:t>
            </a:r>
            <a:r>
              <a:rPr lang="vi-VN" dirty="0">
                <a:solidFill>
                  <a:schemeClr val="accent1"/>
                </a:solidFill>
              </a:rPr>
              <a:t>koja prati ljude već nekih </a:t>
            </a:r>
            <a:r>
              <a:rPr lang="vi-VN" dirty="0" smtClean="0">
                <a:solidFill>
                  <a:schemeClr val="accent1"/>
                </a:solidFill>
              </a:rPr>
              <a:t>3500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  <a:r>
              <a:rPr lang="vi-VN" dirty="0" smtClean="0">
                <a:solidFill>
                  <a:schemeClr val="accent1"/>
                </a:solidFill>
              </a:rPr>
              <a:t> godina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pr</a:t>
            </a:r>
            <a:r>
              <a:rPr lang="vi-VN" dirty="0" smtClean="0">
                <a:solidFill>
                  <a:schemeClr val="accent1"/>
                </a:solidFill>
              </a:rPr>
              <a:t>vi </a:t>
            </a:r>
            <a:r>
              <a:rPr lang="vi-VN" dirty="0">
                <a:solidFill>
                  <a:schemeClr val="accent1"/>
                </a:solidFill>
              </a:rPr>
              <a:t>pisani podaci o dijabetesu dolaze još iz </a:t>
            </a:r>
            <a:r>
              <a:rPr lang="vi-VN" dirty="0" smtClean="0">
                <a:solidFill>
                  <a:schemeClr val="accent1"/>
                </a:solidFill>
              </a:rPr>
              <a:t>Egipta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potom </a:t>
            </a:r>
            <a:r>
              <a:rPr lang="vi-VN" dirty="0" smtClean="0">
                <a:solidFill>
                  <a:schemeClr val="accent1"/>
                </a:solidFill>
              </a:rPr>
              <a:t>podaci </a:t>
            </a:r>
            <a:r>
              <a:rPr lang="vi-VN" dirty="0">
                <a:solidFill>
                  <a:schemeClr val="accent1"/>
                </a:solidFill>
              </a:rPr>
              <a:t>o bolesti dolaze iz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antičke </a:t>
            </a:r>
            <a:r>
              <a:rPr lang="vi-VN" dirty="0" smtClean="0">
                <a:solidFill>
                  <a:schemeClr val="accent1"/>
                </a:solidFill>
              </a:rPr>
              <a:t>Grčke</a:t>
            </a:r>
            <a:r>
              <a:rPr lang="vi-VN" dirty="0">
                <a:solidFill>
                  <a:schemeClr val="accent1"/>
                </a:solidFill>
              </a:rPr>
              <a:t>, gdje se opisuje bolest i način dijagnosticiranja </a:t>
            </a:r>
            <a:r>
              <a:rPr lang="vi-VN" dirty="0" smtClean="0">
                <a:solidFill>
                  <a:schemeClr val="accent1"/>
                </a:solidFill>
              </a:rPr>
              <a:t>bolesti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(kušanjem mokraće koja je slatkastog okusa)</a:t>
            </a:r>
          </a:p>
          <a:p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ijabetes je bila smrtonosna bolest sve do 1922.godine kada su kanadski liječnici Basting i Best otkrili inzulin,a 23.01.1923. su prvi put ubrizgali inzulin Leonardu Thompsonu</a:t>
            </a:r>
          </a:p>
          <a:p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dugo se koristio animalni inzulin (svinje), a tek se 60-tih godina 20.stoljeća počeo koristiti sintetički </a:t>
            </a: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2885778" cy="20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8712968" cy="1524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Comic Sans MS" pitchFamily="66" charset="0"/>
              </a:rPr>
              <a:t>VRSTE DIJABETESA</a:t>
            </a:r>
            <a:endParaRPr lang="hr-HR" sz="4800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376767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vi-VN" sz="2400" i="1" u="sng" dirty="0" smtClean="0">
                <a:solidFill>
                  <a:schemeClr val="accent1"/>
                </a:solidFill>
              </a:rPr>
              <a:t>TIP </a:t>
            </a:r>
            <a:r>
              <a:rPr lang="vi-VN" sz="2400" i="1" u="sng" dirty="0">
                <a:solidFill>
                  <a:schemeClr val="accent1"/>
                </a:solidFill>
              </a:rPr>
              <a:t>1 </a:t>
            </a:r>
            <a:r>
              <a:rPr lang="vi-VN" sz="2400" dirty="0">
                <a:solidFill>
                  <a:schemeClr val="accent1"/>
                </a:solidFill>
              </a:rPr>
              <a:t>- ovisan o </a:t>
            </a:r>
            <a:r>
              <a:rPr lang="vi-VN" sz="2400" dirty="0" smtClean="0">
                <a:solidFill>
                  <a:schemeClr val="accent1"/>
                </a:solidFill>
              </a:rPr>
              <a:t>inzulinu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  <a:r>
              <a:rPr lang="vi-VN" sz="2400" dirty="0" smtClean="0">
                <a:solidFill>
                  <a:schemeClr val="accent1"/>
                </a:solidFill>
              </a:rPr>
              <a:t> </a:t>
            </a:r>
            <a:r>
              <a:rPr lang="vi-VN" sz="2400" dirty="0">
                <a:solidFill>
                  <a:schemeClr val="accent1"/>
                </a:solidFill>
              </a:rPr>
              <a:t>oboljevaju osobe mlađe od 30 </a:t>
            </a:r>
            <a:r>
              <a:rPr lang="vi-VN" sz="2400" dirty="0" smtClean="0">
                <a:solidFill>
                  <a:schemeClr val="accent1"/>
                </a:solidFill>
              </a:rPr>
              <a:t>godina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  <a:r>
              <a:rPr lang="vi-VN" sz="2400" dirty="0" smtClean="0">
                <a:solidFill>
                  <a:schemeClr val="accent1"/>
                </a:solidFill>
              </a:rPr>
              <a:t> </a:t>
            </a:r>
            <a:r>
              <a:rPr lang="vi-VN" sz="2400" dirty="0">
                <a:solidFill>
                  <a:schemeClr val="accent1"/>
                </a:solidFill>
              </a:rPr>
              <a:t>juvenilni dijabetes</a:t>
            </a:r>
          </a:p>
          <a:p>
            <a:pPr lvl="1">
              <a:buFont typeface="Arial" pitchFamily="34" charset="0"/>
              <a:buChar char="•"/>
            </a:pPr>
            <a:r>
              <a:rPr lang="vi-VN" sz="2400" i="1" u="sng" dirty="0" smtClean="0">
                <a:solidFill>
                  <a:schemeClr val="accent1"/>
                </a:solidFill>
              </a:rPr>
              <a:t>TIP </a:t>
            </a:r>
            <a:r>
              <a:rPr lang="vi-VN" sz="2400" i="1" u="sng" dirty="0">
                <a:solidFill>
                  <a:schemeClr val="accent1"/>
                </a:solidFill>
              </a:rPr>
              <a:t>2 </a:t>
            </a:r>
            <a:r>
              <a:rPr lang="vi-VN" sz="2400" dirty="0">
                <a:solidFill>
                  <a:schemeClr val="accent1"/>
                </a:solidFill>
              </a:rPr>
              <a:t>- neovisan o </a:t>
            </a:r>
            <a:r>
              <a:rPr lang="vi-VN" sz="2400" dirty="0" smtClean="0">
                <a:solidFill>
                  <a:schemeClr val="accent1"/>
                </a:solidFill>
              </a:rPr>
              <a:t>inzulinu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  <a:r>
              <a:rPr lang="vi-VN" sz="2400" dirty="0" smtClean="0">
                <a:solidFill>
                  <a:schemeClr val="accent1"/>
                </a:solidFill>
              </a:rPr>
              <a:t> </a:t>
            </a:r>
            <a:r>
              <a:rPr lang="vi-VN" sz="2400" dirty="0">
                <a:solidFill>
                  <a:schemeClr val="accent1"/>
                </a:solidFill>
              </a:rPr>
              <a:t>obojevaju osobe starije od 30 godina i </a:t>
            </a:r>
            <a:r>
              <a:rPr lang="vi-VN" sz="2400" dirty="0" smtClean="0">
                <a:solidFill>
                  <a:schemeClr val="accent1"/>
                </a:solidFill>
              </a:rPr>
              <a:t>djeca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  <a:r>
              <a:rPr lang="vi-VN" sz="2400" dirty="0" smtClean="0">
                <a:solidFill>
                  <a:schemeClr val="accent1"/>
                </a:solidFill>
              </a:rPr>
              <a:t> </a:t>
            </a:r>
            <a:r>
              <a:rPr lang="vi-VN" sz="2400" dirty="0">
                <a:solidFill>
                  <a:schemeClr val="accent1"/>
                </a:solidFill>
              </a:rPr>
              <a:t>starački dijabetes </a:t>
            </a:r>
          </a:p>
          <a:p>
            <a:pPr lvl="1">
              <a:buFont typeface="Arial" pitchFamily="34" charset="0"/>
              <a:buChar char="•"/>
            </a:pPr>
            <a:r>
              <a:rPr lang="vi-VN" sz="2400" i="1" u="sng" dirty="0" smtClean="0">
                <a:solidFill>
                  <a:schemeClr val="accent1"/>
                </a:solidFill>
              </a:rPr>
              <a:t>G</a:t>
            </a:r>
            <a:r>
              <a:rPr lang="hr-HR" sz="2400" i="1" u="sng" dirty="0" smtClean="0">
                <a:solidFill>
                  <a:schemeClr val="accent1"/>
                </a:solidFill>
                <a:latin typeface="Comic Sans MS" pitchFamily="66" charset="0"/>
              </a:rPr>
              <a:t>estacijski dijabetes </a:t>
            </a:r>
            <a:r>
              <a:rPr lang="vi-VN" sz="2400" dirty="0" smtClean="0">
                <a:solidFill>
                  <a:schemeClr val="accent1"/>
                </a:solidFill>
              </a:rPr>
              <a:t>- </a:t>
            </a:r>
            <a:r>
              <a:rPr lang="vi-VN" sz="2400" dirty="0">
                <a:solidFill>
                  <a:schemeClr val="accent1"/>
                </a:solidFill>
              </a:rPr>
              <a:t>trudnički </a:t>
            </a:r>
            <a:r>
              <a:rPr lang="vi-VN" sz="2400" dirty="0" smtClean="0">
                <a:solidFill>
                  <a:schemeClr val="accent1"/>
                </a:solidFill>
              </a:rPr>
              <a:t>dijabetes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  <a:r>
              <a:rPr lang="vi-VN" sz="2400" dirty="0" smtClean="0">
                <a:solidFill>
                  <a:schemeClr val="accent1"/>
                </a:solidFill>
              </a:rPr>
              <a:t> </a:t>
            </a:r>
            <a:r>
              <a:rPr lang="vi-VN" sz="2400" dirty="0">
                <a:solidFill>
                  <a:schemeClr val="accent1"/>
                </a:solidFill>
              </a:rPr>
              <a:t>javlja se u 7% </a:t>
            </a:r>
            <a:r>
              <a:rPr lang="vi-VN" sz="2400" dirty="0" smtClean="0">
                <a:solidFill>
                  <a:schemeClr val="accent1"/>
                </a:solidFill>
              </a:rPr>
              <a:t>trudnoća</a:t>
            </a:r>
            <a:r>
              <a:rPr lang="hr-H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 </a:t>
            </a:r>
            <a:r>
              <a:rPr lang="vi-VN" sz="2400" dirty="0" smtClean="0">
                <a:solidFill>
                  <a:schemeClr val="accent1"/>
                </a:solidFill>
              </a:rPr>
              <a:t>žene </a:t>
            </a:r>
            <a:r>
              <a:rPr lang="vi-VN" sz="2400" dirty="0">
                <a:solidFill>
                  <a:schemeClr val="accent1"/>
                </a:solidFill>
              </a:rPr>
              <a:t>koje su imale gestacijaski dijabetes kasnije dobiju dijabetes tipa 2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941"/>
            <a:ext cx="4139952" cy="19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420944"/>
            <a:ext cx="9577065" cy="1844876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HIPOGLIKEMIJA I HIPERGLIKEMIJA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844823"/>
            <a:ext cx="6554867" cy="426375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3040"/>
            <a:ext cx="4242048" cy="585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03040"/>
            <a:ext cx="4248472" cy="5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53749" y="377205"/>
            <a:ext cx="3716866" cy="955328"/>
          </a:xfrm>
        </p:spPr>
        <p:txBody>
          <a:bodyPr/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inzulin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5148" y="1488728"/>
            <a:ext cx="3945467" cy="482059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hormon </a:t>
            </a:r>
            <a:r>
              <a:rPr lang="hr-HR" dirty="0">
                <a:latin typeface="Comic Sans MS" panose="030F0702030302020204" pitchFamily="66" charset="0"/>
              </a:rPr>
              <a:t>koji je zadužen za snižavanje šećera u krvi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proizvodi </a:t>
            </a:r>
            <a:r>
              <a:rPr lang="hr-HR" dirty="0">
                <a:latin typeface="Comic Sans MS" panose="030F0702030302020204" pitchFamily="66" charset="0"/>
              </a:rPr>
              <a:t>se u gušterači u tzv. Langerhansovim otočićima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postoje </a:t>
            </a:r>
            <a:r>
              <a:rPr lang="hr-HR" dirty="0">
                <a:latin typeface="Comic Sans MS" panose="030F0702030302020204" pitchFamily="66" charset="0"/>
              </a:rPr>
              <a:t>dvije vrste </a:t>
            </a:r>
            <a:r>
              <a:rPr lang="hr-HR" dirty="0" smtClean="0">
                <a:latin typeface="Comic Sans MS" panose="030F0702030302020204" pitchFamily="66" charset="0"/>
              </a:rPr>
              <a:t>inzulina: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/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b="1" dirty="0" smtClean="0">
                <a:latin typeface="Comic Sans MS" panose="030F0702030302020204" pitchFamily="66" charset="0"/>
              </a:rPr>
              <a:t>1. </a:t>
            </a:r>
            <a:r>
              <a:rPr lang="hr-HR" b="1" dirty="0">
                <a:latin typeface="Comic Sans MS" panose="030F0702030302020204" pitchFamily="66" charset="0"/>
              </a:rPr>
              <a:t>kratkodjelujući</a:t>
            </a:r>
            <a:r>
              <a:rPr lang="hr-HR" dirty="0">
                <a:latin typeface="Comic Sans MS" panose="030F0702030302020204" pitchFamily="66" charset="0"/>
              </a:rPr>
              <a:t> (daje se prije obroka i kod visokog šećera) </a:t>
            </a:r>
            <a:br>
              <a:rPr lang="hr-HR" dirty="0">
                <a:latin typeface="Comic Sans MS" panose="030F0702030302020204" pitchFamily="66" charset="0"/>
              </a:rPr>
            </a:br>
            <a:r>
              <a:rPr lang="hr-HR" b="1" dirty="0" smtClean="0">
                <a:latin typeface="Comic Sans MS" panose="030F0702030302020204" pitchFamily="66" charset="0"/>
              </a:rPr>
              <a:t>2. sporodjelujući </a:t>
            </a:r>
            <a:r>
              <a:rPr lang="hr-HR" dirty="0">
                <a:latin typeface="Comic Sans MS" panose="030F0702030302020204" pitchFamily="66" charset="0"/>
              </a:rPr>
              <a:t>(zadaća mu je da održava </a:t>
            </a:r>
            <a:r>
              <a:rPr lang="hr-HR" dirty="0" smtClean="0">
                <a:latin typeface="Comic Sans MS" panose="030F0702030302020204" pitchFamily="66" charset="0"/>
              </a:rPr>
              <a:t>raznu </a:t>
            </a:r>
            <a:r>
              <a:rPr lang="hr-HR" dirty="0">
                <a:latin typeface="Comic Sans MS" panose="030F0702030302020204" pitchFamily="66" charset="0"/>
              </a:rPr>
              <a:t>šećera u krvi</a:t>
            </a:r>
            <a:r>
              <a:rPr lang="hr-HR" dirty="0" smtClean="0">
                <a:latin typeface="Comic Sans MS" panose="030F0702030302020204" pitchFamily="66" charset="0"/>
              </a:rPr>
              <a:t>)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54234" y="1458096"/>
            <a:ext cx="3956705" cy="4561704"/>
          </a:xfrm>
        </p:spPr>
        <p:txBody>
          <a:bodyPr>
            <a:norm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h</a:t>
            </a:r>
            <a:r>
              <a:rPr lang="hr-HR" dirty="0" smtClean="0">
                <a:latin typeface="Comic Sans MS" panose="030F0702030302020204" pitchFamily="66" charset="0"/>
              </a:rPr>
              <a:t>ormon koji je zadužen za povečavanje šećera u krvi</a:t>
            </a:r>
          </a:p>
          <a:p>
            <a:r>
              <a:rPr lang="hr-HR" dirty="0">
                <a:latin typeface="Comic Sans MS" panose="030F0702030302020204" pitchFamily="66" charset="0"/>
              </a:rPr>
              <a:t>n</a:t>
            </a:r>
            <a:r>
              <a:rPr lang="hr-HR" dirty="0" smtClean="0">
                <a:latin typeface="Comic Sans MS" panose="030F0702030302020204" pitchFamily="66" charset="0"/>
              </a:rPr>
              <a:t>alazi se u gušterači </a:t>
            </a:r>
          </a:p>
          <a:p>
            <a:r>
              <a:rPr lang="hr-HR" dirty="0">
                <a:latin typeface="Comic Sans MS" panose="030F0702030302020204" pitchFamily="66" charset="0"/>
              </a:rPr>
              <a:t>k</a:t>
            </a:r>
            <a:r>
              <a:rPr lang="hr-HR" dirty="0" smtClean="0">
                <a:latin typeface="Comic Sans MS" panose="030F0702030302020204" pitchFamily="66" charset="0"/>
              </a:rPr>
              <a:t>oristi se kod bolesnika u teškim hipoglikemijama  (osobe bez svijesti)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4868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GLUKAGON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53" y="3989711"/>
            <a:ext cx="4457574" cy="25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-99392"/>
            <a:ext cx="8424936" cy="1698104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LIJEČENJE I KOMPLIKACIJE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423854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U liječenju dijabetesa je jako važna edukacija i samokontrola. 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>Dijabetes se liječi pravilnom prehranom, tjelovježbom, lijekovima (tip 2), inzulinskom terapijom (tip 1).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/>
            </a:r>
            <a:br>
              <a:rPr lang="hr-HR" dirty="0" smtClean="0">
                <a:latin typeface="Comic Sans MS" panose="030F0702030302020204" pitchFamily="66" charset="0"/>
              </a:rPr>
            </a:br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Komplikacije se pojavljuju u slučaju ako dijabetičar pravilno ne liječi dijabetes. Postoje akutne (npr. DKA, hiperglikemija, hipoglikemija i dijabetička koma) i kronične komplikacije (sljepoća, dijabetičko stopalo, bolesti srca i krvožilnog sustava, otkazivane bubrega).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454293"/>
            <a:ext cx="4320481" cy="20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</TotalTime>
  <Words>346</Words>
  <Application>Microsoft Office PowerPoint</Application>
  <PresentationFormat>Prikaz na zaslonu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Slice</vt:lpstr>
      <vt:lpstr> </vt:lpstr>
      <vt:lpstr>PowerPointova prezentacija</vt:lpstr>
      <vt:lpstr>ŠTO JE DIJABETES?</vt:lpstr>
      <vt:lpstr>PowerPointova prezentacija</vt:lpstr>
      <vt:lpstr>KRATKA POVIJEST DIJABETESA</vt:lpstr>
      <vt:lpstr>VRSTE DIJABETESA</vt:lpstr>
      <vt:lpstr>HIPOGLIKEMIJA I HIPERGLIKEMIJA</vt:lpstr>
      <vt:lpstr> </vt:lpstr>
      <vt:lpstr>LIJEČENJE I KOMPLIKACIJE</vt:lpstr>
      <vt:lpstr>Predrasude o djeci s dijabetesom</vt:lpstr>
      <vt:lpstr>DIJABETES DANAS</vt:lpstr>
      <vt:lpstr>HVALA NA PAŽNJI! 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Fabijanic</dc:creator>
  <cp:lastModifiedBy>Korisnik</cp:lastModifiedBy>
  <cp:revision>48</cp:revision>
  <dcterms:created xsi:type="dcterms:W3CDTF">2015-11-21T15:58:11Z</dcterms:created>
  <dcterms:modified xsi:type="dcterms:W3CDTF">2016-04-14T16:45:03Z</dcterms:modified>
</cp:coreProperties>
</file>