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4" r:id="rId4"/>
    <p:sldId id="261" r:id="rId5"/>
    <p:sldId id="262" r:id="rId6"/>
    <p:sldId id="264" r:id="rId7"/>
    <p:sldId id="276" r:id="rId8"/>
    <p:sldId id="280" r:id="rId9"/>
    <p:sldId id="281" r:id="rId10"/>
    <p:sldId id="265" r:id="rId11"/>
    <p:sldId id="266" r:id="rId12"/>
    <p:sldId id="272" r:id="rId13"/>
    <p:sldId id="273" r:id="rId14"/>
    <p:sldId id="268" r:id="rId15"/>
    <p:sldId id="263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94624" autoAdjust="0"/>
  </p:normalViewPr>
  <p:slideViewPr>
    <p:cSldViewPr>
      <p:cViewPr>
        <p:scale>
          <a:sx n="78" d="100"/>
          <a:sy n="78" d="100"/>
        </p:scale>
        <p:origin x="-11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C8DC6-9FBA-4028-B855-2073C0DA6083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0A05E-F634-47B7-96CB-F10FF6F0F91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0A05E-F634-47B7-96CB-F10FF6F0F91E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0077-206F-45C4-BC07-16C60D24B066}" type="datetimeFigureOut">
              <a:rPr lang="sr-Latn-CS" smtClean="0"/>
              <a:pPr/>
              <a:t>31.7.2018.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455D-9E38-4698-8CB4-F6F3DCE4DA4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0.emf"/><Relationship Id="rId4" Type="http://schemas.openxmlformats.org/officeDocument/2006/relationships/image" Target="../media/image3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3"/>
          <a:srcRect l="4878" t="8148" r="6098"/>
          <a:stretch>
            <a:fillRect/>
          </a:stretch>
        </p:blipFill>
        <p:spPr bwMode="auto">
          <a:xfrm>
            <a:off x="1761023" y="91024"/>
            <a:ext cx="5072098" cy="381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14414" y="3864966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predstavljanje projekta </a:t>
            </a:r>
            <a:endParaRPr lang="hr-HR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31. srpnja 2018. </a:t>
            </a:r>
            <a:endParaRPr lang="hr-HR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Poljoprivredna, prehrambena i veterinarska škola Stanka Ožanića</a:t>
            </a:r>
            <a:r>
              <a:rPr lang="hr-HR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163278" y="4714884"/>
            <a:ext cx="8715436" cy="2070284"/>
            <a:chOff x="163278" y="4714884"/>
            <a:chExt cx="8715436" cy="2070284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>
              <a:off x="163278" y="5969560"/>
              <a:ext cx="8715436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pic>
        <p:nvPicPr>
          <p:cNvPr id="12" name="Picture 6" descr="Aggra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7166"/>
            <a:ext cx="1396644" cy="3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/>
          <p:cNvPicPr/>
          <p:nvPr/>
        </p:nvPicPr>
        <p:blipFill>
          <a:blip r:embed="rId8"/>
          <a:srcRect l="3713" t="241" r="4264" b="6976"/>
          <a:stretch>
            <a:fillRect/>
          </a:stretch>
        </p:blipFill>
        <p:spPr bwMode="auto">
          <a:xfrm>
            <a:off x="0" y="571480"/>
            <a:ext cx="19710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/>
          <p:cNvPicPr/>
          <p:nvPr/>
        </p:nvPicPr>
        <p:blipFill>
          <a:blip r:embed="rId9"/>
          <a:srcRect l="2187" r="8748" b="14453"/>
          <a:stretch>
            <a:fillRect/>
          </a:stretch>
        </p:blipFill>
        <p:spPr bwMode="auto">
          <a:xfrm>
            <a:off x="7572396" y="1928802"/>
            <a:ext cx="1260039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14"/>
          <p:cNvPicPr/>
          <p:nvPr/>
        </p:nvPicPr>
        <p:blipFill>
          <a:blip r:embed="rId10"/>
          <a:srcRect l="7324" r="9014"/>
          <a:stretch>
            <a:fillRect/>
          </a:stretch>
        </p:blipFill>
        <p:spPr bwMode="auto">
          <a:xfrm>
            <a:off x="7786710" y="3357562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Slika 15"/>
          <p:cNvPicPr/>
          <p:nvPr/>
        </p:nvPicPr>
        <p:blipFill>
          <a:blip r:embed="rId11"/>
          <a:srcRect l="1274" r="7856" b="36413"/>
          <a:stretch>
            <a:fillRect/>
          </a:stretch>
        </p:blipFill>
        <p:spPr bwMode="auto">
          <a:xfrm>
            <a:off x="214282" y="2143116"/>
            <a:ext cx="1171604" cy="2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Slika 16"/>
          <p:cNvPicPr/>
          <p:nvPr/>
        </p:nvPicPr>
        <p:blipFill>
          <a:blip r:embed="rId12"/>
          <a:srcRect l="10196" t="3672" r="7451" b="9040"/>
          <a:stretch>
            <a:fillRect/>
          </a:stretch>
        </p:blipFill>
        <p:spPr bwMode="auto">
          <a:xfrm>
            <a:off x="357158" y="3286124"/>
            <a:ext cx="607332" cy="91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dirty="0" smtClean="0">
                <a:latin typeface="Calibri Light" pitchFamily="34" charset="0"/>
                <a:cs typeface="Calibri Light" pitchFamily="34" charset="0"/>
              </a:rPr>
              <a:t>Rješavanje </a:t>
            </a:r>
            <a:r>
              <a:rPr lang="hr-HR" dirty="0" smtClean="0">
                <a:latin typeface="Calibri Light" pitchFamily="34" charset="0"/>
                <a:cs typeface="Calibri Light" pitchFamily="34" charset="0"/>
              </a:rPr>
              <a:t>problema</a:t>
            </a:r>
            <a:endParaRPr lang="hr-HR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sp>
        <p:nvSpPr>
          <p:cNvPr id="11" name="Rounded Rectangle 4"/>
          <p:cNvSpPr/>
          <p:nvPr/>
        </p:nvSpPr>
        <p:spPr>
          <a:xfrm>
            <a:off x="857224" y="2000240"/>
            <a:ext cx="1730326" cy="2447778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dirty="0" smtClean="0">
                <a:solidFill>
                  <a:schemeClr val="tx1"/>
                </a:solidFill>
              </a:rPr>
              <a:t>Otežana aktivacija i sudjelovanje na tržištu rada žena koje pripadaju ranjivim skupinama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3571868" y="2000240"/>
            <a:ext cx="1730326" cy="2447778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tx1"/>
                </a:solidFill>
              </a:rPr>
              <a:t>Demografska revitalizacija ruralnog područja  Zadarske županije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6500826" y="2000240"/>
            <a:ext cx="1730326" cy="2457302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tx1"/>
                </a:solidFill>
              </a:rPr>
              <a:t>Nedostatak specijaliziranih obrazovnih programa sukladno potrebama tržišta rada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endParaRPr lang="hr-HR" sz="1800" dirty="0" smtClean="0"/>
          </a:p>
          <a:p>
            <a:endParaRPr lang="hr-HR" sz="1800" dirty="0" smtClean="0"/>
          </a:p>
          <a:p>
            <a:r>
              <a:rPr lang="hr-HR" sz="1800" dirty="0" smtClean="0"/>
              <a:t>Aktivnosti projekta usmjeriti na kreiranje i provedbu inovativnog programa osposobljavanja odraslih za poslove  </a:t>
            </a:r>
            <a:r>
              <a:rPr lang="hr-HR" sz="1800" dirty="0" err="1" smtClean="0"/>
              <a:t>permakulturnog</a:t>
            </a:r>
            <a:r>
              <a:rPr lang="hr-HR" sz="1800" dirty="0" smtClean="0"/>
              <a:t> dizajna i urbane hortikulture, čime će se povećati </a:t>
            </a:r>
            <a:r>
              <a:rPr lang="hr-HR" sz="1800" dirty="0" err="1" smtClean="0"/>
              <a:t>zapošljivost</a:t>
            </a:r>
            <a:r>
              <a:rPr lang="hr-HR" sz="1800" dirty="0" smtClean="0"/>
              <a:t> 45 žena</a:t>
            </a:r>
          </a:p>
          <a:p>
            <a:endParaRPr lang="hr-HR" sz="1800" dirty="0" smtClean="0"/>
          </a:p>
          <a:p>
            <a:r>
              <a:rPr lang="hr-HR" sz="1800" dirty="0" smtClean="0"/>
              <a:t>Dio programa i dodatnih sadržaja o zelenim zanimanjima i poduzetništvu uključiti u osnovne i srednje škole, čime će 90 učenika steći nova znanja</a:t>
            </a:r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hr-HR" dirty="0" smtClean="0">
                <a:latin typeface="Calibri Light" pitchFamily="34" charset="0"/>
                <a:cs typeface="Calibri Light" pitchFamily="34" charset="0"/>
              </a:rPr>
              <a:t>Rješavanje </a:t>
            </a:r>
            <a:r>
              <a:rPr lang="hr-HR" dirty="0" smtClean="0">
                <a:latin typeface="Calibri Light" pitchFamily="34" charset="0"/>
                <a:cs typeface="Calibri Light" pitchFamily="34" charset="0"/>
              </a:rPr>
              <a:t>problema</a:t>
            </a:r>
            <a:endParaRPr lang="hr-HR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b="1" dirty="0" smtClean="0">
                <a:latin typeface="Calibri Light" pitchFamily="34" charset="0"/>
                <a:cs typeface="Calibri Light" pitchFamily="34" charset="0"/>
              </a:rPr>
              <a:t>Glavne aktivnosti</a:t>
            </a:r>
            <a:endParaRPr lang="hr-HR" b="1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sp>
        <p:nvSpPr>
          <p:cNvPr id="11" name="Rounded Rectangle 4"/>
          <p:cNvSpPr/>
          <p:nvPr/>
        </p:nvSpPr>
        <p:spPr>
          <a:xfrm>
            <a:off x="428596" y="1714488"/>
            <a:ext cx="2214578" cy="3286148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chemeClr val="tx1"/>
                </a:solidFill>
              </a:rPr>
              <a:t>Razvoj i provedba prilagođenog programa osposobljavanja za nezaposlene pripadnike ranjivih skupina na lokalnom tržištu rada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3286116" y="1714488"/>
            <a:ext cx="2214578" cy="3286148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chemeClr val="tx1"/>
                </a:solidFill>
              </a:rPr>
              <a:t>Razvoj priručnika temeljenih na razvijenom interdisciplinarnom programu za područje urbane hortikulture i permakulturnog dizajna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8" name="Rounded Rectangle 4"/>
          <p:cNvSpPr/>
          <p:nvPr/>
        </p:nvSpPr>
        <p:spPr>
          <a:xfrm>
            <a:off x="6286512" y="1714488"/>
            <a:ext cx="2214578" cy="3286148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dirty="0" smtClean="0">
                <a:solidFill>
                  <a:schemeClr val="tx1"/>
                </a:solidFill>
              </a:rPr>
              <a:t>Kampanje</a:t>
            </a:r>
          </a:p>
          <a:p>
            <a:pPr lvl="0"/>
            <a:r>
              <a:rPr lang="hr-HR" dirty="0" smtClean="0">
                <a:solidFill>
                  <a:schemeClr val="tx1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I ja mogu biti poduzetnik</a:t>
            </a:r>
          </a:p>
          <a:p>
            <a:pPr lvl="0"/>
            <a:endParaRPr lang="hr-HR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Hoću,mogu,učim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sp>
        <p:nvSpPr>
          <p:cNvPr id="11" name="Rounded Rectangle 4"/>
          <p:cNvSpPr>
            <a:spLocks noGrp="1"/>
          </p:cNvSpPr>
          <p:nvPr>
            <p:ph idx="1"/>
          </p:nvPr>
        </p:nvSpPr>
        <p:spPr>
          <a:xfrm>
            <a:off x="428596" y="1857364"/>
            <a:ext cx="2339959" cy="3357586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Informiranje,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identifikacija,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selekcija,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izrada profila i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profesionalno 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usmjeravanje kroz 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individualno </a:t>
            </a:r>
          </a:p>
          <a:p>
            <a:pPr lvl="0">
              <a:buNone/>
            </a:pPr>
            <a:r>
              <a:rPr lang="hr-HR" sz="1800" dirty="0" smtClean="0">
                <a:solidFill>
                  <a:schemeClr val="tx1"/>
                </a:solidFill>
              </a:rPr>
              <a:t>savjetovanje</a:t>
            </a:r>
            <a:endParaRPr lang="hr-HR" sz="1800" dirty="0">
              <a:solidFill>
                <a:schemeClr val="tx1"/>
              </a:solidFill>
            </a:endParaRPr>
          </a:p>
        </p:txBody>
      </p:sp>
      <p:sp>
        <p:nvSpPr>
          <p:cNvPr id="17" name="Naslov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hr-HR" b="1" dirty="0" smtClean="0">
                <a:latin typeface="Calibri Light" pitchFamily="34" charset="0"/>
                <a:cs typeface="Calibri Light" pitchFamily="34" charset="0"/>
              </a:rPr>
              <a:t>Glavne aktivnosti</a:t>
            </a:r>
            <a:endParaRPr lang="hr-HR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3214678" y="1857364"/>
            <a:ext cx="2214578" cy="3286148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tx1"/>
                </a:solidFill>
              </a:rPr>
              <a:t>Edukacija “Poduzetništvo”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6072198" y="1857364"/>
            <a:ext cx="2214578" cy="3286148"/>
          </a:xfrm>
          <a:prstGeom prst="roundRect">
            <a:avLst/>
          </a:prstGeom>
          <a:solidFill>
            <a:srgbClr val="A0D5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>
                <a:solidFill>
                  <a:schemeClr val="tx1"/>
                </a:solidFill>
              </a:rPr>
              <a:t>Uspostava kluba za zapošljavanje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dirty="0" smtClean="0">
                <a:latin typeface="Calibri Light" pitchFamily="34" charset="0"/>
                <a:cs typeface="Calibri Light" pitchFamily="34" charset="0"/>
              </a:rPr>
              <a:t>Pokazatelji projekta</a:t>
            </a:r>
            <a:endParaRPr lang="hr-HR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endParaRPr lang="hr-HR" sz="1800" dirty="0" smtClean="0"/>
          </a:p>
          <a:p>
            <a:r>
              <a:rPr lang="hr-HR" sz="1800" dirty="0" smtClean="0"/>
              <a:t>45 nezaposlenih pripadnika ranjivih skupina, kao što je definirano Strategijom razvoja ljudskih potencijala Zadarske županije</a:t>
            </a:r>
          </a:p>
          <a:p>
            <a:r>
              <a:rPr lang="hr-HR" sz="1800" dirty="0" smtClean="0"/>
              <a:t>1 inovativni program osposobljavanja</a:t>
            </a:r>
          </a:p>
          <a:p>
            <a:r>
              <a:rPr lang="hr-HR" sz="1800" dirty="0" smtClean="0"/>
              <a:t>1 klub za zapošljavanje</a:t>
            </a:r>
          </a:p>
          <a:p>
            <a:r>
              <a:rPr lang="hr-HR" sz="1800" dirty="0" smtClean="0"/>
              <a:t>10 učenika osnovnih škola</a:t>
            </a:r>
          </a:p>
          <a:p>
            <a:r>
              <a:rPr lang="hr-HR" sz="1800" dirty="0" smtClean="0"/>
              <a:t>80 učenika srednjih škola</a:t>
            </a:r>
          </a:p>
          <a:p>
            <a:r>
              <a:rPr lang="hr-HR" sz="1800" dirty="0" smtClean="0"/>
              <a:t>2 nova člana lokalnog partnerstva za zapošljavanje Zadarske županije</a:t>
            </a:r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/>
          <a:lstStyle/>
          <a:p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1500166" y="328612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Više informacija: </a:t>
            </a:r>
          </a:p>
          <a:p>
            <a:r>
              <a:rPr lang="hr-HR" dirty="0" err="1" smtClean="0"/>
              <a:t>Senad</a:t>
            </a:r>
            <a:r>
              <a:rPr lang="hr-HR" dirty="0" smtClean="0"/>
              <a:t> </a:t>
            </a:r>
            <a:r>
              <a:rPr lang="hr-HR" dirty="0" err="1" smtClean="0"/>
              <a:t>Salihović</a:t>
            </a:r>
            <a:endParaRPr lang="hr-HR" dirty="0" smtClean="0"/>
          </a:p>
          <a:p>
            <a:r>
              <a:rPr lang="hr-HR" dirty="0" smtClean="0"/>
              <a:t>voditelj projekta</a:t>
            </a:r>
          </a:p>
          <a:p>
            <a:r>
              <a:rPr lang="hr-HR" dirty="0" err="1" smtClean="0"/>
              <a:t>senad.salihovic</a:t>
            </a:r>
            <a:r>
              <a:rPr lang="hr-HR" dirty="0" smtClean="0"/>
              <a:t>@</a:t>
            </a:r>
            <a:r>
              <a:rPr lang="hr-HR" dirty="0" err="1" smtClean="0"/>
              <a:t>agrra.hr</a:t>
            </a:r>
            <a:endParaRPr lang="hr-HR" dirty="0" smtClean="0"/>
          </a:p>
          <a:p>
            <a:r>
              <a:rPr lang="hr-HR" dirty="0" smtClean="0"/>
              <a:t>www.agrra.hr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dirty="0" smtClean="0"/>
              <a:t>Osnovne informacije</a:t>
            </a:r>
            <a:endParaRPr lang="hr-HR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3550635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8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b="1" dirty="0" smtClean="0"/>
              <a:t>Izvor financiranja: </a:t>
            </a:r>
            <a:r>
              <a:rPr lang="hr-HR" sz="1800" dirty="0" smtClean="0"/>
              <a:t>Europski socijalni fond, Operativni program Učinkoviti ljudski potencijali 2014. - 2020. 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b="1" dirty="0" smtClean="0"/>
              <a:t>Poziv:</a:t>
            </a:r>
            <a:r>
              <a:rPr lang="hr-HR" sz="1800" dirty="0" smtClean="0"/>
              <a:t> Lokalne inicijative za poticanje zapošljavanja -  faza III 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b="1" dirty="0" smtClean="0"/>
              <a:t>Upravljačko tijelo: </a:t>
            </a:r>
            <a:r>
              <a:rPr lang="hr-HR" sz="1800" dirty="0" smtClean="0"/>
              <a:t>Ministarstvo rada i mirovinskoga sustava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b="1" dirty="0" smtClean="0"/>
              <a:t>Posredničko tijelo razine 2: </a:t>
            </a:r>
            <a:r>
              <a:rPr lang="hr-HR" sz="1800" dirty="0" smtClean="0"/>
              <a:t>Hrvatski zavod za zapošljavanje, Ured za financiranje i ugovaranje projekata Europske unije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1800" b="1" dirty="0" smtClean="0"/>
          </a:p>
          <a:p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dirty="0" smtClean="0"/>
              <a:t>Osnovne informacije</a:t>
            </a:r>
            <a:endParaRPr lang="hr-HR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3550635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800" b="1" dirty="0" smtClean="0"/>
          </a:p>
          <a:p>
            <a:pPr>
              <a:buFont typeface="Courier New" pitchFamily="49" charset="0"/>
              <a:buChar char="o"/>
            </a:pPr>
            <a:r>
              <a:rPr lang="hr-HR" sz="1800" b="1" dirty="0" smtClean="0"/>
              <a:t>Razdoblje provedbe projekta:  </a:t>
            </a:r>
            <a:r>
              <a:rPr lang="hr-HR" sz="1800" dirty="0" smtClean="0"/>
              <a:t>14.svibnja 2018. godine  –  13. svibnja 2020.</a:t>
            </a:r>
          </a:p>
          <a:p>
            <a:endParaRPr lang="hr-HR" sz="1800" b="1" dirty="0" smtClean="0"/>
          </a:p>
          <a:p>
            <a:pPr>
              <a:buFont typeface="Courier New" pitchFamily="49" charset="0"/>
              <a:buChar char="o"/>
            </a:pPr>
            <a:r>
              <a:rPr lang="hr-HR" sz="1800" b="1" dirty="0" smtClean="0"/>
              <a:t>Područje provedbe projekta:  </a:t>
            </a:r>
            <a:r>
              <a:rPr lang="hr-HR" sz="1800" dirty="0" smtClean="0"/>
              <a:t>Zadarska županija</a:t>
            </a:r>
            <a:endParaRPr lang="hr-HR" sz="1800" b="1" dirty="0" smtClean="0"/>
          </a:p>
          <a:p>
            <a:pPr>
              <a:buNone/>
            </a:pPr>
            <a:endParaRPr lang="hr-HR" sz="1800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b="1" dirty="0" smtClean="0"/>
              <a:t>Ukupna vrijednost projekta</a:t>
            </a:r>
            <a:r>
              <a:rPr lang="hr-HR" sz="1800" dirty="0" smtClean="0"/>
              <a:t>: 854.143,73 HRK</a:t>
            </a:r>
          </a:p>
          <a:p>
            <a:pPr>
              <a:buNone/>
            </a:pPr>
            <a:endParaRPr lang="hr-HR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800" b="1" dirty="0" smtClean="0"/>
              <a:t>Iznos potpore Europske unije: </a:t>
            </a:r>
            <a:r>
              <a:rPr lang="hr-HR" sz="1800" dirty="0" smtClean="0"/>
              <a:t>854.143,73 HRK</a:t>
            </a:r>
          </a:p>
          <a:p>
            <a:pPr>
              <a:buNone/>
            </a:pPr>
            <a:r>
              <a:rPr lang="hr-HR" sz="1800" dirty="0" smtClean="0"/>
              <a:t>       Projekt  sufinancira Europska unija iz Europskog socijalnog fonda.</a:t>
            </a:r>
          </a:p>
          <a:p>
            <a:pPr>
              <a:buNone/>
            </a:pPr>
            <a:endParaRPr lang="hr-HR" sz="1800" dirty="0" smtClean="0"/>
          </a:p>
          <a:p>
            <a:pPr>
              <a:buFont typeface="Courier New" panose="02070309020205020404" pitchFamily="49" charset="0"/>
              <a:buChar char="o"/>
            </a:pPr>
            <a:endParaRPr lang="hr-HR" sz="1800" dirty="0" smtClean="0"/>
          </a:p>
          <a:p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dirty="0" smtClean="0"/>
              <a:t>Nositelj projekta</a:t>
            </a:r>
            <a:endParaRPr lang="hr-HR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pPr algn="ctr">
              <a:buNone/>
            </a:pPr>
            <a:r>
              <a:rPr lang="hr-HR" sz="2000" dirty="0" smtClean="0"/>
              <a:t>Poljoprivredna, prehrambena i veterinarska škola Stanka Ožanića</a:t>
            </a:r>
            <a:endParaRPr lang="hr-HR" sz="20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pic>
        <p:nvPicPr>
          <p:cNvPr id="11" name="Slika 10"/>
          <p:cNvPicPr/>
          <p:nvPr/>
        </p:nvPicPr>
        <p:blipFill>
          <a:blip r:embed="rId6"/>
          <a:srcRect l="3713" t="241" r="4264" b="6976"/>
          <a:stretch>
            <a:fillRect/>
          </a:stretch>
        </p:blipFill>
        <p:spPr bwMode="auto">
          <a:xfrm>
            <a:off x="3357554" y="2857496"/>
            <a:ext cx="28282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b="1" dirty="0" smtClean="0">
                <a:latin typeface="Calibri Light" pitchFamily="34" charset="0"/>
                <a:cs typeface="Calibri Light" pitchFamily="34" charset="0"/>
              </a:rPr>
              <a:t>Partneri</a:t>
            </a:r>
            <a:endParaRPr lang="hr-HR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endParaRPr lang="hr-HR" sz="1800" dirty="0" smtClean="0"/>
          </a:p>
          <a:p>
            <a:r>
              <a:rPr lang="hr-HR" sz="1800" dirty="0" smtClean="0"/>
              <a:t>Agencija za ruralni razvoj Zadarske županije – AGRRA</a:t>
            </a:r>
          </a:p>
          <a:p>
            <a:pPr>
              <a:buNone/>
            </a:pPr>
            <a:endParaRPr lang="hr-HR" sz="1800" dirty="0" smtClean="0"/>
          </a:p>
          <a:p>
            <a:r>
              <a:rPr lang="hr-HR" sz="1800" dirty="0" smtClean="0"/>
              <a:t> Udruga apstinenata za pomoć pri resocijalizaciji “Porat”</a:t>
            </a:r>
          </a:p>
          <a:p>
            <a:pPr>
              <a:buNone/>
            </a:pPr>
            <a:endParaRPr lang="hr-HR" sz="1800" dirty="0" smtClean="0"/>
          </a:p>
          <a:p>
            <a:r>
              <a:rPr lang="hr-HR" sz="1800" dirty="0" smtClean="0"/>
              <a:t>Sveučilište u Zadru</a:t>
            </a:r>
          </a:p>
          <a:p>
            <a:pPr>
              <a:buNone/>
            </a:pPr>
            <a:endParaRPr lang="hr-HR" sz="1800" dirty="0" smtClean="0"/>
          </a:p>
          <a:p>
            <a:r>
              <a:rPr lang="hr-HR" sz="1800" dirty="0" smtClean="0"/>
              <a:t>Osnovna škola Voštarnica – Zadar</a:t>
            </a:r>
          </a:p>
          <a:p>
            <a:pPr>
              <a:buNone/>
            </a:pPr>
            <a:endParaRPr lang="hr-HR" sz="1800" dirty="0" smtClean="0"/>
          </a:p>
          <a:p>
            <a:r>
              <a:rPr lang="hr-HR" sz="1800" dirty="0" smtClean="0"/>
              <a:t>Nasadi d.o.o.</a:t>
            </a:r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pic>
        <p:nvPicPr>
          <p:cNvPr id="11" name="Picture 6" descr="Aggra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01" y="1934118"/>
            <a:ext cx="1396644" cy="35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16"/>
          <p:cNvPicPr/>
          <p:nvPr/>
        </p:nvPicPr>
        <p:blipFill>
          <a:blip r:embed="rId7"/>
          <a:srcRect l="2187" r="8748" b="14453"/>
          <a:stretch>
            <a:fillRect/>
          </a:stretch>
        </p:blipFill>
        <p:spPr bwMode="auto">
          <a:xfrm>
            <a:off x="6552262" y="2318242"/>
            <a:ext cx="1260039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18"/>
          <p:cNvPicPr/>
          <p:nvPr/>
        </p:nvPicPr>
        <p:blipFill>
          <a:blip r:embed="rId8"/>
          <a:srcRect l="7324" r="9014"/>
          <a:stretch>
            <a:fillRect/>
          </a:stretch>
        </p:blipFill>
        <p:spPr bwMode="auto">
          <a:xfrm>
            <a:off x="6609821" y="2908116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19"/>
          <p:cNvPicPr/>
          <p:nvPr/>
        </p:nvPicPr>
        <p:blipFill>
          <a:blip r:embed="rId9"/>
          <a:srcRect l="1274" r="7856" b="36413"/>
          <a:stretch>
            <a:fillRect/>
          </a:stretch>
        </p:blipFill>
        <p:spPr bwMode="auto">
          <a:xfrm>
            <a:off x="6388568" y="3875999"/>
            <a:ext cx="1171604" cy="2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20"/>
          <p:cNvPicPr/>
          <p:nvPr/>
        </p:nvPicPr>
        <p:blipFill>
          <a:blip r:embed="rId10"/>
          <a:srcRect l="10196" t="3672" r="7451" b="9040"/>
          <a:stretch>
            <a:fillRect/>
          </a:stretch>
        </p:blipFill>
        <p:spPr bwMode="auto">
          <a:xfrm>
            <a:off x="6708201" y="4195632"/>
            <a:ext cx="607332" cy="91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pPr algn="r"/>
            <a:r>
              <a:rPr lang="hr-HR" dirty="0" smtClean="0"/>
              <a:t>Ciljevi projekta</a:t>
            </a:r>
            <a:endParaRPr lang="hr-HR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800" dirty="0" smtClean="0"/>
              <a:t>       Perma </a:t>
            </a:r>
            <a:r>
              <a:rPr lang="hr-HR" sz="1800" dirty="0" err="1" smtClean="0"/>
              <a:t>Horti</a:t>
            </a:r>
            <a:r>
              <a:rPr lang="hr-HR" sz="1800" dirty="0" smtClean="0"/>
              <a:t> je inicijativa usmjerena na jačanje lokalnog partnerstva za zapošljavanje u Zadarskoj županiji, s dva cilja:</a:t>
            </a:r>
          </a:p>
          <a:p>
            <a:endParaRPr lang="hr-HR" sz="1800" dirty="0" smtClean="0"/>
          </a:p>
          <a:p>
            <a:pPr>
              <a:buFont typeface="+mj-lt"/>
              <a:buAutoNum type="arabicPeriod"/>
            </a:pPr>
            <a:r>
              <a:rPr lang="hr-HR" sz="1800" dirty="0" smtClean="0"/>
              <a:t>Doprinijeti povećanju </a:t>
            </a:r>
            <a:r>
              <a:rPr lang="hr-HR" sz="1800" dirty="0" err="1" smtClean="0"/>
              <a:t>zapošljivosti</a:t>
            </a:r>
            <a:r>
              <a:rPr lang="hr-HR" sz="1800" dirty="0" smtClean="0"/>
              <a:t> najranjivijih skupina na tržištu rada razvojem i provedbom inovativnog interdisciplinarnog programa osposobljavanja za poslove </a:t>
            </a:r>
            <a:r>
              <a:rPr lang="hr-HR" sz="1800" dirty="0" err="1" smtClean="0"/>
              <a:t>permakulturnog</a:t>
            </a:r>
            <a:r>
              <a:rPr lang="hr-HR" sz="1800" dirty="0" smtClean="0"/>
              <a:t> dizajna i urbane hortikulture</a:t>
            </a:r>
          </a:p>
          <a:p>
            <a:pPr>
              <a:buFont typeface="+mj-lt"/>
              <a:buAutoNum type="arabicPeriod"/>
            </a:pPr>
            <a:endParaRPr lang="hr-HR" sz="1800" dirty="0" smtClean="0"/>
          </a:p>
          <a:p>
            <a:pPr>
              <a:buFont typeface="+mj-lt"/>
              <a:buAutoNum type="arabicPeriod"/>
            </a:pPr>
            <a:r>
              <a:rPr lang="hr-HR" sz="1800" dirty="0" smtClean="0"/>
              <a:t>Omogućiti učinkovitu provedbu županijske strategije razvoja ljudskih potencijala prilagodbom postojećih i uvođenjem novih obrazovnih metoda i sadržaja u partnerskim školama</a:t>
            </a:r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hr-HR" b="1" dirty="0" smtClean="0">
                <a:latin typeface="Calibri Light" pitchFamily="34" charset="0"/>
                <a:cs typeface="Calibri Light" pitchFamily="34" charset="0"/>
              </a:rPr>
              <a:t>Ciljne skupine</a:t>
            </a:r>
            <a:endParaRPr lang="hr-HR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pPr>
              <a:buAutoNum type="arabicPeriod"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pPr>
              <a:buAutoNum type="arabicPeriod"/>
            </a:pPr>
            <a:r>
              <a:rPr lang="hr-HR" sz="2000" dirty="0" smtClean="0"/>
              <a:t>Nezaposleni pripadnici ranjivih skupina, kao što je definirano Strategijom razvoja ljudskih potencijala Zadarske županije – 45 (žene)</a:t>
            </a:r>
          </a:p>
          <a:p>
            <a:pPr>
              <a:buAutoNum type="arabicPeriod"/>
            </a:pPr>
            <a:endParaRPr lang="hr-HR" sz="2000" dirty="0" smtClean="0"/>
          </a:p>
          <a:p>
            <a:pPr>
              <a:buAutoNum type="arabicPeriod"/>
            </a:pPr>
            <a:r>
              <a:rPr lang="hr-HR" sz="2000" dirty="0" smtClean="0"/>
              <a:t>Učenici/e osnovnih škola - 10 učenika Osnovne škola Voštarnica - Zadar</a:t>
            </a:r>
          </a:p>
          <a:p>
            <a:pPr>
              <a:buAutoNum type="arabicPeriod"/>
            </a:pPr>
            <a:endParaRPr lang="hr-HR" sz="2000" dirty="0" smtClean="0"/>
          </a:p>
          <a:p>
            <a:pPr>
              <a:buAutoNum type="arabicPeriod"/>
            </a:pPr>
            <a:r>
              <a:rPr lang="hr-HR" sz="2000" dirty="0" smtClean="0"/>
              <a:t>Učenici/e srednjih škola - 80 učenika Poljoprivredne, prehrambene i veterinarske škole Stanka Ožanića</a:t>
            </a:r>
            <a:endParaRPr lang="hr-HR" sz="20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r>
              <a:rPr lang="hr-HR" sz="1800" dirty="0" smtClean="0"/>
              <a:t>Ciljne skupine projekta su žene svih dobnih skupina, ujedno i mlade, s invaliditetom i bivše </a:t>
            </a:r>
            <a:r>
              <a:rPr lang="hr-HR" sz="1800" dirty="0" err="1" smtClean="0"/>
              <a:t>ovisnice</a:t>
            </a:r>
            <a:endParaRPr lang="hr-HR" sz="1800" dirty="0" smtClean="0"/>
          </a:p>
          <a:p>
            <a:endParaRPr lang="hr-HR" sz="1800" dirty="0" smtClean="0"/>
          </a:p>
          <a:p>
            <a:r>
              <a:rPr lang="hr-HR" sz="1800" dirty="0" smtClean="0"/>
              <a:t>Prema podatcima HZZ-a (2017. godina) evidentirano je 3442 nezaposlenih žena, od čega 58 žena s invaliditetom</a:t>
            </a:r>
          </a:p>
          <a:p>
            <a:endParaRPr lang="hr-HR" sz="1800" dirty="0" smtClean="0"/>
          </a:p>
          <a:p>
            <a:r>
              <a:rPr lang="hr-HR" sz="1800" dirty="0" smtClean="0"/>
              <a:t>Prema podacima udruge Porat 47 bivših ovisnica u procesu resocijalizacije je nezaposleno</a:t>
            </a:r>
          </a:p>
          <a:p>
            <a:endParaRPr lang="hr-HR" sz="1800" dirty="0" smtClean="0"/>
          </a:p>
          <a:p>
            <a:r>
              <a:rPr lang="hr-HR" sz="1800" dirty="0" smtClean="0"/>
              <a:t>Aktivaciju i sudjelovanje žena na tržištu rada otežavaju loša prometna povezanost sa gradom, kućne obveze, briga oko članova domaćinstva, slaba informiranost o mogućnostima usavršavanja, te slaba uključenost lokalnih zajednica</a:t>
            </a:r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hr-HR" b="1" dirty="0" smtClean="0">
                <a:latin typeface="Calibri Light" pitchFamily="34" charset="0"/>
                <a:cs typeface="Calibri Light" pitchFamily="34" charset="0"/>
              </a:rPr>
              <a:t>Ciljne skupine</a:t>
            </a:r>
            <a:endParaRPr lang="hr-HR" b="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432" y="1556941"/>
            <a:ext cx="8929718" cy="3550635"/>
          </a:xfrm>
        </p:spPr>
        <p:txBody>
          <a:bodyPr>
            <a:normAutofit/>
          </a:bodyPr>
          <a:lstStyle/>
          <a:p>
            <a:endParaRPr lang="hr-HR" sz="1800" dirty="0" smtClean="0"/>
          </a:p>
          <a:p>
            <a:r>
              <a:rPr lang="hr-HR" sz="1800" dirty="0" smtClean="0"/>
              <a:t>Prema podacima HZZ-a (2017. godina) 87 bivših učenika prijavitelja je nezaposleno, a istovremeno na HZZ-u postoji prijavljena potreba za 81 radnikom u hortikulturnim poslovima</a:t>
            </a:r>
          </a:p>
          <a:p>
            <a:endParaRPr lang="hr-HR" sz="1800" dirty="0" smtClean="0"/>
          </a:p>
          <a:p>
            <a:r>
              <a:rPr lang="hr-HR" sz="1800" dirty="0" smtClean="0"/>
              <a:t>80 učenika Poljoprivredne škole će steći nova znanja o </a:t>
            </a:r>
            <a:r>
              <a:rPr lang="hr-HR" sz="1800" dirty="0" err="1" smtClean="0"/>
              <a:t>permakulturnom</a:t>
            </a:r>
            <a:r>
              <a:rPr lang="hr-HR" sz="1800" dirty="0" smtClean="0"/>
              <a:t> dizajnu i urbanoj hortikulturi</a:t>
            </a:r>
          </a:p>
          <a:p>
            <a:pPr>
              <a:buNone/>
            </a:pPr>
            <a:endParaRPr lang="hr-HR" sz="1800" dirty="0" smtClean="0"/>
          </a:p>
          <a:p>
            <a:r>
              <a:rPr lang="hr-HR" sz="1800" dirty="0" smtClean="0"/>
              <a:t>10 učenika Osnovne škole Voštarnica će se kroz praktični dio nastave uključiti u hortikulturne radove kroz izvannastavne aktivnosti</a:t>
            </a:r>
          </a:p>
          <a:p>
            <a:endParaRPr lang="hr-HR" sz="1800" dirty="0" smtClean="0"/>
          </a:p>
          <a:p>
            <a:endParaRPr lang="hr-HR" sz="1800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64" y="199229"/>
            <a:ext cx="220033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0"/>
          <p:cNvGrpSpPr/>
          <p:nvPr/>
        </p:nvGrpSpPr>
        <p:grpSpPr>
          <a:xfrm>
            <a:off x="285720" y="5143512"/>
            <a:ext cx="8572560" cy="1723929"/>
            <a:chOff x="163278" y="4714884"/>
            <a:chExt cx="8715436" cy="238128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3417" y="4857760"/>
              <a:ext cx="1027184" cy="69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647" y="5011644"/>
              <a:ext cx="1892811" cy="64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714884"/>
              <a:ext cx="1000531" cy="1110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/>
            <p:nvPr/>
          </p:nvSpPr>
          <p:spPr>
            <a:xfrm>
              <a:off x="5831759" y="5526827"/>
              <a:ext cx="1419727" cy="43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Europska unija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r-HR" sz="1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Zajedno do fondova EU</a:t>
              </a:r>
              <a:endParaRPr lang="hr-H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163278" y="5969559"/>
              <a:ext cx="8715436" cy="1126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hr-HR" sz="11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„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Projekt  je sufinancirala Europska unija iz Europskog socijalnog fonda“</a:t>
              </a:r>
              <a:endParaRPr lang="hr-H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Ukupna vrijednost projekta: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HRK, iznos potpore Europske unije: </a:t>
              </a:r>
              <a:r>
                <a:rPr lang="hr-HR" sz="12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854</a:t>
              </a:r>
              <a:r>
                <a:rPr lang="hr-HR" sz="12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.143,73 HRK</a:t>
              </a:r>
            </a:p>
            <a:p>
              <a:pPr algn="ctr"/>
              <a:endParaRPr lang="hr-H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hr-HR" sz="11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Sadržaj ovog materijala  isključiva je odgovornost </a:t>
              </a:r>
              <a:r>
                <a:rPr lang="hr-HR" sz="1100" i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hr-HR" sz="1100" i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Poljoprivredne, prehrambene i veterinarske škole Stanka Ožanića-Zadar</a:t>
              </a:r>
              <a:endParaRPr lang="hr-HR" sz="1100" i="1" dirty="0"/>
            </a:p>
          </p:txBody>
        </p:sp>
      </p:grpSp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hr-HR" b="1" dirty="0" smtClean="0">
                <a:latin typeface="Calibri Light" pitchFamily="34" charset="0"/>
                <a:cs typeface="Calibri Light" pitchFamily="34" charset="0"/>
              </a:rPr>
              <a:t>Ciljne skupine</a:t>
            </a:r>
            <a:endParaRPr lang="hr-HR" b="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1305</Words>
  <Application>Microsoft Office PowerPoint</Application>
  <PresentationFormat>Prikaz na zaslonu (4:3)</PresentationFormat>
  <Paragraphs>202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Slajd 1</vt:lpstr>
      <vt:lpstr>Osnovne informacije</vt:lpstr>
      <vt:lpstr>Osnovne informacije</vt:lpstr>
      <vt:lpstr>Nositelj projekta</vt:lpstr>
      <vt:lpstr>Partneri</vt:lpstr>
      <vt:lpstr>Ciljevi projekta</vt:lpstr>
      <vt:lpstr>Ciljne skupine</vt:lpstr>
      <vt:lpstr>Ciljne skupine</vt:lpstr>
      <vt:lpstr>Ciljne skupine</vt:lpstr>
      <vt:lpstr>Rješavanje problema</vt:lpstr>
      <vt:lpstr>Rješavanje problema</vt:lpstr>
      <vt:lpstr>Glavne aktivnosti</vt:lpstr>
      <vt:lpstr>Glavne aktivnosti</vt:lpstr>
      <vt:lpstr>Pokazatelji projekta</vt:lpstr>
      <vt:lpstr>Hvala na pozornosti!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Asus2</dc:creator>
  <cp:lastModifiedBy>Asus2</cp:lastModifiedBy>
  <cp:revision>45</cp:revision>
  <dcterms:created xsi:type="dcterms:W3CDTF">2018-07-28T20:10:46Z</dcterms:created>
  <dcterms:modified xsi:type="dcterms:W3CDTF">2018-07-31T11:03:43Z</dcterms:modified>
</cp:coreProperties>
</file>