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1" r:id="rId2"/>
    <p:sldId id="263" r:id="rId3"/>
    <p:sldId id="267" r:id="rId4"/>
    <p:sldId id="266" r:id="rId5"/>
    <p:sldId id="276" r:id="rId6"/>
    <p:sldId id="282" r:id="rId7"/>
    <p:sldId id="280" r:id="rId8"/>
    <p:sldId id="281" r:id="rId9"/>
    <p:sldId id="283" r:id="rId10"/>
    <p:sldId id="28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AC9822-2A1C-42AC-B742-2B804AF0537C}">
          <p14:sldIdLst>
            <p14:sldId id="271"/>
            <p14:sldId id="263"/>
            <p14:sldId id="267"/>
            <p14:sldId id="266"/>
            <p14:sldId id="276"/>
            <p14:sldId id="282"/>
            <p14:sldId id="280"/>
            <p14:sldId id="281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14" autoAdjust="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AAF11-B78A-48D8-9293-AAD5B15E33FE}" type="datetimeFigureOut">
              <a:rPr lang="hr-HR" smtClean="0"/>
              <a:t>4.11.2020.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8EB18-5C8A-444F-AB66-3658541B177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595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D18D9CF-29E2-48EB-A5AC-D34F11CEE638}"/>
              </a:ext>
            </a:extLst>
          </p:cNvPr>
          <p:cNvSpPr/>
          <p:nvPr userDrawn="1"/>
        </p:nvSpPr>
        <p:spPr>
          <a:xfrm>
            <a:off x="2589212" y="6200219"/>
            <a:ext cx="22829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Project No 2018-1-HP01-KA202-047505</a:t>
            </a:r>
            <a:endParaRPr lang="en-GB" sz="9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5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61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86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909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4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0" y="115290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7525" y="1223992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0" y="115290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3177" y="1223992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1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0" y="1231440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6100" y="1302525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48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39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0" y="1235980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1307065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73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0" y="126455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4675" y="1335640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9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0" y="1235980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1812" y="1307065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2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0" y="1371600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1812" y="1442685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5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0" y="1452944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3177" y="1524029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77850D-F558-43F8-8701-D7620ADBC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54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4E3FA-AD5D-4AAA-A62F-49052A0FCBBD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Project No 2018-1-HP01-KA202-047505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213116" y="108939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D77850D-F558-43F8-8701-D7620ADBCC29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2D08D4-D1EA-4F37-BEA2-B713F0B4375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05245" y="11860"/>
            <a:ext cx="2266971" cy="1055245"/>
          </a:xfrm>
          <a:prstGeom prst="rect">
            <a:avLst/>
          </a:prstGeom>
        </p:spPr>
      </p:pic>
      <p:pic>
        <p:nvPicPr>
          <p:cNvPr id="36" name="Picture 3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0DA1BF45-4707-4FCD-906B-79C00213989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1" y="6205426"/>
            <a:ext cx="2876550" cy="63240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472EE25-E1B9-432A-9BC5-7E3371835D4C}"/>
              </a:ext>
            </a:extLst>
          </p:cNvPr>
          <p:cNvSpPr/>
          <p:nvPr userDrawn="1"/>
        </p:nvSpPr>
        <p:spPr>
          <a:xfrm>
            <a:off x="2589212" y="6200219"/>
            <a:ext cx="22829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Project No 2018-1-HP01-KA202-047505</a:t>
            </a:r>
            <a:endParaRPr lang="en-GB" sz="9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07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8CAE956-4D1C-4874-B7FF-B9053B145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3145630"/>
            <a:ext cx="8915400" cy="1638805"/>
          </a:xfrm>
        </p:spPr>
        <p:txBody>
          <a:bodyPr>
            <a:noAutofit/>
          </a:bodyPr>
          <a:lstStyle/>
          <a:p>
            <a:pPr algn="ctr"/>
            <a:r>
              <a:rPr lang="hr-HR" sz="4400" b="1" dirty="0" err="1"/>
              <a:t>Apprenticeship</a:t>
            </a:r>
            <a:r>
              <a:rPr lang="hr-HR" sz="4400" b="1" dirty="0"/>
              <a:t> HUBs </a:t>
            </a:r>
            <a:r>
              <a:rPr lang="hr-HR" sz="4400" b="1" dirty="0" err="1"/>
              <a:t>in</a:t>
            </a:r>
            <a:r>
              <a:rPr lang="hr-HR" sz="4400" b="1"/>
              <a:t>       agro-food</a:t>
            </a:r>
            <a:r>
              <a:rPr lang="hr-HR" sz="4400" b="1" dirty="0"/>
              <a:t> </a:t>
            </a:r>
            <a:r>
              <a:rPr lang="hr-HR" sz="4400" b="1" dirty="0" err="1"/>
              <a:t>sector</a:t>
            </a:r>
            <a:r>
              <a:rPr lang="hr-HR" sz="4400" b="1" dirty="0"/>
              <a:t>                             Centri za naukovanje u poljoprivredno-prehrambenom sektoru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230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5" y="1412337"/>
            <a:ext cx="11656290" cy="6556663"/>
          </a:xfrm>
        </p:spPr>
      </p:pic>
    </p:spTree>
    <p:extLst>
      <p:ext uri="{BB962C8B-B14F-4D97-AF65-F5344CB8AC3E}">
        <p14:creationId xmlns:p14="http://schemas.microsoft.com/office/powerpoint/2010/main" val="25901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09F71A-E347-4AF0-B438-B9BE7E5D9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945" y="1948874"/>
            <a:ext cx="5830454" cy="794326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chemeClr val="bg1"/>
                </a:solidFill>
              </a:rPr>
              <a:t>Cilj projekta:</a:t>
            </a:r>
            <a:r>
              <a:rPr lang="hr-HR" sz="3200" b="1" dirty="0">
                <a:solidFill>
                  <a:schemeClr val="bg1"/>
                </a:solidFill>
              </a:rPr>
              <a:t>	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E485A3E-5F7F-4FCC-819F-430A0499D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48872" y="2955636"/>
            <a:ext cx="9070110" cy="3343564"/>
          </a:xfrm>
        </p:spPr>
        <p:txBody>
          <a:bodyPr>
            <a:normAutofit fontScale="92500"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bg1"/>
                </a:solidFill>
              </a:rPr>
              <a:t>povećanje broja visokokvalitetnih mjesta za naukovanje u poljoprivredno-prehrambenom sektoru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bg1"/>
                </a:solidFill>
              </a:rPr>
              <a:t>poboljšanje osposobljenosti učenika i studenata koja odgovara potrebama poslodavca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bg1"/>
                </a:solidFill>
              </a:rPr>
              <a:t>održiva partnerstva između obrazovnih ustanova (strukovnih škola i fakulteta) i poslodavaca u organiziranju naukovanja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bg1"/>
                </a:solidFill>
              </a:rPr>
              <a:t>povećana transnacionalna mobilnost učenika i studenata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hr-H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45B3B6-3734-41F6-9294-9DB08E4FC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927" y="1215237"/>
            <a:ext cx="8576685" cy="770581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Partneri: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Rezervirano mjesto sadržaja 14">
            <a:extLst>
              <a:ext uri="{FF2B5EF4-FFF2-40B4-BE49-F238E27FC236}">
                <a16:creationId xmlns:a16="http://schemas.microsoft.com/office/drawing/2014/main" xmlns="" id="{E4D9C563-6C04-4000-88F9-B9F20D571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714" y="1985818"/>
            <a:ext cx="9071428" cy="424807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bg1"/>
                </a:solidFill>
              </a:rPr>
              <a:t>Agencija za ruralni razvoj Zadarske županije (Hrvatska)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P</a:t>
            </a:r>
            <a:r>
              <a:rPr lang="hr-HR" sz="2400" b="1" dirty="0" err="1">
                <a:solidFill>
                  <a:schemeClr val="bg1"/>
                </a:solidFill>
              </a:rPr>
              <a:t>oljoprivredna</a:t>
            </a:r>
            <a:r>
              <a:rPr lang="hr-HR" sz="2400" b="1" dirty="0">
                <a:solidFill>
                  <a:schemeClr val="bg1"/>
                </a:solidFill>
              </a:rPr>
              <a:t>, prehrambena i veterinarska škola Stanka </a:t>
            </a:r>
            <a:r>
              <a:rPr lang="en-GB" sz="2400" b="1" dirty="0" err="1">
                <a:solidFill>
                  <a:schemeClr val="bg1"/>
                </a:solidFill>
              </a:rPr>
              <a:t>Ožanić</a:t>
            </a:r>
            <a:r>
              <a:rPr lang="hr-HR" sz="2400" b="1" dirty="0">
                <a:solidFill>
                  <a:schemeClr val="bg1"/>
                </a:solidFill>
              </a:rPr>
              <a:t>a (Hrvatska)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b="1" dirty="0" err="1">
                <a:solidFill>
                  <a:schemeClr val="bg1"/>
                </a:solidFill>
              </a:rPr>
              <a:t>Trebag</a:t>
            </a:r>
            <a:r>
              <a:rPr lang="hr-HR" sz="2400" b="1" dirty="0">
                <a:solidFill>
                  <a:schemeClr val="bg1"/>
                </a:solidFill>
              </a:rPr>
              <a:t> (Mađarska)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bg1"/>
                </a:solidFill>
              </a:rPr>
              <a:t>Regija Toskana (Italija)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bg1"/>
                </a:solidFill>
              </a:rPr>
              <a:t>INASO – </a:t>
            </a:r>
            <a:r>
              <a:rPr lang="hr-HR" sz="2400" b="1" dirty="0" err="1">
                <a:solidFill>
                  <a:schemeClr val="bg1"/>
                </a:solidFill>
              </a:rPr>
              <a:t>Paseges</a:t>
            </a:r>
            <a:r>
              <a:rPr lang="hr-HR" sz="2400" b="1" dirty="0">
                <a:solidFill>
                  <a:schemeClr val="bg1"/>
                </a:solidFill>
              </a:rPr>
              <a:t> (Grčka)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bg1"/>
                </a:solidFill>
              </a:rPr>
              <a:t>Mađarska komora za zaštitu bilja (Mađarska)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chemeClr val="bg1"/>
                </a:solidFill>
              </a:rPr>
              <a:t>IDEC (Grčka)</a:t>
            </a:r>
          </a:p>
          <a:p>
            <a:endParaRPr lang="hr-HR" sz="2400" b="1" dirty="0">
              <a:solidFill>
                <a:schemeClr val="bg1"/>
              </a:solidFill>
            </a:endParaRPr>
          </a:p>
          <a:p>
            <a:endParaRPr lang="hr-HR" sz="2400" b="1" dirty="0">
              <a:solidFill>
                <a:schemeClr val="bg1"/>
              </a:solidFill>
            </a:endParaRPr>
          </a:p>
          <a:p>
            <a:endParaRPr lang="hr-HR" sz="2400" b="1" dirty="0">
              <a:solidFill>
                <a:schemeClr val="bg1"/>
              </a:solidFill>
            </a:endParaRPr>
          </a:p>
          <a:p>
            <a:endParaRPr lang="hr-HR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3900" b="1" dirty="0">
              <a:solidFill>
                <a:schemeClr val="bg1"/>
              </a:solidFill>
            </a:endParaRPr>
          </a:p>
          <a:p>
            <a:endParaRPr lang="hr-HR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400" b="1" dirty="0">
              <a:solidFill>
                <a:schemeClr val="bg1"/>
              </a:solidFill>
            </a:endParaRPr>
          </a:p>
          <a:p>
            <a:endParaRPr lang="hr-HR" sz="1600" b="1" dirty="0">
              <a:solidFill>
                <a:schemeClr val="bg1"/>
              </a:solidFill>
            </a:endParaRPr>
          </a:p>
          <a:p>
            <a:endParaRPr lang="hr-HR" sz="24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5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09F71A-E347-4AF0-B438-B9BE7E5D9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072" y="1126836"/>
            <a:ext cx="6369627" cy="1237673"/>
          </a:xfrm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chemeClr val="tx1"/>
                </a:solidFill>
              </a:rPr>
              <a:t>Rezultat projekta:	</a:t>
            </a:r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E485A3E-5F7F-4FCC-819F-430A0499D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17091" y="3528291"/>
            <a:ext cx="7736608" cy="2512586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hr-HR" sz="3200" b="1" dirty="0">
                <a:solidFill>
                  <a:schemeClr val="tx1"/>
                </a:solidFill>
              </a:rPr>
              <a:t>osnivanje 4 Centra za naukovanje u poljoprivredno-prehrambenom sektoru  (Italija, Mađarska, Grčka i Hrvatska)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hr-HR" sz="3200" b="1" dirty="0">
                <a:solidFill>
                  <a:schemeClr val="tx1"/>
                </a:solidFill>
              </a:rPr>
              <a:t>„</a:t>
            </a:r>
            <a:r>
              <a:rPr lang="hr-HR" sz="3200" b="1" dirty="0" err="1">
                <a:solidFill>
                  <a:schemeClr val="tx1"/>
                </a:solidFill>
              </a:rPr>
              <a:t>Apprenticeship</a:t>
            </a:r>
            <a:r>
              <a:rPr lang="hr-HR" sz="3200" b="1" dirty="0">
                <a:solidFill>
                  <a:schemeClr val="tx1"/>
                </a:solidFill>
              </a:rPr>
              <a:t> </a:t>
            </a:r>
            <a:r>
              <a:rPr lang="hr-HR" sz="3200" b="1" dirty="0" err="1">
                <a:solidFill>
                  <a:schemeClr val="tx1"/>
                </a:solidFill>
              </a:rPr>
              <a:t>HUBs</a:t>
            </a:r>
            <a:r>
              <a:rPr lang="hr-HR" sz="3200" b="1" dirty="0">
                <a:solidFill>
                  <a:schemeClr val="tx1"/>
                </a:solidFill>
              </a:rPr>
              <a:t>” web platforma                 </a:t>
            </a:r>
          </a:p>
          <a:p>
            <a:pPr>
              <a:buClrTx/>
            </a:pPr>
            <a:r>
              <a:rPr lang="hr-HR" sz="3200" b="1" dirty="0">
                <a:solidFill>
                  <a:schemeClr val="tx1"/>
                </a:solidFill>
              </a:rPr>
              <a:t>             </a:t>
            </a:r>
          </a:p>
          <a:p>
            <a:pPr>
              <a:buClrTx/>
            </a:pPr>
            <a:endParaRPr lang="en-GB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92925" y="332509"/>
            <a:ext cx="8911687" cy="683491"/>
          </a:xfrm>
        </p:spPr>
        <p:txBody>
          <a:bodyPr/>
          <a:lstStyle/>
          <a:p>
            <a:r>
              <a:rPr lang="hr-HR" b="1" dirty="0">
                <a:solidFill>
                  <a:schemeClr val="tx1"/>
                </a:solidFill>
              </a:rPr>
              <a:t>SVRHA CENTRA ZA NAUKOVANJE: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89212" y="1145310"/>
            <a:ext cx="8272752" cy="2900218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promicanje lokalnog razvoja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podrška učenicima i studentima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podrška obrazovnim ustanovama iz poljoprivredno-prehrambenog sektora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podrška malim i srednjim poduzetnicima iz prehrambenog sektora te poljoprivrednim gospodarstvima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615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54400" y="526472"/>
            <a:ext cx="8050212" cy="1043709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tx1"/>
                </a:solidFill>
              </a:rPr>
              <a:t>REGISTRACIJA NA WEB PLATFORMU</a:t>
            </a:r>
            <a:br>
              <a:rPr lang="hr-HR" b="1" dirty="0">
                <a:solidFill>
                  <a:schemeClr val="tx1"/>
                </a:solidFill>
              </a:rPr>
            </a:br>
            <a:r>
              <a:rPr lang="hr-HR" b="1" dirty="0">
                <a:solidFill>
                  <a:schemeClr val="tx1"/>
                </a:solidFill>
              </a:rPr>
              <a:t>https://www.apprenticeshiphub.eu/</a:t>
            </a:r>
            <a:br>
              <a:rPr lang="hr-HR" b="1" dirty="0">
                <a:solidFill>
                  <a:schemeClr val="tx1"/>
                </a:solidFill>
              </a:rPr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927"/>
            <a:ext cx="12855047" cy="7230963"/>
          </a:xfrm>
        </p:spPr>
      </p:pic>
    </p:spTree>
    <p:extLst>
      <p:ext uri="{BB962C8B-B14F-4D97-AF65-F5344CB8AC3E}">
        <p14:creationId xmlns:p14="http://schemas.microsoft.com/office/powerpoint/2010/main" val="35368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136071"/>
            <a:ext cx="11412042" cy="6419273"/>
          </a:xfrm>
        </p:spPr>
      </p:pic>
    </p:spTree>
    <p:extLst>
      <p:ext uri="{BB962C8B-B14F-4D97-AF65-F5344CB8AC3E}">
        <p14:creationId xmlns:p14="http://schemas.microsoft.com/office/powerpoint/2010/main" val="30077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1032118"/>
            <a:ext cx="11933382" cy="6712527"/>
          </a:xfrm>
        </p:spPr>
      </p:pic>
    </p:spTree>
    <p:extLst>
      <p:ext uri="{BB962C8B-B14F-4D97-AF65-F5344CB8AC3E}">
        <p14:creationId xmlns:p14="http://schemas.microsoft.com/office/powerpoint/2010/main" val="12969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18691" y="424874"/>
            <a:ext cx="8585921" cy="757382"/>
          </a:xfrm>
        </p:spPr>
        <p:txBody>
          <a:bodyPr>
            <a:normAutofit/>
          </a:bodyPr>
          <a:lstStyle/>
          <a:p>
            <a:r>
              <a:rPr lang="hr-HR" sz="2800" b="1" dirty="0"/>
              <a:t>Traženje slobodnih mjesta za naukovanje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1399840"/>
            <a:ext cx="11748654" cy="6608618"/>
          </a:xfrm>
        </p:spPr>
      </p:pic>
    </p:spTree>
    <p:extLst>
      <p:ext uri="{BB962C8B-B14F-4D97-AF65-F5344CB8AC3E}">
        <p14:creationId xmlns:p14="http://schemas.microsoft.com/office/powerpoint/2010/main" val="329381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">
        <p:cut/>
      </p:transition>
    </mc:Choice>
    <mc:Fallback xmlns="">
      <p:transition advTm="1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Custom 8">
      <a:dk1>
        <a:sysClr val="windowText" lastClr="000000"/>
      </a:dk1>
      <a:lt1>
        <a:srgbClr val="FFFFFF"/>
      </a:lt1>
      <a:dk2>
        <a:srgbClr val="CCA600"/>
      </a:dk2>
      <a:lt2>
        <a:srgbClr val="FFFFFF"/>
      </a:lt2>
      <a:accent1>
        <a:srgbClr val="4B4743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423</TotalTime>
  <Words>170</Words>
  <Application>Microsoft Office PowerPoint</Application>
  <PresentationFormat>Široki zaslon</PresentationFormat>
  <Paragraphs>33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 3</vt:lpstr>
      <vt:lpstr>Wisp</vt:lpstr>
      <vt:lpstr>Apprenticeship HUBs in       agro-food sector                             Centri za naukovanje u poljoprivredno-prehrambenom sektoru</vt:lpstr>
      <vt:lpstr>Cilj projekta: </vt:lpstr>
      <vt:lpstr>Partneri:</vt:lpstr>
      <vt:lpstr>Rezultat projekta: </vt:lpstr>
      <vt:lpstr>SVRHA CENTRA ZA NAUKOVANJE:</vt:lpstr>
      <vt:lpstr>REGISTRACIJA NA WEB PLATFORMU https://www.apprenticeshiphub.eu/ </vt:lpstr>
      <vt:lpstr>PowerPointova prezentacija</vt:lpstr>
      <vt:lpstr>PowerPointova prezentacija</vt:lpstr>
      <vt:lpstr>Traženje slobodnih mjesta za naukovanje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Nefeli Dimopoulou</dc:creator>
  <cp:lastModifiedBy>Korisnik</cp:lastModifiedBy>
  <cp:revision>64</cp:revision>
  <dcterms:created xsi:type="dcterms:W3CDTF">2019-08-05T09:11:33Z</dcterms:created>
  <dcterms:modified xsi:type="dcterms:W3CDTF">2020-11-04T12:40:53Z</dcterms:modified>
</cp:coreProperties>
</file>