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3"/>
  </p:notesMasterIdLst>
  <p:sldIdLst>
    <p:sldId id="256" r:id="rId2"/>
    <p:sldId id="275" r:id="rId3"/>
    <p:sldId id="267" r:id="rId4"/>
    <p:sldId id="276" r:id="rId5"/>
    <p:sldId id="280" r:id="rId6"/>
    <p:sldId id="281" r:id="rId7"/>
    <p:sldId id="282" r:id="rId8"/>
    <p:sldId id="283" r:id="rId9"/>
    <p:sldId id="284" r:id="rId10"/>
    <p:sldId id="285" r:id="rId11"/>
    <p:sldId id="286" r:id="rId12"/>
    <p:sldId id="287" r:id="rId13"/>
    <p:sldId id="419" r:id="rId14"/>
    <p:sldId id="433" r:id="rId15"/>
    <p:sldId id="420" r:id="rId16"/>
    <p:sldId id="421" r:id="rId17"/>
    <p:sldId id="422" r:id="rId18"/>
    <p:sldId id="423" r:id="rId19"/>
    <p:sldId id="424" r:id="rId20"/>
    <p:sldId id="425" r:id="rId21"/>
    <p:sldId id="426" r:id="rId22"/>
    <p:sldId id="427" r:id="rId23"/>
    <p:sldId id="429" r:id="rId24"/>
    <p:sldId id="439" r:id="rId25"/>
    <p:sldId id="440" r:id="rId26"/>
    <p:sldId id="441" r:id="rId27"/>
    <p:sldId id="442" r:id="rId28"/>
    <p:sldId id="428" r:id="rId29"/>
    <p:sldId id="430" r:id="rId30"/>
    <p:sldId id="431" r:id="rId31"/>
    <p:sldId id="435" r:id="rId32"/>
    <p:sldId id="436" r:id="rId33"/>
    <p:sldId id="437" r:id="rId34"/>
    <p:sldId id="438" r:id="rId35"/>
    <p:sldId id="315" r:id="rId36"/>
    <p:sldId id="316" r:id="rId37"/>
    <p:sldId id="317" r:id="rId38"/>
    <p:sldId id="318" r:id="rId39"/>
    <p:sldId id="320" r:id="rId40"/>
    <p:sldId id="321" r:id="rId41"/>
    <p:sldId id="322" r:id="rId42"/>
    <p:sldId id="323" r:id="rId43"/>
    <p:sldId id="324" r:id="rId44"/>
    <p:sldId id="325" r:id="rId45"/>
    <p:sldId id="326" r:id="rId46"/>
    <p:sldId id="327" r:id="rId47"/>
    <p:sldId id="413" r:id="rId48"/>
    <p:sldId id="434" r:id="rId49"/>
    <p:sldId id="415" r:id="rId50"/>
    <p:sldId id="416" r:id="rId51"/>
    <p:sldId id="417" r:id="rId52"/>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0" autoAdjust="0"/>
    <p:restoredTop sz="94660"/>
  </p:normalViewPr>
  <p:slideViewPr>
    <p:cSldViewPr snapToGrid="0">
      <p:cViewPr varScale="1">
        <p:scale>
          <a:sx n="79" d="100"/>
          <a:sy n="79" d="100"/>
        </p:scale>
        <p:origin x="120" y="210"/>
      </p:cViewPr>
      <p:guideLst/>
    </p:cSldViewPr>
  </p:slideViewPr>
  <p:notesTextViewPr>
    <p:cViewPr>
      <p:scale>
        <a:sx n="1" d="1"/>
        <a:sy n="1" d="1"/>
      </p:scale>
      <p:origin x="0" y="0"/>
    </p:cViewPr>
  </p:notesTextViewPr>
  <p:notesViewPr>
    <p:cSldViewPr snapToGrid="0">
      <p:cViewPr varScale="1">
        <p:scale>
          <a:sx n="59" d="100"/>
          <a:sy n="59" d="100"/>
        </p:scale>
        <p:origin x="228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3263AF-9C26-4BA4-B08F-47DBDE5F1EA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PT"/>
        </a:p>
      </dgm:t>
    </dgm:pt>
    <dgm:pt modelId="{05FEC41B-0AEB-44A7-BB52-900329621A13}">
      <dgm:prSet phldrT="[Texto]"/>
      <dgm:spPr/>
      <dgm:t>
        <a:bodyPr/>
        <a:lstStyle/>
        <a:p>
          <a:pPr>
            <a:buNone/>
          </a:pPr>
          <a:r>
            <a:rPr lang="pt-PT" altLang="en-US" b="1" dirty="0"/>
            <a:t>Ensure optimal medical care for patients who are obese:</a:t>
          </a:r>
          <a:endParaRPr lang="pt-PT" dirty="0"/>
        </a:p>
      </dgm:t>
    </dgm:pt>
    <dgm:pt modelId="{09E7F275-08B1-4BA2-BF15-26BACF30931F}" type="parTrans" cxnId="{26AA1742-CE27-46D6-AA76-6B471DC800E0}">
      <dgm:prSet/>
      <dgm:spPr/>
      <dgm:t>
        <a:bodyPr/>
        <a:lstStyle/>
        <a:p>
          <a:endParaRPr lang="pt-PT"/>
        </a:p>
      </dgm:t>
    </dgm:pt>
    <dgm:pt modelId="{8FCFB306-0CA3-42FF-9267-FFC7F4ED4BF5}" type="sibTrans" cxnId="{26AA1742-CE27-46D6-AA76-6B471DC800E0}">
      <dgm:prSet/>
      <dgm:spPr/>
      <dgm:t>
        <a:bodyPr/>
        <a:lstStyle/>
        <a:p>
          <a:endParaRPr lang="pt-PT"/>
        </a:p>
      </dgm:t>
    </dgm:pt>
    <dgm:pt modelId="{71D5E323-DFB2-4C30-B308-BFF29E7C1C69}">
      <dgm:prSet/>
      <dgm:spPr/>
      <dgm:t>
        <a:bodyPr/>
        <a:lstStyle/>
        <a:p>
          <a:r>
            <a:rPr lang="pt-PT" altLang="en-US" dirty="0"/>
            <a:t>Educate staff about treating patients with respect.</a:t>
          </a:r>
        </a:p>
      </dgm:t>
    </dgm:pt>
    <dgm:pt modelId="{F36AD9C4-B1A4-4FCA-AAD3-DFFFB84528FA}" type="parTrans" cxnId="{F4715E45-1DA6-4787-A4A7-A710CA6A1F25}">
      <dgm:prSet/>
      <dgm:spPr/>
      <dgm:t>
        <a:bodyPr/>
        <a:lstStyle/>
        <a:p>
          <a:endParaRPr lang="pt-PT"/>
        </a:p>
      </dgm:t>
    </dgm:pt>
    <dgm:pt modelId="{83F1E9CB-1A34-4428-AD32-9B75E067BB6B}" type="sibTrans" cxnId="{F4715E45-1DA6-4787-A4A7-A710CA6A1F25}">
      <dgm:prSet/>
      <dgm:spPr/>
      <dgm:t>
        <a:bodyPr/>
        <a:lstStyle/>
        <a:p>
          <a:endParaRPr lang="pt-PT"/>
        </a:p>
      </dgm:t>
    </dgm:pt>
    <dgm:pt modelId="{5571D3D1-813D-427A-A10E-AE92CB209A7C}">
      <dgm:prSet/>
      <dgm:spPr/>
      <dgm:t>
        <a:bodyPr/>
        <a:lstStyle/>
        <a:p>
          <a:r>
            <a:rPr lang="pt-PT" altLang="en-US" dirty="0"/>
            <a:t>Offer obese patients the same level of care as nonobese patients, providing general preventive services and monitoring and treating ongoing medical conditions.</a:t>
          </a:r>
        </a:p>
      </dgm:t>
    </dgm:pt>
    <dgm:pt modelId="{27B9610F-1745-49FC-8695-AEEAF70B315A}" type="parTrans" cxnId="{A5C6A185-2888-4B86-A1E2-F9E786582807}">
      <dgm:prSet/>
      <dgm:spPr/>
      <dgm:t>
        <a:bodyPr/>
        <a:lstStyle/>
        <a:p>
          <a:endParaRPr lang="pt-PT"/>
        </a:p>
      </dgm:t>
    </dgm:pt>
    <dgm:pt modelId="{15106103-4820-47E1-B39E-7397A8820E92}" type="sibTrans" cxnId="{A5C6A185-2888-4B86-A1E2-F9E786582807}">
      <dgm:prSet/>
      <dgm:spPr/>
      <dgm:t>
        <a:bodyPr/>
        <a:lstStyle/>
        <a:p>
          <a:endParaRPr lang="pt-PT"/>
        </a:p>
      </dgm:t>
    </dgm:pt>
    <dgm:pt modelId="{366DB249-1431-482E-BCB8-B05527B2D241}">
      <dgm:prSet/>
      <dgm:spPr/>
      <dgm:t>
        <a:bodyPr/>
        <a:lstStyle/>
        <a:p>
          <a:r>
            <a:rPr lang="pt-PT" altLang="en-US" b="1" dirty="0"/>
            <a:t>Encourage healthy behavior and self-acceptance, even in the absence of weight loss:</a:t>
          </a:r>
        </a:p>
      </dgm:t>
    </dgm:pt>
    <dgm:pt modelId="{0397109C-5562-48F8-B0DF-90243AE09957}" type="parTrans" cxnId="{984996DC-D67A-4A48-92A0-C3AB39CB95C1}">
      <dgm:prSet/>
      <dgm:spPr/>
      <dgm:t>
        <a:bodyPr/>
        <a:lstStyle/>
        <a:p>
          <a:endParaRPr lang="pt-PT"/>
        </a:p>
      </dgm:t>
    </dgm:pt>
    <dgm:pt modelId="{479ABF8A-0AE4-4B3C-AE14-6220FF23F2A9}" type="sibTrans" cxnId="{984996DC-D67A-4A48-92A0-C3AB39CB95C1}">
      <dgm:prSet/>
      <dgm:spPr/>
      <dgm:t>
        <a:bodyPr/>
        <a:lstStyle/>
        <a:p>
          <a:endParaRPr lang="pt-PT"/>
        </a:p>
      </dgm:t>
    </dgm:pt>
    <dgm:pt modelId="{3E9D89E3-4065-49ED-9853-2295F5F02C00}">
      <dgm:prSet/>
      <dgm:spPr/>
      <dgm:t>
        <a:bodyPr/>
        <a:lstStyle/>
        <a:p>
          <a:r>
            <a:rPr lang="pt-PT" altLang="en-US" dirty="0"/>
            <a:t>Record weight without comments.</a:t>
          </a:r>
        </a:p>
      </dgm:t>
    </dgm:pt>
    <dgm:pt modelId="{33835081-345D-4B67-91EC-726D501574CD}" type="parTrans" cxnId="{4491E098-16A5-4E6C-8611-8DBCA05CD1D6}">
      <dgm:prSet/>
      <dgm:spPr/>
      <dgm:t>
        <a:bodyPr/>
        <a:lstStyle/>
        <a:p>
          <a:endParaRPr lang="pt-PT"/>
        </a:p>
      </dgm:t>
    </dgm:pt>
    <dgm:pt modelId="{D78C25E2-617E-4D69-95D5-7DD68003F928}" type="sibTrans" cxnId="{4491E098-16A5-4E6C-8611-8DBCA05CD1D6}">
      <dgm:prSet/>
      <dgm:spPr/>
      <dgm:t>
        <a:bodyPr/>
        <a:lstStyle/>
        <a:p>
          <a:endParaRPr lang="pt-PT"/>
        </a:p>
      </dgm:t>
    </dgm:pt>
    <dgm:pt modelId="{AD00C479-6122-4EBE-AED0-4D7CBA310A10}">
      <dgm:prSet/>
      <dgm:spPr/>
      <dgm:t>
        <a:bodyPr/>
        <a:lstStyle/>
        <a:p>
          <a:r>
            <a:rPr lang="pt-PT" altLang="en-US" dirty="0"/>
            <a:t>Ask patients if they wish to discuss their weight or health.</a:t>
          </a:r>
        </a:p>
      </dgm:t>
    </dgm:pt>
    <dgm:pt modelId="{EE96E92F-6B34-4EDF-AACC-080F15F0ED18}" type="parTrans" cxnId="{5895DF76-3A62-4C95-BA6D-AF4C98A8163E}">
      <dgm:prSet/>
      <dgm:spPr/>
      <dgm:t>
        <a:bodyPr/>
        <a:lstStyle/>
        <a:p>
          <a:endParaRPr lang="pt-PT"/>
        </a:p>
      </dgm:t>
    </dgm:pt>
    <dgm:pt modelId="{71478372-F00C-452B-9B37-37B299E0BF47}" type="sibTrans" cxnId="{5895DF76-3A62-4C95-BA6D-AF4C98A8163E}">
      <dgm:prSet/>
      <dgm:spPr/>
      <dgm:t>
        <a:bodyPr/>
        <a:lstStyle/>
        <a:p>
          <a:endParaRPr lang="pt-PT"/>
        </a:p>
      </dgm:t>
    </dgm:pt>
    <dgm:pt modelId="{231AADE7-FC40-4981-8967-B6F89803E318}">
      <dgm:prSet/>
      <dgm:spPr/>
      <dgm:t>
        <a:bodyPr/>
        <a:lstStyle/>
        <a:p>
          <a:r>
            <a:rPr lang="pt-PT" altLang="en-US" dirty="0"/>
            <a:t>Review barriers among health-care providers—e.g., the perception that obesity is mainly due to the patient’s lack of willpower.</a:t>
          </a:r>
        </a:p>
      </dgm:t>
    </dgm:pt>
    <dgm:pt modelId="{D2AD01EC-0F29-4661-A17B-234CA3DDF4CF}" type="parTrans" cxnId="{20909E3D-A156-48DD-9F6E-C1B4786A54F7}">
      <dgm:prSet/>
      <dgm:spPr/>
      <dgm:t>
        <a:bodyPr/>
        <a:lstStyle/>
        <a:p>
          <a:endParaRPr lang="pt-PT"/>
        </a:p>
      </dgm:t>
    </dgm:pt>
    <dgm:pt modelId="{EAE46DE8-D346-4DDC-80E1-88D93C73E8CE}" type="sibTrans" cxnId="{20909E3D-A156-48DD-9F6E-C1B4786A54F7}">
      <dgm:prSet/>
      <dgm:spPr/>
      <dgm:t>
        <a:bodyPr/>
        <a:lstStyle/>
        <a:p>
          <a:endParaRPr lang="pt-PT"/>
        </a:p>
      </dgm:t>
    </dgm:pt>
    <dgm:pt modelId="{F65AEC49-A471-4523-BAC8-CE5141B3C1EE}">
      <dgm:prSet/>
      <dgm:spPr/>
      <dgm:t>
        <a:bodyPr/>
        <a:lstStyle/>
        <a:p>
          <a:r>
            <a:rPr lang="pt-PT" altLang="en-US" b="1" dirty="0"/>
            <a:t>Determine the obesity class—the level of excess weight:</a:t>
          </a:r>
        </a:p>
      </dgm:t>
    </dgm:pt>
    <dgm:pt modelId="{A8C63315-B993-4FBA-844F-68F487559E53}" type="parTrans" cxnId="{8D7BAC26-EDF1-4C7B-A957-82D72BA1C8D9}">
      <dgm:prSet/>
      <dgm:spPr/>
      <dgm:t>
        <a:bodyPr/>
        <a:lstStyle/>
        <a:p>
          <a:endParaRPr lang="pt-PT"/>
        </a:p>
      </dgm:t>
    </dgm:pt>
    <dgm:pt modelId="{83EA3FEF-517F-4F26-B6A8-0E93610B4459}" type="sibTrans" cxnId="{8D7BAC26-EDF1-4C7B-A957-82D72BA1C8D9}">
      <dgm:prSet/>
      <dgm:spPr/>
      <dgm:t>
        <a:bodyPr/>
        <a:lstStyle/>
        <a:p>
          <a:endParaRPr lang="pt-PT"/>
        </a:p>
      </dgm:t>
    </dgm:pt>
    <dgm:pt modelId="{4356AB32-8862-4398-B190-7619E80748C0}">
      <dgm:prSet/>
      <dgm:spPr/>
      <dgm:t>
        <a:bodyPr/>
        <a:lstStyle/>
        <a:p>
          <a:r>
            <a:rPr lang="pt-PT" altLang="en-US" dirty="0"/>
            <a:t>Assess overall fatness and central adiposity.</a:t>
          </a:r>
        </a:p>
      </dgm:t>
    </dgm:pt>
    <dgm:pt modelId="{47440982-EC4E-44AB-9EFC-093B91801EBC}" type="parTrans" cxnId="{4F87082B-5C00-4541-B272-8D3BF5EB72A1}">
      <dgm:prSet/>
      <dgm:spPr/>
      <dgm:t>
        <a:bodyPr/>
        <a:lstStyle/>
        <a:p>
          <a:endParaRPr lang="pt-PT"/>
        </a:p>
      </dgm:t>
    </dgm:pt>
    <dgm:pt modelId="{A088BACB-68FA-4116-8830-DA104C75F235}" type="sibTrans" cxnId="{4F87082B-5C00-4541-B272-8D3BF5EB72A1}">
      <dgm:prSet/>
      <dgm:spPr/>
      <dgm:t>
        <a:bodyPr/>
        <a:lstStyle/>
        <a:p>
          <a:endParaRPr lang="pt-PT"/>
        </a:p>
      </dgm:t>
    </dgm:pt>
    <dgm:pt modelId="{F8F8F284-29A4-4243-8CDD-AECD5E189979}">
      <dgm:prSet/>
      <dgm:spPr/>
      <dgm:t>
        <a:bodyPr/>
        <a:lstStyle/>
        <a:p>
          <a:r>
            <a:rPr lang="pt-PT" altLang="en-US" u="sng" dirty="0"/>
            <a:t>Calculate BMI and measure waist circumference.</a:t>
          </a:r>
          <a:endParaRPr lang="pt-PT" dirty="0"/>
        </a:p>
      </dgm:t>
    </dgm:pt>
    <dgm:pt modelId="{C611ED26-C330-4EA5-B3C2-68D48F2DAF90}" type="parTrans" cxnId="{808555B2-1995-4ABB-9CA6-D2905267A875}">
      <dgm:prSet/>
      <dgm:spPr/>
      <dgm:t>
        <a:bodyPr/>
        <a:lstStyle/>
        <a:p>
          <a:endParaRPr lang="pt-PT"/>
        </a:p>
      </dgm:t>
    </dgm:pt>
    <dgm:pt modelId="{9840D485-E81E-4094-8FBB-5A77E3E0F8CB}" type="sibTrans" cxnId="{808555B2-1995-4ABB-9CA6-D2905267A875}">
      <dgm:prSet/>
      <dgm:spPr/>
      <dgm:t>
        <a:bodyPr/>
        <a:lstStyle/>
        <a:p>
          <a:endParaRPr lang="pt-PT"/>
        </a:p>
      </dgm:t>
    </dgm:pt>
    <dgm:pt modelId="{604EAF08-1634-4908-B7BB-947165C751AC}" type="pres">
      <dgm:prSet presAssocID="{633263AF-9C26-4BA4-B08F-47DBDE5F1EA7}" presName="linear" presStyleCnt="0">
        <dgm:presLayoutVars>
          <dgm:animLvl val="lvl"/>
          <dgm:resizeHandles val="exact"/>
        </dgm:presLayoutVars>
      </dgm:prSet>
      <dgm:spPr/>
    </dgm:pt>
    <dgm:pt modelId="{98847D42-1651-45CE-99B9-C2BB225F0247}" type="pres">
      <dgm:prSet presAssocID="{05FEC41B-0AEB-44A7-BB52-900329621A13}" presName="parentText" presStyleLbl="node1" presStyleIdx="0" presStyleCnt="3">
        <dgm:presLayoutVars>
          <dgm:chMax val="0"/>
          <dgm:bulletEnabled val="1"/>
        </dgm:presLayoutVars>
      </dgm:prSet>
      <dgm:spPr/>
    </dgm:pt>
    <dgm:pt modelId="{B409FF93-1E2A-49DB-838A-5D1749E00334}" type="pres">
      <dgm:prSet presAssocID="{05FEC41B-0AEB-44A7-BB52-900329621A13}" presName="childText" presStyleLbl="revTx" presStyleIdx="0" presStyleCnt="3">
        <dgm:presLayoutVars>
          <dgm:bulletEnabled val="1"/>
        </dgm:presLayoutVars>
      </dgm:prSet>
      <dgm:spPr/>
    </dgm:pt>
    <dgm:pt modelId="{BC4EBA75-78BC-40FD-8082-D6A6EEB63F5B}" type="pres">
      <dgm:prSet presAssocID="{366DB249-1431-482E-BCB8-B05527B2D241}" presName="parentText" presStyleLbl="node1" presStyleIdx="1" presStyleCnt="3">
        <dgm:presLayoutVars>
          <dgm:chMax val="0"/>
          <dgm:bulletEnabled val="1"/>
        </dgm:presLayoutVars>
      </dgm:prSet>
      <dgm:spPr/>
    </dgm:pt>
    <dgm:pt modelId="{8F2DC2B8-0B40-4D13-B32B-B04C3621B2DF}" type="pres">
      <dgm:prSet presAssocID="{366DB249-1431-482E-BCB8-B05527B2D241}" presName="childText" presStyleLbl="revTx" presStyleIdx="1" presStyleCnt="3">
        <dgm:presLayoutVars>
          <dgm:bulletEnabled val="1"/>
        </dgm:presLayoutVars>
      </dgm:prSet>
      <dgm:spPr/>
    </dgm:pt>
    <dgm:pt modelId="{11B29418-D97A-4B71-B039-07EB4D266450}" type="pres">
      <dgm:prSet presAssocID="{F65AEC49-A471-4523-BAC8-CE5141B3C1EE}" presName="parentText" presStyleLbl="node1" presStyleIdx="2" presStyleCnt="3">
        <dgm:presLayoutVars>
          <dgm:chMax val="0"/>
          <dgm:bulletEnabled val="1"/>
        </dgm:presLayoutVars>
      </dgm:prSet>
      <dgm:spPr/>
    </dgm:pt>
    <dgm:pt modelId="{D988C9E8-574B-4AD5-BE15-1A583518B332}" type="pres">
      <dgm:prSet presAssocID="{F65AEC49-A471-4523-BAC8-CE5141B3C1EE}" presName="childText" presStyleLbl="revTx" presStyleIdx="2" presStyleCnt="3">
        <dgm:presLayoutVars>
          <dgm:bulletEnabled val="1"/>
        </dgm:presLayoutVars>
      </dgm:prSet>
      <dgm:spPr/>
    </dgm:pt>
  </dgm:ptLst>
  <dgm:cxnLst>
    <dgm:cxn modelId="{AC77850B-DDEE-4AB9-9EED-F52975D7D9C3}" type="presOf" srcId="{F65AEC49-A471-4523-BAC8-CE5141B3C1EE}" destId="{11B29418-D97A-4B71-B039-07EB4D266450}" srcOrd="0" destOrd="0" presId="urn:microsoft.com/office/officeart/2005/8/layout/vList2"/>
    <dgm:cxn modelId="{0D67501B-AE6A-41CD-B508-16109FFB2138}" type="presOf" srcId="{231AADE7-FC40-4981-8967-B6F89803E318}" destId="{8F2DC2B8-0B40-4D13-B32B-B04C3621B2DF}" srcOrd="0" destOrd="2" presId="urn:microsoft.com/office/officeart/2005/8/layout/vList2"/>
    <dgm:cxn modelId="{8D7BAC26-EDF1-4C7B-A957-82D72BA1C8D9}" srcId="{633263AF-9C26-4BA4-B08F-47DBDE5F1EA7}" destId="{F65AEC49-A471-4523-BAC8-CE5141B3C1EE}" srcOrd="2" destOrd="0" parTransId="{A8C63315-B993-4FBA-844F-68F487559E53}" sibTransId="{83EA3FEF-517F-4F26-B6A8-0E93610B4459}"/>
    <dgm:cxn modelId="{4F87082B-5C00-4541-B272-8D3BF5EB72A1}" srcId="{F65AEC49-A471-4523-BAC8-CE5141B3C1EE}" destId="{4356AB32-8862-4398-B190-7619E80748C0}" srcOrd="0" destOrd="0" parTransId="{47440982-EC4E-44AB-9EFC-093B91801EBC}" sibTransId="{A088BACB-68FA-4116-8830-DA104C75F235}"/>
    <dgm:cxn modelId="{20909E3D-A156-48DD-9F6E-C1B4786A54F7}" srcId="{366DB249-1431-482E-BCB8-B05527B2D241}" destId="{231AADE7-FC40-4981-8967-B6F89803E318}" srcOrd="2" destOrd="0" parTransId="{D2AD01EC-0F29-4661-A17B-234CA3DDF4CF}" sibTransId="{EAE46DE8-D346-4DDC-80E1-88D93C73E8CE}"/>
    <dgm:cxn modelId="{26AA1742-CE27-46D6-AA76-6B471DC800E0}" srcId="{633263AF-9C26-4BA4-B08F-47DBDE5F1EA7}" destId="{05FEC41B-0AEB-44A7-BB52-900329621A13}" srcOrd="0" destOrd="0" parTransId="{09E7F275-08B1-4BA2-BF15-26BACF30931F}" sibTransId="{8FCFB306-0CA3-42FF-9267-FFC7F4ED4BF5}"/>
    <dgm:cxn modelId="{F75BD063-AD13-4A5C-8CF9-16517FB1AD84}" type="presOf" srcId="{F8F8F284-29A4-4243-8CDD-AECD5E189979}" destId="{D988C9E8-574B-4AD5-BE15-1A583518B332}" srcOrd="0" destOrd="1" presId="urn:microsoft.com/office/officeart/2005/8/layout/vList2"/>
    <dgm:cxn modelId="{F4715E45-1DA6-4787-A4A7-A710CA6A1F25}" srcId="{05FEC41B-0AEB-44A7-BB52-900329621A13}" destId="{71D5E323-DFB2-4C30-B308-BFF29E7C1C69}" srcOrd="0" destOrd="0" parTransId="{F36AD9C4-B1A4-4FCA-AAD3-DFFFB84528FA}" sibTransId="{83F1E9CB-1A34-4428-AD32-9B75E067BB6B}"/>
    <dgm:cxn modelId="{5895DF76-3A62-4C95-BA6D-AF4C98A8163E}" srcId="{366DB249-1431-482E-BCB8-B05527B2D241}" destId="{AD00C479-6122-4EBE-AED0-4D7CBA310A10}" srcOrd="1" destOrd="0" parTransId="{EE96E92F-6B34-4EDF-AACC-080F15F0ED18}" sibTransId="{71478372-F00C-452B-9B37-37B299E0BF47}"/>
    <dgm:cxn modelId="{CFE6CA77-04F1-4934-9CF4-45BDDA9D2FAE}" type="presOf" srcId="{366DB249-1431-482E-BCB8-B05527B2D241}" destId="{BC4EBA75-78BC-40FD-8082-D6A6EEB63F5B}" srcOrd="0" destOrd="0" presId="urn:microsoft.com/office/officeart/2005/8/layout/vList2"/>
    <dgm:cxn modelId="{7A8D3A5A-A4FF-4705-A5F7-E61EB8981AAE}" type="presOf" srcId="{71D5E323-DFB2-4C30-B308-BFF29E7C1C69}" destId="{B409FF93-1E2A-49DB-838A-5D1749E00334}" srcOrd="0" destOrd="0" presId="urn:microsoft.com/office/officeart/2005/8/layout/vList2"/>
    <dgm:cxn modelId="{667A187F-8D42-4732-9A94-A4AD04DD1C23}" type="presOf" srcId="{05FEC41B-0AEB-44A7-BB52-900329621A13}" destId="{98847D42-1651-45CE-99B9-C2BB225F0247}" srcOrd="0" destOrd="0" presId="urn:microsoft.com/office/officeart/2005/8/layout/vList2"/>
    <dgm:cxn modelId="{A5C6A185-2888-4B86-A1E2-F9E786582807}" srcId="{05FEC41B-0AEB-44A7-BB52-900329621A13}" destId="{5571D3D1-813D-427A-A10E-AE92CB209A7C}" srcOrd="1" destOrd="0" parTransId="{27B9610F-1745-49FC-8695-AEEAF70B315A}" sibTransId="{15106103-4820-47E1-B39E-7397A8820E92}"/>
    <dgm:cxn modelId="{BF6D0A94-49AA-412C-BEE8-85249EA758DC}" type="presOf" srcId="{AD00C479-6122-4EBE-AED0-4D7CBA310A10}" destId="{8F2DC2B8-0B40-4D13-B32B-B04C3621B2DF}" srcOrd="0" destOrd="1" presId="urn:microsoft.com/office/officeart/2005/8/layout/vList2"/>
    <dgm:cxn modelId="{4491E098-16A5-4E6C-8611-8DBCA05CD1D6}" srcId="{366DB249-1431-482E-BCB8-B05527B2D241}" destId="{3E9D89E3-4065-49ED-9853-2295F5F02C00}" srcOrd="0" destOrd="0" parTransId="{33835081-345D-4B67-91EC-726D501574CD}" sibTransId="{D78C25E2-617E-4D69-95D5-7DD68003F928}"/>
    <dgm:cxn modelId="{808555B2-1995-4ABB-9CA6-D2905267A875}" srcId="{F65AEC49-A471-4523-BAC8-CE5141B3C1EE}" destId="{F8F8F284-29A4-4243-8CDD-AECD5E189979}" srcOrd="1" destOrd="0" parTransId="{C611ED26-C330-4EA5-B3C2-68D48F2DAF90}" sibTransId="{9840D485-E81E-4094-8FBB-5A77E3E0F8CB}"/>
    <dgm:cxn modelId="{306609BC-6C2F-45CA-87F1-237E56CE3B50}" type="presOf" srcId="{5571D3D1-813D-427A-A10E-AE92CB209A7C}" destId="{B409FF93-1E2A-49DB-838A-5D1749E00334}" srcOrd="0" destOrd="1" presId="urn:microsoft.com/office/officeart/2005/8/layout/vList2"/>
    <dgm:cxn modelId="{BA7A29C5-506D-4CBB-A01A-4DA85C79DC5B}" type="presOf" srcId="{4356AB32-8862-4398-B190-7619E80748C0}" destId="{D988C9E8-574B-4AD5-BE15-1A583518B332}" srcOrd="0" destOrd="0" presId="urn:microsoft.com/office/officeart/2005/8/layout/vList2"/>
    <dgm:cxn modelId="{BA1740DC-F57E-4CF9-A23D-6DD9C10B35E4}" type="presOf" srcId="{633263AF-9C26-4BA4-B08F-47DBDE5F1EA7}" destId="{604EAF08-1634-4908-B7BB-947165C751AC}" srcOrd="0" destOrd="0" presId="urn:microsoft.com/office/officeart/2005/8/layout/vList2"/>
    <dgm:cxn modelId="{984996DC-D67A-4A48-92A0-C3AB39CB95C1}" srcId="{633263AF-9C26-4BA4-B08F-47DBDE5F1EA7}" destId="{366DB249-1431-482E-BCB8-B05527B2D241}" srcOrd="1" destOrd="0" parTransId="{0397109C-5562-48F8-B0DF-90243AE09957}" sibTransId="{479ABF8A-0AE4-4B3C-AE14-6220FF23F2A9}"/>
    <dgm:cxn modelId="{3E69ADEB-F358-409C-8D1B-D8041FD7CB8A}" type="presOf" srcId="{3E9D89E3-4065-49ED-9853-2295F5F02C00}" destId="{8F2DC2B8-0B40-4D13-B32B-B04C3621B2DF}" srcOrd="0" destOrd="0" presId="urn:microsoft.com/office/officeart/2005/8/layout/vList2"/>
    <dgm:cxn modelId="{4544C5E4-388E-4471-8DEE-C3FDB9F08116}" type="presParOf" srcId="{604EAF08-1634-4908-B7BB-947165C751AC}" destId="{98847D42-1651-45CE-99B9-C2BB225F0247}" srcOrd="0" destOrd="0" presId="urn:microsoft.com/office/officeart/2005/8/layout/vList2"/>
    <dgm:cxn modelId="{BFC1B624-DA2B-48AB-BBAD-9737A0516D33}" type="presParOf" srcId="{604EAF08-1634-4908-B7BB-947165C751AC}" destId="{B409FF93-1E2A-49DB-838A-5D1749E00334}" srcOrd="1" destOrd="0" presId="urn:microsoft.com/office/officeart/2005/8/layout/vList2"/>
    <dgm:cxn modelId="{C4DE4321-362D-485E-8470-170E419F3245}" type="presParOf" srcId="{604EAF08-1634-4908-B7BB-947165C751AC}" destId="{BC4EBA75-78BC-40FD-8082-D6A6EEB63F5B}" srcOrd="2" destOrd="0" presId="urn:microsoft.com/office/officeart/2005/8/layout/vList2"/>
    <dgm:cxn modelId="{19CA7F80-1A84-4C99-9664-A1CA70D4169F}" type="presParOf" srcId="{604EAF08-1634-4908-B7BB-947165C751AC}" destId="{8F2DC2B8-0B40-4D13-B32B-B04C3621B2DF}" srcOrd="3" destOrd="0" presId="urn:microsoft.com/office/officeart/2005/8/layout/vList2"/>
    <dgm:cxn modelId="{C445CE6A-6004-4570-8F80-1C65A9B3CA18}" type="presParOf" srcId="{604EAF08-1634-4908-B7BB-947165C751AC}" destId="{11B29418-D97A-4B71-B039-07EB4D266450}" srcOrd="4" destOrd="0" presId="urn:microsoft.com/office/officeart/2005/8/layout/vList2"/>
    <dgm:cxn modelId="{CE584E14-A68C-4B90-B4FA-6C8137E59C70}" type="presParOf" srcId="{604EAF08-1634-4908-B7BB-947165C751AC}" destId="{D988C9E8-574B-4AD5-BE15-1A583518B332}"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65C930-2DCD-40EC-B5A0-AA71836BEFB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PT"/>
        </a:p>
      </dgm:t>
    </dgm:pt>
    <dgm:pt modelId="{9F99F914-29B9-4875-A5E7-C4BD8F9FF150}">
      <dgm:prSet phldrT="[Texto]" custT="1"/>
      <dgm:spPr/>
      <dgm:t>
        <a:bodyPr/>
        <a:lstStyle/>
        <a:p>
          <a:pPr>
            <a:buNone/>
          </a:pPr>
          <a:r>
            <a:rPr lang="pt-PT" altLang="en-US" sz="2300" b="1" dirty="0">
              <a:sym typeface="+mn-ea"/>
            </a:rPr>
            <a:t>Assess comorbidities and risk status.</a:t>
          </a:r>
          <a:endParaRPr lang="pt-PT" sz="2300" dirty="0"/>
        </a:p>
      </dgm:t>
    </dgm:pt>
    <dgm:pt modelId="{C3986CF6-102E-433C-9D54-A0721D238AA5}" type="parTrans" cxnId="{52F8D654-9B2A-45C0-BFFB-80A022C11EA3}">
      <dgm:prSet/>
      <dgm:spPr/>
      <dgm:t>
        <a:bodyPr/>
        <a:lstStyle/>
        <a:p>
          <a:endParaRPr lang="pt-PT"/>
        </a:p>
      </dgm:t>
    </dgm:pt>
    <dgm:pt modelId="{A4886242-4FF6-4260-827E-21453347725D}" type="sibTrans" cxnId="{52F8D654-9B2A-45C0-BFFB-80A022C11EA3}">
      <dgm:prSet/>
      <dgm:spPr/>
      <dgm:t>
        <a:bodyPr/>
        <a:lstStyle/>
        <a:p>
          <a:endParaRPr lang="pt-PT"/>
        </a:p>
      </dgm:t>
    </dgm:pt>
    <dgm:pt modelId="{E8A9FFE3-56F4-4AA9-A44F-1944EEFF0A74}">
      <dgm:prSet custT="1"/>
      <dgm:spPr/>
      <dgm:t>
        <a:bodyPr/>
        <a:lstStyle/>
        <a:p>
          <a:r>
            <a:rPr lang="pt-PT" altLang="en-US" sz="2300" b="1" dirty="0"/>
            <a:t>Is weight loss indicated?</a:t>
          </a:r>
        </a:p>
      </dgm:t>
    </dgm:pt>
    <dgm:pt modelId="{A1DF49D6-B0B4-4FB4-BE17-E60D098A130B}" type="parTrans" cxnId="{183CBB38-DEA2-43ED-B796-127A2E7E4928}">
      <dgm:prSet/>
      <dgm:spPr/>
      <dgm:t>
        <a:bodyPr/>
        <a:lstStyle/>
        <a:p>
          <a:endParaRPr lang="pt-PT"/>
        </a:p>
      </dgm:t>
    </dgm:pt>
    <dgm:pt modelId="{4D5DB368-CB9A-4EF3-89EE-10B242FB4AA1}" type="sibTrans" cxnId="{183CBB38-DEA2-43ED-B796-127A2E7E4928}">
      <dgm:prSet/>
      <dgm:spPr/>
      <dgm:t>
        <a:bodyPr/>
        <a:lstStyle/>
        <a:p>
          <a:endParaRPr lang="pt-PT"/>
        </a:p>
      </dgm:t>
    </dgm:pt>
    <dgm:pt modelId="{C69E7472-6F4A-4FC7-BA03-A1A41D9CD8EF}">
      <dgm:prSet custT="1"/>
      <dgm:spPr/>
      <dgm:t>
        <a:bodyPr/>
        <a:lstStyle/>
        <a:p>
          <a:r>
            <a:rPr lang="pt-PT" altLang="en-US" sz="1800" dirty="0"/>
            <a:t>Prevent (further) weight gain and the complications of obesity.</a:t>
          </a:r>
        </a:p>
      </dgm:t>
    </dgm:pt>
    <dgm:pt modelId="{B64F23B2-EB19-4026-8298-A6AEE6CD7ED0}" type="parTrans" cxnId="{42267972-D7C4-45B7-9FC7-59E4E3FA49EB}">
      <dgm:prSet/>
      <dgm:spPr/>
      <dgm:t>
        <a:bodyPr/>
        <a:lstStyle/>
        <a:p>
          <a:endParaRPr lang="pt-PT"/>
        </a:p>
      </dgm:t>
    </dgm:pt>
    <dgm:pt modelId="{3CE43614-29D3-48E0-A3B7-6A6913EEE762}" type="sibTrans" cxnId="{42267972-D7C4-45B7-9FC7-59E4E3FA49EB}">
      <dgm:prSet/>
      <dgm:spPr/>
      <dgm:t>
        <a:bodyPr/>
        <a:lstStyle/>
        <a:p>
          <a:endParaRPr lang="pt-PT"/>
        </a:p>
      </dgm:t>
    </dgm:pt>
    <dgm:pt modelId="{93B163C8-C6A2-41B8-8547-51B7D93376DE}">
      <dgm:prSet custT="1"/>
      <dgm:spPr/>
      <dgm:t>
        <a:bodyPr/>
        <a:lstStyle/>
        <a:p>
          <a:r>
            <a:rPr lang="pt-PT" altLang="en-US" sz="1800" dirty="0"/>
            <a:t>The goal is to favorably influence coexisting conditions associated with obesity by reducing excess weight, maintaining a lower body weight, and controlling associated risk factors.</a:t>
          </a:r>
        </a:p>
      </dgm:t>
    </dgm:pt>
    <dgm:pt modelId="{241DCA54-E0E7-40BB-A819-BDA276296B55}" type="parTrans" cxnId="{9EF58D2C-F4EE-476B-884B-C4CF2C171AB4}">
      <dgm:prSet/>
      <dgm:spPr/>
      <dgm:t>
        <a:bodyPr/>
        <a:lstStyle/>
        <a:p>
          <a:endParaRPr lang="pt-PT"/>
        </a:p>
      </dgm:t>
    </dgm:pt>
    <dgm:pt modelId="{9FFBB591-AE2B-423F-8CC4-0575DDE69A0F}" type="sibTrans" cxnId="{9EF58D2C-F4EE-476B-884B-C4CF2C171AB4}">
      <dgm:prSet/>
      <dgm:spPr/>
      <dgm:t>
        <a:bodyPr/>
        <a:lstStyle/>
        <a:p>
          <a:endParaRPr lang="pt-PT"/>
        </a:p>
      </dgm:t>
    </dgm:pt>
    <dgm:pt modelId="{F91B063D-15BD-4D8B-A415-3E711B62D0D8}">
      <dgm:prSet custT="1"/>
      <dgm:spPr/>
      <dgm:t>
        <a:bodyPr/>
        <a:lstStyle/>
        <a:p>
          <a:r>
            <a:rPr lang="pt-PT" altLang="en-US" sz="1800" dirty="0"/>
            <a:t>Assess the patient’s expectations.</a:t>
          </a:r>
        </a:p>
      </dgm:t>
    </dgm:pt>
    <dgm:pt modelId="{B6ED6227-87CD-45A5-BA23-F77284842A50}" type="parTrans" cxnId="{DDE6D3AC-5144-4932-9007-1C66C01EFF3B}">
      <dgm:prSet/>
      <dgm:spPr/>
      <dgm:t>
        <a:bodyPr/>
        <a:lstStyle/>
        <a:p>
          <a:endParaRPr lang="pt-PT"/>
        </a:p>
      </dgm:t>
    </dgm:pt>
    <dgm:pt modelId="{F3F87D3D-E027-4DB1-8172-B1BC4B703E16}" type="sibTrans" cxnId="{DDE6D3AC-5144-4932-9007-1C66C01EFF3B}">
      <dgm:prSet/>
      <dgm:spPr/>
      <dgm:t>
        <a:bodyPr/>
        <a:lstStyle/>
        <a:p>
          <a:endParaRPr lang="pt-PT"/>
        </a:p>
      </dgm:t>
    </dgm:pt>
    <dgm:pt modelId="{5D5CE403-982D-4D60-9FFC-E322CDDC441F}">
      <dgm:prSet custT="1"/>
      <dgm:spPr/>
      <dgm:t>
        <a:bodyPr/>
        <a:lstStyle/>
        <a:p>
          <a:r>
            <a:rPr lang="pt-PT" altLang="en-US" sz="2300" b="1" dirty="0"/>
            <a:t>Evaluation of the </a:t>
          </a:r>
          <a:r>
            <a:rPr lang="pt-PT" altLang="en-US" sz="2300" b="1" u="sng" dirty="0"/>
            <a:t>patient’s readiness</a:t>
          </a:r>
          <a:r>
            <a:rPr lang="pt-PT" altLang="en-US" sz="2300" b="1" dirty="0"/>
            <a:t>:</a:t>
          </a:r>
        </a:p>
      </dgm:t>
    </dgm:pt>
    <dgm:pt modelId="{C8F3E9F4-CCF3-41E1-966D-2B0C94FB7595}" type="parTrans" cxnId="{AD0CD1C5-FD27-4A3B-B9C0-56145304C5BC}">
      <dgm:prSet/>
      <dgm:spPr/>
      <dgm:t>
        <a:bodyPr/>
        <a:lstStyle/>
        <a:p>
          <a:endParaRPr lang="pt-PT"/>
        </a:p>
      </dgm:t>
    </dgm:pt>
    <dgm:pt modelId="{5D0B270E-25B1-4500-BFBE-CE2834F63DD8}" type="sibTrans" cxnId="{AD0CD1C5-FD27-4A3B-B9C0-56145304C5BC}">
      <dgm:prSet/>
      <dgm:spPr/>
      <dgm:t>
        <a:bodyPr/>
        <a:lstStyle/>
        <a:p>
          <a:endParaRPr lang="pt-PT"/>
        </a:p>
      </dgm:t>
    </dgm:pt>
    <dgm:pt modelId="{6EEB2633-3796-4083-BAD8-F84A2B2CF200}">
      <dgm:prSet custT="1"/>
      <dgm:spPr/>
      <dgm:t>
        <a:bodyPr/>
        <a:lstStyle/>
        <a:p>
          <a:r>
            <a:rPr lang="pt-PT" altLang="en-US" sz="1800" dirty="0"/>
            <a:t>Reasons and motivation for weight loss.</a:t>
          </a:r>
        </a:p>
      </dgm:t>
    </dgm:pt>
    <dgm:pt modelId="{F84E1265-3182-45E7-94D7-FE3793176F90}" type="parTrans" cxnId="{CC3717A9-7ADC-4016-A25E-D7360C8DDB93}">
      <dgm:prSet/>
      <dgm:spPr/>
      <dgm:t>
        <a:bodyPr/>
        <a:lstStyle/>
        <a:p>
          <a:endParaRPr lang="pt-PT"/>
        </a:p>
      </dgm:t>
    </dgm:pt>
    <dgm:pt modelId="{55DDA004-DD69-4E8B-9422-D28922B4BCAB}" type="sibTrans" cxnId="{CC3717A9-7ADC-4016-A25E-D7360C8DDB93}">
      <dgm:prSet/>
      <dgm:spPr/>
      <dgm:t>
        <a:bodyPr/>
        <a:lstStyle/>
        <a:p>
          <a:endParaRPr lang="pt-PT"/>
        </a:p>
      </dgm:t>
    </dgm:pt>
    <dgm:pt modelId="{51EA93BF-FA8F-4A7F-BF26-F984C58C29AD}">
      <dgm:prSet custT="1"/>
      <dgm:spPr/>
      <dgm:t>
        <a:bodyPr/>
        <a:lstStyle/>
        <a:p>
          <a:r>
            <a:rPr lang="pt-PT" altLang="en-US" sz="1800" dirty="0"/>
            <a:t>Previous attempts at weight loss.</a:t>
          </a:r>
        </a:p>
      </dgm:t>
    </dgm:pt>
    <dgm:pt modelId="{8AC3DFCF-9B83-4418-87EB-F11B169A49D7}" type="parTrans" cxnId="{ECE12E89-77F5-4A30-A450-CD71F08CC228}">
      <dgm:prSet/>
      <dgm:spPr/>
      <dgm:t>
        <a:bodyPr/>
        <a:lstStyle/>
        <a:p>
          <a:endParaRPr lang="pt-PT"/>
        </a:p>
      </dgm:t>
    </dgm:pt>
    <dgm:pt modelId="{26F354EC-CC87-4959-9EBA-4FE2808041AE}" type="sibTrans" cxnId="{ECE12E89-77F5-4A30-A450-CD71F08CC228}">
      <dgm:prSet/>
      <dgm:spPr/>
      <dgm:t>
        <a:bodyPr/>
        <a:lstStyle/>
        <a:p>
          <a:endParaRPr lang="pt-PT"/>
        </a:p>
      </dgm:t>
    </dgm:pt>
    <dgm:pt modelId="{6941E638-3F67-408F-8F8E-AD8E6FC1B905}">
      <dgm:prSet custT="1"/>
      <dgm:spPr/>
      <dgm:t>
        <a:bodyPr/>
        <a:lstStyle/>
        <a:p>
          <a:r>
            <a:rPr lang="pt-PT" altLang="en-US" sz="1800" dirty="0"/>
            <a:t>Support expected from family and friends.</a:t>
          </a:r>
        </a:p>
      </dgm:t>
    </dgm:pt>
    <dgm:pt modelId="{51F8BB8C-0A1D-4D46-B9D1-D7E68CEB440C}" type="parTrans" cxnId="{4A6DE03B-3105-4353-95A6-FEF9A7F83079}">
      <dgm:prSet/>
      <dgm:spPr/>
      <dgm:t>
        <a:bodyPr/>
        <a:lstStyle/>
        <a:p>
          <a:endParaRPr lang="pt-PT"/>
        </a:p>
      </dgm:t>
    </dgm:pt>
    <dgm:pt modelId="{4DD4D890-5BAF-4797-9C98-561F8C5B8DA6}" type="sibTrans" cxnId="{4A6DE03B-3105-4353-95A6-FEF9A7F83079}">
      <dgm:prSet/>
      <dgm:spPr/>
      <dgm:t>
        <a:bodyPr/>
        <a:lstStyle/>
        <a:p>
          <a:endParaRPr lang="pt-PT"/>
        </a:p>
      </dgm:t>
    </dgm:pt>
    <dgm:pt modelId="{D1E7574D-7866-4AFB-85D2-5C8EB78DB473}">
      <dgm:prSet custT="1"/>
      <dgm:spPr/>
      <dgm:t>
        <a:bodyPr/>
        <a:lstStyle/>
        <a:p>
          <a:r>
            <a:rPr lang="pt-PT" altLang="en-US" sz="1800" dirty="0"/>
            <a:t>Attitudes toward physical activity and time availability.</a:t>
          </a:r>
        </a:p>
      </dgm:t>
    </dgm:pt>
    <dgm:pt modelId="{B3D08A2B-87BA-4343-A68A-63A82EECD356}" type="parTrans" cxnId="{A257BAFA-EF7C-4A1A-AF7B-4A0B3DE04A56}">
      <dgm:prSet/>
      <dgm:spPr/>
      <dgm:t>
        <a:bodyPr/>
        <a:lstStyle/>
        <a:p>
          <a:endParaRPr lang="pt-PT"/>
        </a:p>
      </dgm:t>
    </dgm:pt>
    <dgm:pt modelId="{1693B388-4928-48F2-A3B8-B07AC6CB9B77}" type="sibTrans" cxnId="{A257BAFA-EF7C-4A1A-AF7B-4A0B3DE04A56}">
      <dgm:prSet/>
      <dgm:spPr/>
      <dgm:t>
        <a:bodyPr/>
        <a:lstStyle/>
        <a:p>
          <a:endParaRPr lang="pt-PT"/>
        </a:p>
      </dgm:t>
    </dgm:pt>
    <dgm:pt modelId="{73130542-EF2C-4F64-B231-8E4F15D0A106}">
      <dgm:prSet custT="1"/>
      <dgm:spPr/>
      <dgm:t>
        <a:bodyPr/>
        <a:lstStyle/>
        <a:p>
          <a:r>
            <a:rPr lang="pt-PT" altLang="en-US" sz="1800" dirty="0"/>
            <a:t>Potential barriers to the patient’s adoption of change.</a:t>
          </a:r>
        </a:p>
      </dgm:t>
    </dgm:pt>
    <dgm:pt modelId="{7F6DA360-6B18-4037-AB3F-51E3747E99FB}" type="parTrans" cxnId="{CD454166-63D9-44EA-B7B2-994F080F4745}">
      <dgm:prSet/>
      <dgm:spPr/>
      <dgm:t>
        <a:bodyPr/>
        <a:lstStyle/>
        <a:p>
          <a:endParaRPr lang="pt-PT"/>
        </a:p>
      </dgm:t>
    </dgm:pt>
    <dgm:pt modelId="{E122351D-A2D2-45AF-8E12-FB532DB27F25}" type="sibTrans" cxnId="{CD454166-63D9-44EA-B7B2-994F080F4745}">
      <dgm:prSet/>
      <dgm:spPr/>
      <dgm:t>
        <a:bodyPr/>
        <a:lstStyle/>
        <a:p>
          <a:endParaRPr lang="pt-PT"/>
        </a:p>
      </dgm:t>
    </dgm:pt>
    <dgm:pt modelId="{3E851C1B-5E1A-469A-8100-0678FDC97139}">
      <dgm:prSet custT="1"/>
      <dgm:spPr/>
      <dgm:t>
        <a:bodyPr/>
        <a:lstStyle/>
        <a:p>
          <a:r>
            <a:rPr lang="pt-PT" altLang="en-US" sz="1800" dirty="0"/>
            <a:t>Discuss the patient’s preferences regarding diet and physical activity.</a:t>
          </a:r>
        </a:p>
      </dgm:t>
    </dgm:pt>
    <dgm:pt modelId="{44B7A190-1F0C-43CA-9A7A-786F652D5DB3}" type="parTrans" cxnId="{EB0946AD-16C2-46C8-BF88-537A060B18E2}">
      <dgm:prSet/>
      <dgm:spPr/>
      <dgm:t>
        <a:bodyPr/>
        <a:lstStyle/>
        <a:p>
          <a:endParaRPr lang="pt-PT"/>
        </a:p>
      </dgm:t>
    </dgm:pt>
    <dgm:pt modelId="{3C5E7321-EB53-4F70-AF1D-2CF0AC306940}" type="sibTrans" cxnId="{EB0946AD-16C2-46C8-BF88-537A060B18E2}">
      <dgm:prSet/>
      <dgm:spPr/>
      <dgm:t>
        <a:bodyPr/>
        <a:lstStyle/>
        <a:p>
          <a:endParaRPr lang="pt-PT"/>
        </a:p>
      </dgm:t>
    </dgm:pt>
    <dgm:pt modelId="{8CCF060F-9BE9-491C-9F64-7AB573B42B36}" type="pres">
      <dgm:prSet presAssocID="{6665C930-2DCD-40EC-B5A0-AA71836BEFBF}" presName="linear" presStyleCnt="0">
        <dgm:presLayoutVars>
          <dgm:animLvl val="lvl"/>
          <dgm:resizeHandles val="exact"/>
        </dgm:presLayoutVars>
      </dgm:prSet>
      <dgm:spPr/>
    </dgm:pt>
    <dgm:pt modelId="{96AF246B-3B9C-4726-9FF5-C6B29CD7D0CE}" type="pres">
      <dgm:prSet presAssocID="{9F99F914-29B9-4875-A5E7-C4BD8F9FF150}" presName="parentText" presStyleLbl="node1" presStyleIdx="0" presStyleCnt="3">
        <dgm:presLayoutVars>
          <dgm:chMax val="0"/>
          <dgm:bulletEnabled val="1"/>
        </dgm:presLayoutVars>
      </dgm:prSet>
      <dgm:spPr/>
    </dgm:pt>
    <dgm:pt modelId="{1058634E-51BA-4725-9772-6D428B7AABD3}" type="pres">
      <dgm:prSet presAssocID="{A4886242-4FF6-4260-827E-21453347725D}" presName="spacer" presStyleCnt="0"/>
      <dgm:spPr/>
    </dgm:pt>
    <dgm:pt modelId="{B813E1D2-A428-453B-8D72-A9713689734B}" type="pres">
      <dgm:prSet presAssocID="{E8A9FFE3-56F4-4AA9-A44F-1944EEFF0A74}" presName="parentText" presStyleLbl="node1" presStyleIdx="1" presStyleCnt="3">
        <dgm:presLayoutVars>
          <dgm:chMax val="0"/>
          <dgm:bulletEnabled val="1"/>
        </dgm:presLayoutVars>
      </dgm:prSet>
      <dgm:spPr/>
    </dgm:pt>
    <dgm:pt modelId="{4AC109C2-97EA-42F8-A2FD-011B5C0D543C}" type="pres">
      <dgm:prSet presAssocID="{E8A9FFE3-56F4-4AA9-A44F-1944EEFF0A74}" presName="childText" presStyleLbl="revTx" presStyleIdx="0" presStyleCnt="2">
        <dgm:presLayoutVars>
          <dgm:bulletEnabled val="1"/>
        </dgm:presLayoutVars>
      </dgm:prSet>
      <dgm:spPr/>
    </dgm:pt>
    <dgm:pt modelId="{7BE91FC7-1DF0-4CB1-9B1B-6E0109DE1394}" type="pres">
      <dgm:prSet presAssocID="{5D5CE403-982D-4D60-9FFC-E322CDDC441F}" presName="parentText" presStyleLbl="node1" presStyleIdx="2" presStyleCnt="3">
        <dgm:presLayoutVars>
          <dgm:chMax val="0"/>
          <dgm:bulletEnabled val="1"/>
        </dgm:presLayoutVars>
      </dgm:prSet>
      <dgm:spPr/>
    </dgm:pt>
    <dgm:pt modelId="{A6A8C161-5B66-47E5-873D-D78D67EC0AC6}" type="pres">
      <dgm:prSet presAssocID="{5D5CE403-982D-4D60-9FFC-E322CDDC441F}" presName="childText" presStyleLbl="revTx" presStyleIdx="1" presStyleCnt="2">
        <dgm:presLayoutVars>
          <dgm:bulletEnabled val="1"/>
        </dgm:presLayoutVars>
      </dgm:prSet>
      <dgm:spPr/>
    </dgm:pt>
  </dgm:ptLst>
  <dgm:cxnLst>
    <dgm:cxn modelId="{CC1B1D1A-28AD-4373-B30F-BA4D1E3A8BDE}" type="presOf" srcId="{93B163C8-C6A2-41B8-8547-51B7D93376DE}" destId="{4AC109C2-97EA-42F8-A2FD-011B5C0D543C}" srcOrd="0" destOrd="1" presId="urn:microsoft.com/office/officeart/2005/8/layout/vList2"/>
    <dgm:cxn modelId="{9EF58D2C-F4EE-476B-884B-C4CF2C171AB4}" srcId="{E8A9FFE3-56F4-4AA9-A44F-1944EEFF0A74}" destId="{93B163C8-C6A2-41B8-8547-51B7D93376DE}" srcOrd="1" destOrd="0" parTransId="{241DCA54-E0E7-40BB-A819-BDA276296B55}" sibTransId="{9FFBB591-AE2B-423F-8CC4-0575DDE69A0F}"/>
    <dgm:cxn modelId="{9CF8EE2D-9375-47E8-B391-B6033A8C5B2B}" type="presOf" srcId="{6665C930-2DCD-40EC-B5A0-AA71836BEFBF}" destId="{8CCF060F-9BE9-491C-9F64-7AB573B42B36}" srcOrd="0" destOrd="0" presId="urn:microsoft.com/office/officeart/2005/8/layout/vList2"/>
    <dgm:cxn modelId="{78D2EB31-3916-4446-B3BD-A815E6089E6E}" type="presOf" srcId="{6EEB2633-3796-4083-BAD8-F84A2B2CF200}" destId="{A6A8C161-5B66-47E5-873D-D78D67EC0AC6}" srcOrd="0" destOrd="0" presId="urn:microsoft.com/office/officeart/2005/8/layout/vList2"/>
    <dgm:cxn modelId="{183CBB38-DEA2-43ED-B796-127A2E7E4928}" srcId="{6665C930-2DCD-40EC-B5A0-AA71836BEFBF}" destId="{E8A9FFE3-56F4-4AA9-A44F-1944EEFF0A74}" srcOrd="1" destOrd="0" parTransId="{A1DF49D6-B0B4-4FB4-BE17-E60D098A130B}" sibTransId="{4D5DB368-CB9A-4EF3-89EE-10B242FB4AA1}"/>
    <dgm:cxn modelId="{4A6DE03B-3105-4353-95A6-FEF9A7F83079}" srcId="{5D5CE403-982D-4D60-9FFC-E322CDDC441F}" destId="{6941E638-3F67-408F-8F8E-AD8E6FC1B905}" srcOrd="2" destOrd="0" parTransId="{51F8BB8C-0A1D-4D46-B9D1-D7E68CEB440C}" sibTransId="{4DD4D890-5BAF-4797-9C98-561F8C5B8DA6}"/>
    <dgm:cxn modelId="{0E3C5D45-6A7B-4FB8-A7B0-544C889BA38E}" type="presOf" srcId="{E8A9FFE3-56F4-4AA9-A44F-1944EEFF0A74}" destId="{B813E1D2-A428-453B-8D72-A9713689734B}" srcOrd="0" destOrd="0" presId="urn:microsoft.com/office/officeart/2005/8/layout/vList2"/>
    <dgm:cxn modelId="{CD454166-63D9-44EA-B7B2-994F080F4745}" srcId="{5D5CE403-982D-4D60-9FFC-E322CDDC441F}" destId="{73130542-EF2C-4F64-B231-8E4F15D0A106}" srcOrd="4" destOrd="0" parTransId="{7F6DA360-6B18-4037-AB3F-51E3747E99FB}" sibTransId="{E122351D-A2D2-45AF-8E12-FB532DB27F25}"/>
    <dgm:cxn modelId="{42267972-D7C4-45B7-9FC7-59E4E3FA49EB}" srcId="{E8A9FFE3-56F4-4AA9-A44F-1944EEFF0A74}" destId="{C69E7472-6F4A-4FC7-BA03-A1A41D9CD8EF}" srcOrd="0" destOrd="0" parTransId="{B64F23B2-EB19-4026-8298-A6AEE6CD7ED0}" sibTransId="{3CE43614-29D3-48E0-A3B7-6A6913EEE762}"/>
    <dgm:cxn modelId="{E2B36553-3883-443D-80DC-5287BAAB6030}" type="presOf" srcId="{F91B063D-15BD-4D8B-A415-3E711B62D0D8}" destId="{4AC109C2-97EA-42F8-A2FD-011B5C0D543C}" srcOrd="0" destOrd="2" presId="urn:microsoft.com/office/officeart/2005/8/layout/vList2"/>
    <dgm:cxn modelId="{52F8D654-9B2A-45C0-BFFB-80A022C11EA3}" srcId="{6665C930-2DCD-40EC-B5A0-AA71836BEFBF}" destId="{9F99F914-29B9-4875-A5E7-C4BD8F9FF150}" srcOrd="0" destOrd="0" parTransId="{C3986CF6-102E-433C-9D54-A0721D238AA5}" sibTransId="{A4886242-4FF6-4260-827E-21453347725D}"/>
    <dgm:cxn modelId="{12BF847B-7DB1-41BD-BFCA-11B264C619F7}" type="presOf" srcId="{6941E638-3F67-408F-8F8E-AD8E6FC1B905}" destId="{A6A8C161-5B66-47E5-873D-D78D67EC0AC6}" srcOrd="0" destOrd="2" presId="urn:microsoft.com/office/officeart/2005/8/layout/vList2"/>
    <dgm:cxn modelId="{ECE12E89-77F5-4A30-A450-CD71F08CC228}" srcId="{5D5CE403-982D-4D60-9FFC-E322CDDC441F}" destId="{51EA93BF-FA8F-4A7F-BF26-F984C58C29AD}" srcOrd="1" destOrd="0" parTransId="{8AC3DFCF-9B83-4418-87EB-F11B169A49D7}" sibTransId="{26F354EC-CC87-4959-9EBA-4FE2808041AE}"/>
    <dgm:cxn modelId="{7963E890-D02A-416F-A731-8319D7C7A8FA}" type="presOf" srcId="{C69E7472-6F4A-4FC7-BA03-A1A41D9CD8EF}" destId="{4AC109C2-97EA-42F8-A2FD-011B5C0D543C}" srcOrd="0" destOrd="0" presId="urn:microsoft.com/office/officeart/2005/8/layout/vList2"/>
    <dgm:cxn modelId="{CC3717A9-7ADC-4016-A25E-D7360C8DDB93}" srcId="{5D5CE403-982D-4D60-9FFC-E322CDDC441F}" destId="{6EEB2633-3796-4083-BAD8-F84A2B2CF200}" srcOrd="0" destOrd="0" parTransId="{F84E1265-3182-45E7-94D7-FE3793176F90}" sibTransId="{55DDA004-DD69-4E8B-9422-D28922B4BCAB}"/>
    <dgm:cxn modelId="{DDE6D3AC-5144-4932-9007-1C66C01EFF3B}" srcId="{E8A9FFE3-56F4-4AA9-A44F-1944EEFF0A74}" destId="{F91B063D-15BD-4D8B-A415-3E711B62D0D8}" srcOrd="2" destOrd="0" parTransId="{B6ED6227-87CD-45A5-BA23-F77284842A50}" sibTransId="{F3F87D3D-E027-4DB1-8172-B1BC4B703E16}"/>
    <dgm:cxn modelId="{EB0946AD-16C2-46C8-BF88-537A060B18E2}" srcId="{5D5CE403-982D-4D60-9FFC-E322CDDC441F}" destId="{3E851C1B-5E1A-469A-8100-0678FDC97139}" srcOrd="5" destOrd="0" parTransId="{44B7A190-1F0C-43CA-9A7A-786F652D5DB3}" sibTransId="{3C5E7321-EB53-4F70-AF1D-2CF0AC306940}"/>
    <dgm:cxn modelId="{EAAE5AB8-C036-4730-89B2-7FCF72E72465}" type="presOf" srcId="{D1E7574D-7866-4AFB-85D2-5C8EB78DB473}" destId="{A6A8C161-5B66-47E5-873D-D78D67EC0AC6}" srcOrd="0" destOrd="3" presId="urn:microsoft.com/office/officeart/2005/8/layout/vList2"/>
    <dgm:cxn modelId="{145742BB-F95E-4DA1-9429-D3484E16B7D2}" type="presOf" srcId="{3E851C1B-5E1A-469A-8100-0678FDC97139}" destId="{A6A8C161-5B66-47E5-873D-D78D67EC0AC6}" srcOrd="0" destOrd="5" presId="urn:microsoft.com/office/officeart/2005/8/layout/vList2"/>
    <dgm:cxn modelId="{CB7282BF-3CC5-498B-BFED-C9465FAFDE8A}" type="presOf" srcId="{73130542-EF2C-4F64-B231-8E4F15D0A106}" destId="{A6A8C161-5B66-47E5-873D-D78D67EC0AC6}" srcOrd="0" destOrd="4" presId="urn:microsoft.com/office/officeart/2005/8/layout/vList2"/>
    <dgm:cxn modelId="{AD0CD1C5-FD27-4A3B-B9C0-56145304C5BC}" srcId="{6665C930-2DCD-40EC-B5A0-AA71836BEFBF}" destId="{5D5CE403-982D-4D60-9FFC-E322CDDC441F}" srcOrd="2" destOrd="0" parTransId="{C8F3E9F4-CCF3-41E1-966D-2B0C94FB7595}" sibTransId="{5D0B270E-25B1-4500-BFBE-CE2834F63DD8}"/>
    <dgm:cxn modelId="{0E456ECE-D932-4A65-80FB-F77FABF782C3}" type="presOf" srcId="{5D5CE403-982D-4D60-9FFC-E322CDDC441F}" destId="{7BE91FC7-1DF0-4CB1-9B1B-6E0109DE1394}" srcOrd="0" destOrd="0" presId="urn:microsoft.com/office/officeart/2005/8/layout/vList2"/>
    <dgm:cxn modelId="{9ABF47D3-9314-4A58-99B5-12F00A0FE20E}" type="presOf" srcId="{9F99F914-29B9-4875-A5E7-C4BD8F9FF150}" destId="{96AF246B-3B9C-4726-9FF5-C6B29CD7D0CE}" srcOrd="0" destOrd="0" presId="urn:microsoft.com/office/officeart/2005/8/layout/vList2"/>
    <dgm:cxn modelId="{E9B78BD3-14DE-450A-B3C7-508EF6BC0ABF}" type="presOf" srcId="{51EA93BF-FA8F-4A7F-BF26-F984C58C29AD}" destId="{A6A8C161-5B66-47E5-873D-D78D67EC0AC6}" srcOrd="0" destOrd="1" presId="urn:microsoft.com/office/officeart/2005/8/layout/vList2"/>
    <dgm:cxn modelId="{A257BAFA-EF7C-4A1A-AF7B-4A0B3DE04A56}" srcId="{5D5CE403-982D-4D60-9FFC-E322CDDC441F}" destId="{D1E7574D-7866-4AFB-85D2-5C8EB78DB473}" srcOrd="3" destOrd="0" parTransId="{B3D08A2B-87BA-4343-A68A-63A82EECD356}" sibTransId="{1693B388-4928-48F2-A3B8-B07AC6CB9B77}"/>
    <dgm:cxn modelId="{863BBA44-C10F-483F-9AC1-9E2516E92FC0}" type="presParOf" srcId="{8CCF060F-9BE9-491C-9F64-7AB573B42B36}" destId="{96AF246B-3B9C-4726-9FF5-C6B29CD7D0CE}" srcOrd="0" destOrd="0" presId="urn:microsoft.com/office/officeart/2005/8/layout/vList2"/>
    <dgm:cxn modelId="{A5C40560-BC49-4BDD-AF15-0A3C14F95758}" type="presParOf" srcId="{8CCF060F-9BE9-491C-9F64-7AB573B42B36}" destId="{1058634E-51BA-4725-9772-6D428B7AABD3}" srcOrd="1" destOrd="0" presId="urn:microsoft.com/office/officeart/2005/8/layout/vList2"/>
    <dgm:cxn modelId="{BA79D018-DE88-4725-8E33-628298FBD65F}" type="presParOf" srcId="{8CCF060F-9BE9-491C-9F64-7AB573B42B36}" destId="{B813E1D2-A428-453B-8D72-A9713689734B}" srcOrd="2" destOrd="0" presId="urn:microsoft.com/office/officeart/2005/8/layout/vList2"/>
    <dgm:cxn modelId="{502F3FF0-C079-427E-AD37-B50F4DE0B0E3}" type="presParOf" srcId="{8CCF060F-9BE9-491C-9F64-7AB573B42B36}" destId="{4AC109C2-97EA-42F8-A2FD-011B5C0D543C}" srcOrd="3" destOrd="0" presId="urn:microsoft.com/office/officeart/2005/8/layout/vList2"/>
    <dgm:cxn modelId="{EB91433B-7689-4154-BF1C-3E1237D07B84}" type="presParOf" srcId="{8CCF060F-9BE9-491C-9F64-7AB573B42B36}" destId="{7BE91FC7-1DF0-4CB1-9B1B-6E0109DE1394}" srcOrd="4" destOrd="0" presId="urn:microsoft.com/office/officeart/2005/8/layout/vList2"/>
    <dgm:cxn modelId="{7BA9F9C2-5CD8-4FB2-A80B-822675AFC502}" type="presParOf" srcId="{8CCF060F-9BE9-491C-9F64-7AB573B42B36}" destId="{A6A8C161-5B66-47E5-873D-D78D67EC0AC6}"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B947CE-1A64-4E33-B280-FC32DD7BA4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PT"/>
        </a:p>
      </dgm:t>
    </dgm:pt>
    <dgm:pt modelId="{7E8CF752-D216-4561-A32F-AD1D990BD303}">
      <dgm:prSet phldrT="[Texto]" custT="1"/>
      <dgm:spPr/>
      <dgm:t>
        <a:bodyPr/>
        <a:lstStyle/>
        <a:p>
          <a:pPr>
            <a:buNone/>
          </a:pPr>
          <a:r>
            <a:rPr lang="pt-PT" altLang="en-US" sz="2300" b="1" dirty="0"/>
            <a:t>Decide which treatment or combination of treatments is best:</a:t>
          </a:r>
          <a:endParaRPr lang="pt-PT" sz="2300" dirty="0"/>
        </a:p>
      </dgm:t>
    </dgm:pt>
    <dgm:pt modelId="{86E185D8-6E75-4F76-85F7-C27D00D629E6}" type="parTrans" cxnId="{A5FC7E40-1A30-4C3C-A3F4-F022405B53D6}">
      <dgm:prSet/>
      <dgm:spPr/>
      <dgm:t>
        <a:bodyPr/>
        <a:lstStyle/>
        <a:p>
          <a:endParaRPr lang="pt-PT"/>
        </a:p>
      </dgm:t>
    </dgm:pt>
    <dgm:pt modelId="{C8838E63-1CC3-4A45-8BAF-0E1720140DF5}" type="sibTrans" cxnId="{A5FC7E40-1A30-4C3C-A3F4-F022405B53D6}">
      <dgm:prSet/>
      <dgm:spPr/>
      <dgm:t>
        <a:bodyPr/>
        <a:lstStyle/>
        <a:p>
          <a:endParaRPr lang="pt-PT"/>
        </a:p>
      </dgm:t>
    </dgm:pt>
    <dgm:pt modelId="{365F969C-A513-48EA-8F01-764BB751A85C}">
      <dgm:prSet custT="1"/>
      <dgm:spPr/>
      <dgm:t>
        <a:bodyPr/>
        <a:lstStyle/>
        <a:p>
          <a:r>
            <a:rPr lang="pt-PT" altLang="en-US" sz="1800" dirty="0"/>
            <a:t>Which diet should be recommended?</a:t>
          </a:r>
        </a:p>
      </dgm:t>
    </dgm:pt>
    <dgm:pt modelId="{1EA06A41-1A68-4831-8DC1-6A4BAC0CAA35}" type="parTrans" cxnId="{A0F05F1A-46E1-4AB5-8C73-86525A2116AC}">
      <dgm:prSet/>
      <dgm:spPr/>
      <dgm:t>
        <a:bodyPr/>
        <a:lstStyle/>
        <a:p>
          <a:endParaRPr lang="pt-PT"/>
        </a:p>
      </dgm:t>
    </dgm:pt>
    <dgm:pt modelId="{44BD641E-9279-4783-8F00-397DB89459E9}" type="sibTrans" cxnId="{A0F05F1A-46E1-4AB5-8C73-86525A2116AC}">
      <dgm:prSet/>
      <dgm:spPr/>
      <dgm:t>
        <a:bodyPr/>
        <a:lstStyle/>
        <a:p>
          <a:endParaRPr lang="pt-PT"/>
        </a:p>
      </dgm:t>
    </dgm:pt>
    <dgm:pt modelId="{AD7BACED-5EA7-4B7F-8BFC-A101F0507305}">
      <dgm:prSet custT="1"/>
      <dgm:spPr/>
      <dgm:t>
        <a:bodyPr/>
        <a:lstStyle/>
        <a:p>
          <a:r>
            <a:rPr lang="pt-PT" altLang="en-US" sz="1800" dirty="0"/>
            <a:t>Discuss a physical activity goal.</a:t>
          </a:r>
        </a:p>
      </dgm:t>
    </dgm:pt>
    <dgm:pt modelId="{B74B7231-B7B1-4816-A266-D9A3C275E0B0}" type="parTrans" cxnId="{86AAD8E6-B7ED-43CD-BC80-51FD49676915}">
      <dgm:prSet/>
      <dgm:spPr/>
      <dgm:t>
        <a:bodyPr/>
        <a:lstStyle/>
        <a:p>
          <a:endParaRPr lang="pt-PT"/>
        </a:p>
      </dgm:t>
    </dgm:pt>
    <dgm:pt modelId="{EE7AAA6D-B386-4C38-8704-D68AF47A542C}" type="sibTrans" cxnId="{86AAD8E6-B7ED-43CD-BC80-51FD49676915}">
      <dgm:prSet/>
      <dgm:spPr/>
      <dgm:t>
        <a:bodyPr/>
        <a:lstStyle/>
        <a:p>
          <a:endParaRPr lang="pt-PT"/>
        </a:p>
      </dgm:t>
    </dgm:pt>
    <dgm:pt modelId="{6D38A43B-12FD-419B-BAB1-2D205B6043D4}">
      <dgm:prSet custT="1"/>
      <dgm:spPr/>
      <dgm:t>
        <a:bodyPr/>
        <a:lstStyle/>
        <a:p>
          <a:r>
            <a:rPr lang="pt-PT" altLang="en-US" sz="2300" b="1" dirty="0"/>
            <a:t>Manage coexisting conditions:</a:t>
          </a:r>
        </a:p>
      </dgm:t>
    </dgm:pt>
    <dgm:pt modelId="{675AF100-3DAB-4E1B-AE60-8C67E644DBAC}" type="parTrans" cxnId="{4F9BE8B4-D0B6-4E6F-8919-B3AB96F70402}">
      <dgm:prSet/>
      <dgm:spPr/>
      <dgm:t>
        <a:bodyPr/>
        <a:lstStyle/>
        <a:p>
          <a:endParaRPr lang="pt-PT"/>
        </a:p>
      </dgm:t>
    </dgm:pt>
    <dgm:pt modelId="{2DB3629C-30D6-4B52-8CD5-1A273E2CC811}" type="sibTrans" cxnId="{4F9BE8B4-D0B6-4E6F-8919-B3AB96F70402}">
      <dgm:prSet/>
      <dgm:spPr/>
      <dgm:t>
        <a:bodyPr/>
        <a:lstStyle/>
        <a:p>
          <a:endParaRPr lang="pt-PT"/>
        </a:p>
      </dgm:t>
    </dgm:pt>
    <dgm:pt modelId="{530AED6E-1EC9-4CB6-865F-CA0B380FE079}">
      <dgm:prSet custT="1"/>
      <dgm:spPr/>
      <dgm:t>
        <a:bodyPr/>
        <a:lstStyle/>
        <a:p>
          <a:r>
            <a:rPr lang="pt-PT" altLang="en-US" sz="1800" dirty="0"/>
            <a:t>Hypertension: lower elevated blood pressure.</a:t>
          </a:r>
        </a:p>
      </dgm:t>
    </dgm:pt>
    <dgm:pt modelId="{A2AF2760-9BA4-4E46-AA8B-0E80D8001E3D}" type="parTrans" cxnId="{BDF26CA5-27A7-46F6-8815-3CA7153C6585}">
      <dgm:prSet/>
      <dgm:spPr/>
      <dgm:t>
        <a:bodyPr/>
        <a:lstStyle/>
        <a:p>
          <a:endParaRPr lang="pt-PT"/>
        </a:p>
      </dgm:t>
    </dgm:pt>
    <dgm:pt modelId="{0CCE65E2-B5C4-4AC0-ABD9-046709710CA5}" type="sibTrans" cxnId="{BDF26CA5-27A7-46F6-8815-3CA7153C6585}">
      <dgm:prSet/>
      <dgm:spPr/>
      <dgm:t>
        <a:bodyPr/>
        <a:lstStyle/>
        <a:p>
          <a:endParaRPr lang="pt-PT"/>
        </a:p>
      </dgm:t>
    </dgm:pt>
    <dgm:pt modelId="{54F3145D-8617-40A8-892C-AD34C5350135}">
      <dgm:prSet custT="1"/>
      <dgm:spPr/>
      <dgm:t>
        <a:bodyPr/>
        <a:lstStyle/>
        <a:p>
          <a:r>
            <a:rPr lang="pt-PT" altLang="en-US" sz="1800" dirty="0"/>
            <a:t>Type 2 diabetes: lower elevated blood glucose levels</a:t>
          </a:r>
        </a:p>
      </dgm:t>
    </dgm:pt>
    <dgm:pt modelId="{A51B141F-0DB2-4735-BCA8-3AB702BA5452}" type="parTrans" cxnId="{931516E8-F1B6-472E-BFEB-C1099704343A}">
      <dgm:prSet/>
      <dgm:spPr/>
      <dgm:t>
        <a:bodyPr/>
        <a:lstStyle/>
        <a:p>
          <a:endParaRPr lang="pt-PT"/>
        </a:p>
      </dgm:t>
    </dgm:pt>
    <dgm:pt modelId="{BFF7D88A-BD29-479B-9986-7EB0BBC368B1}" type="sibTrans" cxnId="{931516E8-F1B6-472E-BFEB-C1099704343A}">
      <dgm:prSet/>
      <dgm:spPr/>
      <dgm:t>
        <a:bodyPr/>
        <a:lstStyle/>
        <a:p>
          <a:endParaRPr lang="pt-PT"/>
        </a:p>
      </dgm:t>
    </dgm:pt>
    <dgm:pt modelId="{5F60B7F1-0B7E-4705-B1F4-A8FF9F8109BF}">
      <dgm:prSet custT="1"/>
      <dgm:spPr/>
      <dgm:t>
        <a:bodyPr/>
        <a:lstStyle/>
        <a:p>
          <a:r>
            <a:rPr lang="pt-PT" altLang="en-US" sz="2300" b="1" dirty="0"/>
            <a:t>Discuss strategies for weight maintenance and encourage the patient to </a:t>
          </a:r>
          <a:r>
            <a:rPr lang="pt-PT" altLang="en-US" sz="2300" b="1" u="sng" dirty="0"/>
            <a:t>set realistic goals</a:t>
          </a:r>
          <a:r>
            <a:rPr lang="pt-PT" altLang="en-US" sz="2300" b="1" dirty="0"/>
            <a:t>.</a:t>
          </a:r>
        </a:p>
      </dgm:t>
    </dgm:pt>
    <dgm:pt modelId="{35192D41-5466-4257-B17E-19B037D32FDA}" type="parTrans" cxnId="{807BC39E-3E2F-405C-A444-BBDBE931DDE7}">
      <dgm:prSet/>
      <dgm:spPr/>
      <dgm:t>
        <a:bodyPr/>
        <a:lstStyle/>
        <a:p>
          <a:endParaRPr lang="pt-PT"/>
        </a:p>
      </dgm:t>
    </dgm:pt>
    <dgm:pt modelId="{58D52A5F-31C2-41D1-B948-96E87C9539E1}" type="sibTrans" cxnId="{807BC39E-3E2F-405C-A444-BBDBE931DDE7}">
      <dgm:prSet/>
      <dgm:spPr/>
      <dgm:t>
        <a:bodyPr/>
        <a:lstStyle/>
        <a:p>
          <a:endParaRPr lang="pt-PT"/>
        </a:p>
      </dgm:t>
    </dgm:pt>
    <dgm:pt modelId="{85FD774B-2963-42CD-B627-1F64E67256C7}" type="pres">
      <dgm:prSet presAssocID="{59B947CE-1A64-4E33-B280-FC32DD7BA4BE}" presName="linear" presStyleCnt="0">
        <dgm:presLayoutVars>
          <dgm:animLvl val="lvl"/>
          <dgm:resizeHandles val="exact"/>
        </dgm:presLayoutVars>
      </dgm:prSet>
      <dgm:spPr/>
    </dgm:pt>
    <dgm:pt modelId="{67BBB0B9-6E61-4D70-ACE2-A2C98A7B56D9}" type="pres">
      <dgm:prSet presAssocID="{7E8CF752-D216-4561-A32F-AD1D990BD303}" presName="parentText" presStyleLbl="node1" presStyleIdx="0" presStyleCnt="3">
        <dgm:presLayoutVars>
          <dgm:chMax val="0"/>
          <dgm:bulletEnabled val="1"/>
        </dgm:presLayoutVars>
      </dgm:prSet>
      <dgm:spPr/>
    </dgm:pt>
    <dgm:pt modelId="{CA44EE1C-96C1-4D9A-82ED-39FEEF3857CF}" type="pres">
      <dgm:prSet presAssocID="{7E8CF752-D216-4561-A32F-AD1D990BD303}" presName="childText" presStyleLbl="revTx" presStyleIdx="0" presStyleCnt="2">
        <dgm:presLayoutVars>
          <dgm:bulletEnabled val="1"/>
        </dgm:presLayoutVars>
      </dgm:prSet>
      <dgm:spPr/>
    </dgm:pt>
    <dgm:pt modelId="{1E041585-64F8-41D7-9A6C-A258F6B67EA0}" type="pres">
      <dgm:prSet presAssocID="{6D38A43B-12FD-419B-BAB1-2D205B6043D4}" presName="parentText" presStyleLbl="node1" presStyleIdx="1" presStyleCnt="3">
        <dgm:presLayoutVars>
          <dgm:chMax val="0"/>
          <dgm:bulletEnabled val="1"/>
        </dgm:presLayoutVars>
      </dgm:prSet>
      <dgm:spPr/>
    </dgm:pt>
    <dgm:pt modelId="{E1975D13-6796-4D94-A856-67C2A1971517}" type="pres">
      <dgm:prSet presAssocID="{6D38A43B-12FD-419B-BAB1-2D205B6043D4}" presName="childText" presStyleLbl="revTx" presStyleIdx="1" presStyleCnt="2">
        <dgm:presLayoutVars>
          <dgm:bulletEnabled val="1"/>
        </dgm:presLayoutVars>
      </dgm:prSet>
      <dgm:spPr/>
    </dgm:pt>
    <dgm:pt modelId="{A70703F8-E9F4-4CFD-840C-582BF561964C}" type="pres">
      <dgm:prSet presAssocID="{5F60B7F1-0B7E-4705-B1F4-A8FF9F8109BF}" presName="parentText" presStyleLbl="node1" presStyleIdx="2" presStyleCnt="3">
        <dgm:presLayoutVars>
          <dgm:chMax val="0"/>
          <dgm:bulletEnabled val="1"/>
        </dgm:presLayoutVars>
      </dgm:prSet>
      <dgm:spPr/>
    </dgm:pt>
  </dgm:ptLst>
  <dgm:cxnLst>
    <dgm:cxn modelId="{F6F73A05-6E5B-46C5-9EA5-995AFDA99CC9}" type="presOf" srcId="{54F3145D-8617-40A8-892C-AD34C5350135}" destId="{E1975D13-6796-4D94-A856-67C2A1971517}" srcOrd="0" destOrd="1" presId="urn:microsoft.com/office/officeart/2005/8/layout/vList2"/>
    <dgm:cxn modelId="{CAD2FD18-27A9-4A0F-8786-B78F93097C25}" type="presOf" srcId="{6D38A43B-12FD-419B-BAB1-2D205B6043D4}" destId="{1E041585-64F8-41D7-9A6C-A258F6B67EA0}" srcOrd="0" destOrd="0" presId="urn:microsoft.com/office/officeart/2005/8/layout/vList2"/>
    <dgm:cxn modelId="{A0F05F1A-46E1-4AB5-8C73-86525A2116AC}" srcId="{7E8CF752-D216-4561-A32F-AD1D990BD303}" destId="{365F969C-A513-48EA-8F01-764BB751A85C}" srcOrd="0" destOrd="0" parTransId="{1EA06A41-1A68-4831-8DC1-6A4BAC0CAA35}" sibTransId="{44BD641E-9279-4783-8F00-397DB89459E9}"/>
    <dgm:cxn modelId="{4DAAAA39-DFCF-4087-8184-CB8B090335BF}" type="presOf" srcId="{7E8CF752-D216-4561-A32F-AD1D990BD303}" destId="{67BBB0B9-6E61-4D70-ACE2-A2C98A7B56D9}" srcOrd="0" destOrd="0" presId="urn:microsoft.com/office/officeart/2005/8/layout/vList2"/>
    <dgm:cxn modelId="{AFA27C3D-D04B-4953-B343-F11346EF8F44}" type="presOf" srcId="{59B947CE-1A64-4E33-B280-FC32DD7BA4BE}" destId="{85FD774B-2963-42CD-B627-1F64E67256C7}" srcOrd="0" destOrd="0" presId="urn:microsoft.com/office/officeart/2005/8/layout/vList2"/>
    <dgm:cxn modelId="{A5FC7E40-1A30-4C3C-A3F4-F022405B53D6}" srcId="{59B947CE-1A64-4E33-B280-FC32DD7BA4BE}" destId="{7E8CF752-D216-4561-A32F-AD1D990BD303}" srcOrd="0" destOrd="0" parTransId="{86E185D8-6E75-4F76-85F7-C27D00D629E6}" sibTransId="{C8838E63-1CC3-4A45-8BAF-0E1720140DF5}"/>
    <dgm:cxn modelId="{76269E41-BC1D-48E8-8A23-7259FF3BFCD2}" type="presOf" srcId="{365F969C-A513-48EA-8F01-764BB751A85C}" destId="{CA44EE1C-96C1-4D9A-82ED-39FEEF3857CF}" srcOrd="0" destOrd="0" presId="urn:microsoft.com/office/officeart/2005/8/layout/vList2"/>
    <dgm:cxn modelId="{6A49F247-1781-4A8C-9131-0DC09A6B9460}" type="presOf" srcId="{530AED6E-1EC9-4CB6-865F-CA0B380FE079}" destId="{E1975D13-6796-4D94-A856-67C2A1971517}" srcOrd="0" destOrd="0" presId="urn:microsoft.com/office/officeart/2005/8/layout/vList2"/>
    <dgm:cxn modelId="{EA5F6A7D-E4AF-4EC4-8218-5A90B49C6E03}" type="presOf" srcId="{AD7BACED-5EA7-4B7F-8BFC-A101F0507305}" destId="{CA44EE1C-96C1-4D9A-82ED-39FEEF3857CF}" srcOrd="0" destOrd="1" presId="urn:microsoft.com/office/officeart/2005/8/layout/vList2"/>
    <dgm:cxn modelId="{807BC39E-3E2F-405C-A444-BBDBE931DDE7}" srcId="{59B947CE-1A64-4E33-B280-FC32DD7BA4BE}" destId="{5F60B7F1-0B7E-4705-B1F4-A8FF9F8109BF}" srcOrd="2" destOrd="0" parTransId="{35192D41-5466-4257-B17E-19B037D32FDA}" sibTransId="{58D52A5F-31C2-41D1-B948-96E87C9539E1}"/>
    <dgm:cxn modelId="{BDF26CA5-27A7-46F6-8815-3CA7153C6585}" srcId="{6D38A43B-12FD-419B-BAB1-2D205B6043D4}" destId="{530AED6E-1EC9-4CB6-865F-CA0B380FE079}" srcOrd="0" destOrd="0" parTransId="{A2AF2760-9BA4-4E46-AA8B-0E80D8001E3D}" sibTransId="{0CCE65E2-B5C4-4AC0-ABD9-046709710CA5}"/>
    <dgm:cxn modelId="{4F9BE8B4-D0B6-4E6F-8919-B3AB96F70402}" srcId="{59B947CE-1A64-4E33-B280-FC32DD7BA4BE}" destId="{6D38A43B-12FD-419B-BAB1-2D205B6043D4}" srcOrd="1" destOrd="0" parTransId="{675AF100-3DAB-4E1B-AE60-8C67E644DBAC}" sibTransId="{2DB3629C-30D6-4B52-8CD5-1A273E2CC811}"/>
    <dgm:cxn modelId="{7A0ED3D7-0D9A-48B7-8CFE-B49727421ADD}" type="presOf" srcId="{5F60B7F1-0B7E-4705-B1F4-A8FF9F8109BF}" destId="{A70703F8-E9F4-4CFD-840C-582BF561964C}" srcOrd="0" destOrd="0" presId="urn:microsoft.com/office/officeart/2005/8/layout/vList2"/>
    <dgm:cxn modelId="{86AAD8E6-B7ED-43CD-BC80-51FD49676915}" srcId="{7E8CF752-D216-4561-A32F-AD1D990BD303}" destId="{AD7BACED-5EA7-4B7F-8BFC-A101F0507305}" srcOrd="1" destOrd="0" parTransId="{B74B7231-B7B1-4816-A266-D9A3C275E0B0}" sibTransId="{EE7AAA6D-B386-4C38-8704-D68AF47A542C}"/>
    <dgm:cxn modelId="{931516E8-F1B6-472E-BFEB-C1099704343A}" srcId="{6D38A43B-12FD-419B-BAB1-2D205B6043D4}" destId="{54F3145D-8617-40A8-892C-AD34C5350135}" srcOrd="1" destOrd="0" parTransId="{A51B141F-0DB2-4735-BCA8-3AB702BA5452}" sibTransId="{BFF7D88A-BD29-479B-9986-7EB0BBC368B1}"/>
    <dgm:cxn modelId="{76A4BDEB-3B07-4E6C-9FB7-E41B682C00D4}" type="presParOf" srcId="{85FD774B-2963-42CD-B627-1F64E67256C7}" destId="{67BBB0B9-6E61-4D70-ACE2-A2C98A7B56D9}" srcOrd="0" destOrd="0" presId="urn:microsoft.com/office/officeart/2005/8/layout/vList2"/>
    <dgm:cxn modelId="{51C0429D-0BD5-4EA1-A7BE-112C1FB38F18}" type="presParOf" srcId="{85FD774B-2963-42CD-B627-1F64E67256C7}" destId="{CA44EE1C-96C1-4D9A-82ED-39FEEF3857CF}" srcOrd="1" destOrd="0" presId="urn:microsoft.com/office/officeart/2005/8/layout/vList2"/>
    <dgm:cxn modelId="{3CA0BD94-604E-4E7B-A01B-A41C6E335668}" type="presParOf" srcId="{85FD774B-2963-42CD-B627-1F64E67256C7}" destId="{1E041585-64F8-41D7-9A6C-A258F6B67EA0}" srcOrd="2" destOrd="0" presId="urn:microsoft.com/office/officeart/2005/8/layout/vList2"/>
    <dgm:cxn modelId="{DA16D325-2756-4838-816C-1AF19CC6986F}" type="presParOf" srcId="{85FD774B-2963-42CD-B627-1F64E67256C7}" destId="{E1975D13-6796-4D94-A856-67C2A1971517}" srcOrd="3" destOrd="0" presId="urn:microsoft.com/office/officeart/2005/8/layout/vList2"/>
    <dgm:cxn modelId="{A9E3206E-872F-41D0-B8F5-5F7366E4C08E}" type="presParOf" srcId="{85FD774B-2963-42CD-B627-1F64E67256C7}" destId="{A70703F8-E9F4-4CFD-840C-582BF561964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B947CE-1A64-4E33-B280-FC32DD7BA4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PT"/>
        </a:p>
      </dgm:t>
    </dgm:pt>
    <dgm:pt modelId="{3B17426B-B79B-4ABB-B8F4-1F1178BBFF9E}">
      <dgm:prSet custT="1"/>
      <dgm:spPr/>
      <dgm:t>
        <a:bodyPr/>
        <a:lstStyle/>
        <a:p>
          <a:pPr>
            <a:buNone/>
          </a:pPr>
          <a:r>
            <a:rPr lang="pt-PT" altLang="en-US" sz="2300" b="1" dirty="0">
              <a:sym typeface="+mn-ea"/>
            </a:rPr>
            <a:t>Record keeping has been shown to be one of the most successful behavioral techniques for weight loss and maintenance. </a:t>
          </a:r>
          <a:r>
            <a:rPr lang="pt-PT" altLang="en-US" sz="2300" dirty="0">
              <a:sym typeface="+mn-ea"/>
            </a:rPr>
            <a:t>The patient should:</a:t>
          </a:r>
          <a:endParaRPr lang="pt-PT" altLang="en-US" sz="2300" b="1" dirty="0"/>
        </a:p>
      </dgm:t>
    </dgm:pt>
    <dgm:pt modelId="{F28EA75A-D5E7-478F-9D51-1CE30F532262}" type="parTrans" cxnId="{698D78EE-7FA3-4097-A7D2-ABA423EC8B3A}">
      <dgm:prSet/>
      <dgm:spPr/>
      <dgm:t>
        <a:bodyPr/>
        <a:lstStyle/>
        <a:p>
          <a:endParaRPr lang="pt-PT"/>
        </a:p>
      </dgm:t>
    </dgm:pt>
    <dgm:pt modelId="{3DE05FB7-59CF-4894-9FB8-A01DCB157274}" type="sibTrans" cxnId="{698D78EE-7FA3-4097-A7D2-ABA423EC8B3A}">
      <dgm:prSet/>
      <dgm:spPr/>
      <dgm:t>
        <a:bodyPr/>
        <a:lstStyle/>
        <a:p>
          <a:endParaRPr lang="pt-PT"/>
        </a:p>
      </dgm:t>
    </dgm:pt>
    <dgm:pt modelId="{7300DB7B-7E74-49D7-A0C9-F51693671D77}">
      <dgm:prSet custT="1"/>
      <dgm:spPr/>
      <dgm:t>
        <a:bodyPr/>
        <a:lstStyle/>
        <a:p>
          <a:r>
            <a:rPr lang="pt-PT" altLang="en-US" sz="1800" dirty="0">
              <a:sym typeface="+mn-ea"/>
            </a:rPr>
            <a:t>Record food intake and energy expenditure.</a:t>
          </a:r>
          <a:endParaRPr lang="pt-PT" altLang="en-US" sz="1800" dirty="0"/>
        </a:p>
      </dgm:t>
    </dgm:pt>
    <dgm:pt modelId="{9CFDB78C-B24D-429D-8535-9E874104764D}" type="parTrans" cxnId="{E4FC680F-22F2-45F3-AD58-5C79E1FEA4EB}">
      <dgm:prSet/>
      <dgm:spPr/>
      <dgm:t>
        <a:bodyPr/>
        <a:lstStyle/>
        <a:p>
          <a:endParaRPr lang="pt-PT"/>
        </a:p>
      </dgm:t>
    </dgm:pt>
    <dgm:pt modelId="{DB7B7494-6FAF-4DC5-9698-CBE53326A6F4}" type="sibTrans" cxnId="{E4FC680F-22F2-45F3-AD58-5C79E1FEA4EB}">
      <dgm:prSet/>
      <dgm:spPr/>
      <dgm:t>
        <a:bodyPr/>
        <a:lstStyle/>
        <a:p>
          <a:endParaRPr lang="pt-PT"/>
        </a:p>
      </dgm:t>
    </dgm:pt>
    <dgm:pt modelId="{8E0EC1B0-EFEB-478C-87F8-0D414B6DED51}">
      <dgm:prSet custT="1"/>
      <dgm:spPr/>
      <dgm:t>
        <a:bodyPr/>
        <a:lstStyle/>
        <a:p>
          <a:r>
            <a:rPr lang="pt-PT" altLang="en-US" sz="1800" dirty="0">
              <a:sym typeface="+mn-ea"/>
            </a:rPr>
            <a:t>Keep track of body weight (at least once a week).</a:t>
          </a:r>
          <a:endParaRPr lang="pt-PT" altLang="en-US" sz="1800" dirty="0"/>
        </a:p>
      </dgm:t>
    </dgm:pt>
    <dgm:pt modelId="{01BF9020-202B-44CF-966D-4DAEB091EA0B}" type="parTrans" cxnId="{2A1D7EC0-49D0-4882-91BA-99B2C6CBE54D}">
      <dgm:prSet/>
      <dgm:spPr/>
      <dgm:t>
        <a:bodyPr/>
        <a:lstStyle/>
        <a:p>
          <a:endParaRPr lang="pt-PT"/>
        </a:p>
      </dgm:t>
    </dgm:pt>
    <dgm:pt modelId="{D24F7005-69D6-495C-9EFA-847EBFD55627}" type="sibTrans" cxnId="{2A1D7EC0-49D0-4882-91BA-99B2C6CBE54D}">
      <dgm:prSet/>
      <dgm:spPr/>
      <dgm:t>
        <a:bodyPr/>
        <a:lstStyle/>
        <a:p>
          <a:endParaRPr lang="pt-PT"/>
        </a:p>
      </dgm:t>
    </dgm:pt>
    <dgm:pt modelId="{549E822E-8BF2-4528-A984-BEE72F572A82}">
      <dgm:prSet custT="1"/>
      <dgm:spPr/>
      <dgm:t>
        <a:bodyPr/>
        <a:lstStyle/>
        <a:p>
          <a:r>
            <a:rPr lang="pt-PT" altLang="en-US" sz="2300" b="1" dirty="0">
              <a:sym typeface="+mn-ea"/>
            </a:rPr>
            <a:t>Expand physical activity in line with the current fitness level and obesity associated conditions:</a:t>
          </a:r>
          <a:endParaRPr lang="pt-PT" altLang="en-US" sz="2300" b="1" dirty="0"/>
        </a:p>
      </dgm:t>
    </dgm:pt>
    <dgm:pt modelId="{91B5FBF1-7556-4137-A8F8-A7B7A668A96E}" type="parTrans" cxnId="{39BEA995-57C3-4FFF-A125-7EF5F50325FF}">
      <dgm:prSet/>
      <dgm:spPr/>
      <dgm:t>
        <a:bodyPr/>
        <a:lstStyle/>
        <a:p>
          <a:endParaRPr lang="pt-PT"/>
        </a:p>
      </dgm:t>
    </dgm:pt>
    <dgm:pt modelId="{B7013DD7-A08B-4B74-A512-B2D5C0CAFD4F}" type="sibTrans" cxnId="{39BEA995-57C3-4FFF-A125-7EF5F50325FF}">
      <dgm:prSet/>
      <dgm:spPr/>
      <dgm:t>
        <a:bodyPr/>
        <a:lstStyle/>
        <a:p>
          <a:endParaRPr lang="pt-PT"/>
        </a:p>
      </dgm:t>
    </dgm:pt>
    <dgm:pt modelId="{150E7D59-1C9F-42F0-AF6E-EAC4D663C8A9}">
      <dgm:prSet custT="1"/>
      <dgm:spPr/>
      <dgm:t>
        <a:bodyPr/>
        <a:lstStyle/>
        <a:p>
          <a:r>
            <a:rPr lang="pt-PT" altLang="en-US" sz="1800" dirty="0">
              <a:sym typeface="+mn-ea"/>
            </a:rPr>
            <a:t>Walking</a:t>
          </a:r>
          <a:endParaRPr lang="pt-PT" altLang="en-US" sz="1800" dirty="0"/>
        </a:p>
      </dgm:t>
    </dgm:pt>
    <dgm:pt modelId="{69676B90-B77A-4BD0-B724-DC0E80314398}" type="parTrans" cxnId="{541E06CE-78AA-45BB-B134-0748B3CAB4B4}">
      <dgm:prSet/>
      <dgm:spPr/>
      <dgm:t>
        <a:bodyPr/>
        <a:lstStyle/>
        <a:p>
          <a:endParaRPr lang="pt-PT"/>
        </a:p>
      </dgm:t>
    </dgm:pt>
    <dgm:pt modelId="{FCAD881E-F925-430A-92DB-24E2D662EDF9}" type="sibTrans" cxnId="{541E06CE-78AA-45BB-B134-0748B3CAB4B4}">
      <dgm:prSet/>
      <dgm:spPr/>
      <dgm:t>
        <a:bodyPr/>
        <a:lstStyle/>
        <a:p>
          <a:endParaRPr lang="pt-PT"/>
        </a:p>
      </dgm:t>
    </dgm:pt>
    <dgm:pt modelId="{B049C7BF-22F9-4F63-B2AF-CBF6A0BCB842}">
      <dgm:prSet custT="1"/>
      <dgm:spPr/>
      <dgm:t>
        <a:bodyPr/>
        <a:lstStyle/>
        <a:p>
          <a:r>
            <a:rPr lang="pt-PT" altLang="en-US" sz="1800" dirty="0">
              <a:sym typeface="+mn-ea"/>
            </a:rPr>
            <a:t>Joining a gym</a:t>
          </a:r>
          <a:endParaRPr lang="pt-PT" altLang="en-US" sz="1800" dirty="0"/>
        </a:p>
      </dgm:t>
    </dgm:pt>
    <dgm:pt modelId="{F7DBFAF8-8474-4CBE-97CE-952975B04B86}" type="parTrans" cxnId="{A1B38C14-EDBA-43E9-98BC-04E476420F9F}">
      <dgm:prSet/>
      <dgm:spPr/>
      <dgm:t>
        <a:bodyPr/>
        <a:lstStyle/>
        <a:p>
          <a:endParaRPr lang="pt-PT"/>
        </a:p>
      </dgm:t>
    </dgm:pt>
    <dgm:pt modelId="{E76579E4-55FF-4A47-A129-FD7A98329606}" type="sibTrans" cxnId="{A1B38C14-EDBA-43E9-98BC-04E476420F9F}">
      <dgm:prSet/>
      <dgm:spPr/>
      <dgm:t>
        <a:bodyPr/>
        <a:lstStyle/>
        <a:p>
          <a:endParaRPr lang="pt-PT"/>
        </a:p>
      </dgm:t>
    </dgm:pt>
    <dgm:pt modelId="{4A6E9430-DA78-4D21-9EA0-14DBCBB14408}">
      <dgm:prSet custT="1"/>
      <dgm:spPr/>
      <dgm:t>
        <a:bodyPr/>
        <a:lstStyle/>
        <a:p>
          <a:r>
            <a:rPr lang="pt-PT" altLang="en-US" sz="1800" dirty="0">
              <a:sym typeface="+mn-ea"/>
            </a:rPr>
            <a:t>Developing a home-based program of aerobic and resistance training.</a:t>
          </a:r>
          <a:endParaRPr lang="pt-PT" sz="1800" dirty="0"/>
        </a:p>
      </dgm:t>
    </dgm:pt>
    <dgm:pt modelId="{DB0E1407-F861-4401-B0E8-B25301D23BCB}" type="parTrans" cxnId="{B3CFB632-6527-4BE7-B04F-F82C669BCAB9}">
      <dgm:prSet/>
      <dgm:spPr/>
      <dgm:t>
        <a:bodyPr/>
        <a:lstStyle/>
        <a:p>
          <a:endParaRPr lang="pt-PT"/>
        </a:p>
      </dgm:t>
    </dgm:pt>
    <dgm:pt modelId="{C5A5637D-AAA6-4726-8E02-5A20B399ADBF}" type="sibTrans" cxnId="{B3CFB632-6527-4BE7-B04F-F82C669BCAB9}">
      <dgm:prSet/>
      <dgm:spPr/>
      <dgm:t>
        <a:bodyPr/>
        <a:lstStyle/>
        <a:p>
          <a:endParaRPr lang="pt-PT"/>
        </a:p>
      </dgm:t>
    </dgm:pt>
    <dgm:pt modelId="{85FD774B-2963-42CD-B627-1F64E67256C7}" type="pres">
      <dgm:prSet presAssocID="{59B947CE-1A64-4E33-B280-FC32DD7BA4BE}" presName="linear" presStyleCnt="0">
        <dgm:presLayoutVars>
          <dgm:animLvl val="lvl"/>
          <dgm:resizeHandles val="exact"/>
        </dgm:presLayoutVars>
      </dgm:prSet>
      <dgm:spPr/>
    </dgm:pt>
    <dgm:pt modelId="{840DDAF1-0207-4F54-A696-A1EE3123AE04}" type="pres">
      <dgm:prSet presAssocID="{3B17426B-B79B-4ABB-B8F4-1F1178BBFF9E}" presName="parentText" presStyleLbl="node1" presStyleIdx="0" presStyleCnt="2">
        <dgm:presLayoutVars>
          <dgm:chMax val="0"/>
          <dgm:bulletEnabled val="1"/>
        </dgm:presLayoutVars>
      </dgm:prSet>
      <dgm:spPr/>
    </dgm:pt>
    <dgm:pt modelId="{626D403E-D667-43C8-9379-BB4A49747D62}" type="pres">
      <dgm:prSet presAssocID="{3B17426B-B79B-4ABB-B8F4-1F1178BBFF9E}" presName="childText" presStyleLbl="revTx" presStyleIdx="0" presStyleCnt="2">
        <dgm:presLayoutVars>
          <dgm:bulletEnabled val="1"/>
        </dgm:presLayoutVars>
      </dgm:prSet>
      <dgm:spPr/>
    </dgm:pt>
    <dgm:pt modelId="{1266095C-E8CA-4B47-98EB-B8CAFED2D5D9}" type="pres">
      <dgm:prSet presAssocID="{549E822E-8BF2-4528-A984-BEE72F572A82}" presName="parentText" presStyleLbl="node1" presStyleIdx="1" presStyleCnt="2">
        <dgm:presLayoutVars>
          <dgm:chMax val="0"/>
          <dgm:bulletEnabled val="1"/>
        </dgm:presLayoutVars>
      </dgm:prSet>
      <dgm:spPr/>
    </dgm:pt>
    <dgm:pt modelId="{32058B01-DF25-4CCB-9035-E755B826B186}" type="pres">
      <dgm:prSet presAssocID="{549E822E-8BF2-4528-A984-BEE72F572A82}" presName="childText" presStyleLbl="revTx" presStyleIdx="1" presStyleCnt="2">
        <dgm:presLayoutVars>
          <dgm:bulletEnabled val="1"/>
        </dgm:presLayoutVars>
      </dgm:prSet>
      <dgm:spPr/>
    </dgm:pt>
  </dgm:ptLst>
  <dgm:cxnLst>
    <dgm:cxn modelId="{B3015307-D523-4CA7-8918-A1C2C0D7803B}" type="presOf" srcId="{7300DB7B-7E74-49D7-A0C9-F51693671D77}" destId="{626D403E-D667-43C8-9379-BB4A49747D62}" srcOrd="0" destOrd="0" presId="urn:microsoft.com/office/officeart/2005/8/layout/vList2"/>
    <dgm:cxn modelId="{E4FC680F-22F2-45F3-AD58-5C79E1FEA4EB}" srcId="{3B17426B-B79B-4ABB-B8F4-1F1178BBFF9E}" destId="{7300DB7B-7E74-49D7-A0C9-F51693671D77}" srcOrd="0" destOrd="0" parTransId="{9CFDB78C-B24D-429D-8535-9E874104764D}" sibTransId="{DB7B7494-6FAF-4DC5-9698-CBE53326A6F4}"/>
    <dgm:cxn modelId="{A1B38C14-EDBA-43E9-98BC-04E476420F9F}" srcId="{549E822E-8BF2-4528-A984-BEE72F572A82}" destId="{B049C7BF-22F9-4F63-B2AF-CBF6A0BCB842}" srcOrd="1" destOrd="0" parTransId="{F7DBFAF8-8474-4CBE-97CE-952975B04B86}" sibTransId="{E76579E4-55FF-4A47-A129-FD7A98329606}"/>
    <dgm:cxn modelId="{B3CFB632-6527-4BE7-B04F-F82C669BCAB9}" srcId="{549E822E-8BF2-4528-A984-BEE72F572A82}" destId="{4A6E9430-DA78-4D21-9EA0-14DBCBB14408}" srcOrd="2" destOrd="0" parTransId="{DB0E1407-F861-4401-B0E8-B25301D23BCB}" sibTransId="{C5A5637D-AAA6-4726-8E02-5A20B399ADBF}"/>
    <dgm:cxn modelId="{7A8CD038-D6C7-4BAA-80FF-BCE64D1FC282}" type="presOf" srcId="{150E7D59-1C9F-42F0-AF6E-EAC4D663C8A9}" destId="{32058B01-DF25-4CCB-9035-E755B826B186}" srcOrd="0" destOrd="0" presId="urn:microsoft.com/office/officeart/2005/8/layout/vList2"/>
    <dgm:cxn modelId="{AFA27C3D-D04B-4953-B343-F11346EF8F44}" type="presOf" srcId="{59B947CE-1A64-4E33-B280-FC32DD7BA4BE}" destId="{85FD774B-2963-42CD-B627-1F64E67256C7}" srcOrd="0" destOrd="0" presId="urn:microsoft.com/office/officeart/2005/8/layout/vList2"/>
    <dgm:cxn modelId="{CB157866-F466-4FA2-95A0-9F0F0E26CACF}" type="presOf" srcId="{8E0EC1B0-EFEB-478C-87F8-0D414B6DED51}" destId="{626D403E-D667-43C8-9379-BB4A49747D62}" srcOrd="0" destOrd="1" presId="urn:microsoft.com/office/officeart/2005/8/layout/vList2"/>
    <dgm:cxn modelId="{6E97F071-0577-4F84-AE2A-E3B401B63E65}" type="presOf" srcId="{549E822E-8BF2-4528-A984-BEE72F572A82}" destId="{1266095C-E8CA-4B47-98EB-B8CAFED2D5D9}" srcOrd="0" destOrd="0" presId="urn:microsoft.com/office/officeart/2005/8/layout/vList2"/>
    <dgm:cxn modelId="{39BEA995-57C3-4FFF-A125-7EF5F50325FF}" srcId="{59B947CE-1A64-4E33-B280-FC32DD7BA4BE}" destId="{549E822E-8BF2-4528-A984-BEE72F572A82}" srcOrd="1" destOrd="0" parTransId="{91B5FBF1-7556-4137-A8F8-A7B7A668A96E}" sibTransId="{B7013DD7-A08B-4B74-A512-B2D5C0CAFD4F}"/>
    <dgm:cxn modelId="{D6B63FAA-5074-42E4-AF2F-C272FB5C925C}" type="presOf" srcId="{4A6E9430-DA78-4D21-9EA0-14DBCBB14408}" destId="{32058B01-DF25-4CCB-9035-E755B826B186}" srcOrd="0" destOrd="2" presId="urn:microsoft.com/office/officeart/2005/8/layout/vList2"/>
    <dgm:cxn modelId="{2A1D7EC0-49D0-4882-91BA-99B2C6CBE54D}" srcId="{3B17426B-B79B-4ABB-B8F4-1F1178BBFF9E}" destId="{8E0EC1B0-EFEB-478C-87F8-0D414B6DED51}" srcOrd="1" destOrd="0" parTransId="{01BF9020-202B-44CF-966D-4DAEB091EA0B}" sibTransId="{D24F7005-69D6-495C-9EFA-847EBFD55627}"/>
    <dgm:cxn modelId="{541E06CE-78AA-45BB-B134-0748B3CAB4B4}" srcId="{549E822E-8BF2-4528-A984-BEE72F572A82}" destId="{150E7D59-1C9F-42F0-AF6E-EAC4D663C8A9}" srcOrd="0" destOrd="0" parTransId="{69676B90-B77A-4BD0-B724-DC0E80314398}" sibTransId="{FCAD881E-F925-430A-92DB-24E2D662EDF9}"/>
    <dgm:cxn modelId="{1952BCD4-74EC-4574-BFE7-3FF32AAEC5D5}" type="presOf" srcId="{3B17426B-B79B-4ABB-B8F4-1F1178BBFF9E}" destId="{840DDAF1-0207-4F54-A696-A1EE3123AE04}" srcOrd="0" destOrd="0" presId="urn:microsoft.com/office/officeart/2005/8/layout/vList2"/>
    <dgm:cxn modelId="{B8659CE9-1A71-4182-950E-83549C7C3E57}" type="presOf" srcId="{B049C7BF-22F9-4F63-B2AF-CBF6A0BCB842}" destId="{32058B01-DF25-4CCB-9035-E755B826B186}" srcOrd="0" destOrd="1" presId="urn:microsoft.com/office/officeart/2005/8/layout/vList2"/>
    <dgm:cxn modelId="{698D78EE-7FA3-4097-A7D2-ABA423EC8B3A}" srcId="{59B947CE-1A64-4E33-B280-FC32DD7BA4BE}" destId="{3B17426B-B79B-4ABB-B8F4-1F1178BBFF9E}" srcOrd="0" destOrd="0" parTransId="{F28EA75A-D5E7-478F-9D51-1CE30F532262}" sibTransId="{3DE05FB7-59CF-4894-9FB8-A01DCB157274}"/>
    <dgm:cxn modelId="{388A1C42-B262-4129-8F33-3D55BA7AAFA2}" type="presParOf" srcId="{85FD774B-2963-42CD-B627-1F64E67256C7}" destId="{840DDAF1-0207-4F54-A696-A1EE3123AE04}" srcOrd="0" destOrd="0" presId="urn:microsoft.com/office/officeart/2005/8/layout/vList2"/>
    <dgm:cxn modelId="{55FD8245-982B-4057-8061-0945720A6DE8}" type="presParOf" srcId="{85FD774B-2963-42CD-B627-1F64E67256C7}" destId="{626D403E-D667-43C8-9379-BB4A49747D62}" srcOrd="1" destOrd="0" presId="urn:microsoft.com/office/officeart/2005/8/layout/vList2"/>
    <dgm:cxn modelId="{6DAAA54F-F566-4243-8ED2-B4BB20715931}" type="presParOf" srcId="{85FD774B-2963-42CD-B627-1F64E67256C7}" destId="{1266095C-E8CA-4B47-98EB-B8CAFED2D5D9}" srcOrd="2" destOrd="0" presId="urn:microsoft.com/office/officeart/2005/8/layout/vList2"/>
    <dgm:cxn modelId="{1B569A05-1D5D-4336-91C4-5B1EFB76722C}" type="presParOf" srcId="{85FD774B-2963-42CD-B627-1F64E67256C7}" destId="{32058B01-DF25-4CCB-9035-E755B826B18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847D42-1651-45CE-99B9-C2BB225F0247}">
      <dsp:nvSpPr>
        <dsp:cNvPr id="0" name=""/>
        <dsp:cNvSpPr/>
      </dsp:nvSpPr>
      <dsp:spPr>
        <a:xfrm>
          <a:off x="0" y="536868"/>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pt-PT" altLang="en-US" sz="2300" b="1" kern="1200" dirty="0"/>
            <a:t>Ensure optimal medical care for patients who are obese:</a:t>
          </a:r>
          <a:endParaRPr lang="pt-PT" sz="2300" kern="1200" dirty="0"/>
        </a:p>
      </dsp:txBody>
      <dsp:txXfrm>
        <a:off x="26930" y="563798"/>
        <a:ext cx="10461740" cy="497795"/>
      </dsp:txXfrm>
    </dsp:sp>
    <dsp:sp modelId="{B409FF93-1E2A-49DB-838A-5D1749E00334}">
      <dsp:nvSpPr>
        <dsp:cNvPr id="0" name=""/>
        <dsp:cNvSpPr/>
      </dsp:nvSpPr>
      <dsp:spPr>
        <a:xfrm>
          <a:off x="0" y="1088523"/>
          <a:ext cx="10515600" cy="880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pt-PT" altLang="en-US" sz="1800" kern="1200" dirty="0"/>
            <a:t>Educate staff about treating patients with respect.</a:t>
          </a:r>
        </a:p>
        <a:p>
          <a:pPr marL="171450" lvl="1" indent="-171450" algn="l" defTabSz="800100">
            <a:lnSpc>
              <a:spcPct val="90000"/>
            </a:lnSpc>
            <a:spcBef>
              <a:spcPct val="0"/>
            </a:spcBef>
            <a:spcAft>
              <a:spcPct val="20000"/>
            </a:spcAft>
            <a:buChar char="•"/>
          </a:pPr>
          <a:r>
            <a:rPr lang="pt-PT" altLang="en-US" sz="1800" kern="1200" dirty="0"/>
            <a:t>Offer obese patients the same level of care as nonobese patients, providing general preventive services and monitoring and treating ongoing medical conditions.</a:t>
          </a:r>
        </a:p>
      </dsp:txBody>
      <dsp:txXfrm>
        <a:off x="0" y="1088523"/>
        <a:ext cx="10515600" cy="880785"/>
      </dsp:txXfrm>
    </dsp:sp>
    <dsp:sp modelId="{BC4EBA75-78BC-40FD-8082-D6A6EEB63F5B}">
      <dsp:nvSpPr>
        <dsp:cNvPr id="0" name=""/>
        <dsp:cNvSpPr/>
      </dsp:nvSpPr>
      <dsp:spPr>
        <a:xfrm>
          <a:off x="0" y="1969308"/>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pt-PT" altLang="en-US" sz="2300" b="1" kern="1200" dirty="0"/>
            <a:t>Encourage healthy behavior and self-acceptance, even in the absence of weight loss:</a:t>
          </a:r>
        </a:p>
      </dsp:txBody>
      <dsp:txXfrm>
        <a:off x="26930" y="1996238"/>
        <a:ext cx="10461740" cy="497795"/>
      </dsp:txXfrm>
    </dsp:sp>
    <dsp:sp modelId="{8F2DC2B8-0B40-4D13-B32B-B04C3621B2DF}">
      <dsp:nvSpPr>
        <dsp:cNvPr id="0" name=""/>
        <dsp:cNvSpPr/>
      </dsp:nvSpPr>
      <dsp:spPr>
        <a:xfrm>
          <a:off x="0" y="2520963"/>
          <a:ext cx="10515600" cy="1190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pt-PT" altLang="en-US" sz="1800" kern="1200" dirty="0"/>
            <a:t>Record weight without comments.</a:t>
          </a:r>
        </a:p>
        <a:p>
          <a:pPr marL="171450" lvl="1" indent="-171450" algn="l" defTabSz="800100">
            <a:lnSpc>
              <a:spcPct val="90000"/>
            </a:lnSpc>
            <a:spcBef>
              <a:spcPct val="0"/>
            </a:spcBef>
            <a:spcAft>
              <a:spcPct val="20000"/>
            </a:spcAft>
            <a:buChar char="•"/>
          </a:pPr>
          <a:r>
            <a:rPr lang="pt-PT" altLang="en-US" sz="1800" kern="1200" dirty="0"/>
            <a:t>Ask patients if they wish to discuss their weight or health.</a:t>
          </a:r>
        </a:p>
        <a:p>
          <a:pPr marL="171450" lvl="1" indent="-171450" algn="l" defTabSz="800100">
            <a:lnSpc>
              <a:spcPct val="90000"/>
            </a:lnSpc>
            <a:spcBef>
              <a:spcPct val="0"/>
            </a:spcBef>
            <a:spcAft>
              <a:spcPct val="20000"/>
            </a:spcAft>
            <a:buChar char="•"/>
          </a:pPr>
          <a:r>
            <a:rPr lang="pt-PT" altLang="en-US" sz="1800" kern="1200" dirty="0"/>
            <a:t>Review barriers among health-care providers—e.g., the perception that obesity is mainly due to the patient’s lack of willpower.</a:t>
          </a:r>
        </a:p>
      </dsp:txBody>
      <dsp:txXfrm>
        <a:off x="0" y="2520963"/>
        <a:ext cx="10515600" cy="1190250"/>
      </dsp:txXfrm>
    </dsp:sp>
    <dsp:sp modelId="{11B29418-D97A-4B71-B039-07EB4D266450}">
      <dsp:nvSpPr>
        <dsp:cNvPr id="0" name=""/>
        <dsp:cNvSpPr/>
      </dsp:nvSpPr>
      <dsp:spPr>
        <a:xfrm>
          <a:off x="0" y="3711213"/>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pt-PT" altLang="en-US" sz="2300" b="1" kern="1200" dirty="0"/>
            <a:t>Determine the obesity class—the level of excess weight:</a:t>
          </a:r>
        </a:p>
      </dsp:txBody>
      <dsp:txXfrm>
        <a:off x="26930" y="3738143"/>
        <a:ext cx="10461740" cy="497795"/>
      </dsp:txXfrm>
    </dsp:sp>
    <dsp:sp modelId="{D988C9E8-574B-4AD5-BE15-1A583518B332}">
      <dsp:nvSpPr>
        <dsp:cNvPr id="0" name=""/>
        <dsp:cNvSpPr/>
      </dsp:nvSpPr>
      <dsp:spPr>
        <a:xfrm>
          <a:off x="0" y="4262868"/>
          <a:ext cx="10515600"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pt-PT" altLang="en-US" sz="1800" kern="1200" dirty="0"/>
            <a:t>Assess overall fatness and central adiposity.</a:t>
          </a:r>
        </a:p>
        <a:p>
          <a:pPr marL="171450" lvl="1" indent="-171450" algn="l" defTabSz="800100">
            <a:lnSpc>
              <a:spcPct val="90000"/>
            </a:lnSpc>
            <a:spcBef>
              <a:spcPct val="0"/>
            </a:spcBef>
            <a:spcAft>
              <a:spcPct val="20000"/>
            </a:spcAft>
            <a:buChar char="•"/>
          </a:pPr>
          <a:r>
            <a:rPr lang="pt-PT" altLang="en-US" sz="1800" u="sng" kern="1200" dirty="0"/>
            <a:t>Calculate BMI and measure waist circumference.</a:t>
          </a:r>
          <a:endParaRPr lang="pt-PT" sz="1800" kern="1200" dirty="0"/>
        </a:p>
      </dsp:txBody>
      <dsp:txXfrm>
        <a:off x="0" y="4262868"/>
        <a:ext cx="10515600" cy="618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F246B-3B9C-4726-9FF5-C6B29CD7D0CE}">
      <dsp:nvSpPr>
        <dsp:cNvPr id="0" name=""/>
        <dsp:cNvSpPr/>
      </dsp:nvSpPr>
      <dsp:spPr>
        <a:xfrm>
          <a:off x="0" y="3808"/>
          <a:ext cx="10515600" cy="5598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pt-PT" altLang="en-US" sz="2300" b="1" kern="1200" dirty="0">
              <a:sym typeface="+mn-ea"/>
            </a:rPr>
            <a:t>Assess comorbidities and risk status.</a:t>
          </a:r>
          <a:endParaRPr lang="pt-PT" sz="2300" kern="1200" dirty="0"/>
        </a:p>
      </dsp:txBody>
      <dsp:txXfrm>
        <a:off x="27329" y="31137"/>
        <a:ext cx="10460942" cy="505187"/>
      </dsp:txXfrm>
    </dsp:sp>
    <dsp:sp modelId="{B813E1D2-A428-453B-8D72-A9713689734B}">
      <dsp:nvSpPr>
        <dsp:cNvPr id="0" name=""/>
        <dsp:cNvSpPr/>
      </dsp:nvSpPr>
      <dsp:spPr>
        <a:xfrm>
          <a:off x="0" y="647173"/>
          <a:ext cx="10515600" cy="5598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pt-PT" altLang="en-US" sz="2300" b="1" kern="1200" dirty="0"/>
            <a:t>Is weight loss indicated?</a:t>
          </a:r>
        </a:p>
      </dsp:txBody>
      <dsp:txXfrm>
        <a:off x="27329" y="674502"/>
        <a:ext cx="10460942" cy="505187"/>
      </dsp:txXfrm>
    </dsp:sp>
    <dsp:sp modelId="{4AC109C2-97EA-42F8-A2FD-011B5C0D543C}">
      <dsp:nvSpPr>
        <dsp:cNvPr id="0" name=""/>
        <dsp:cNvSpPr/>
      </dsp:nvSpPr>
      <dsp:spPr>
        <a:xfrm>
          <a:off x="0" y="1207018"/>
          <a:ext cx="10515600" cy="1170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pt-PT" altLang="en-US" sz="1800" kern="1200" dirty="0"/>
            <a:t>Prevent (further) weight gain and the complications of obesity.</a:t>
          </a:r>
        </a:p>
        <a:p>
          <a:pPr marL="171450" lvl="1" indent="-171450" algn="l" defTabSz="800100">
            <a:lnSpc>
              <a:spcPct val="90000"/>
            </a:lnSpc>
            <a:spcBef>
              <a:spcPct val="0"/>
            </a:spcBef>
            <a:spcAft>
              <a:spcPct val="20000"/>
            </a:spcAft>
            <a:buChar char="•"/>
          </a:pPr>
          <a:r>
            <a:rPr lang="pt-PT" altLang="en-US" sz="1800" kern="1200" dirty="0"/>
            <a:t>The goal is to favorably influence coexisting conditions associated with obesity by reducing excess weight, maintaining a lower body weight, and controlling associated risk factors.</a:t>
          </a:r>
        </a:p>
        <a:p>
          <a:pPr marL="171450" lvl="1" indent="-171450" algn="l" defTabSz="800100">
            <a:lnSpc>
              <a:spcPct val="90000"/>
            </a:lnSpc>
            <a:spcBef>
              <a:spcPct val="0"/>
            </a:spcBef>
            <a:spcAft>
              <a:spcPct val="20000"/>
            </a:spcAft>
            <a:buChar char="•"/>
          </a:pPr>
          <a:r>
            <a:rPr lang="pt-PT" altLang="en-US" sz="1800" kern="1200" dirty="0"/>
            <a:t>Assess the patient’s expectations.</a:t>
          </a:r>
        </a:p>
      </dsp:txBody>
      <dsp:txXfrm>
        <a:off x="0" y="1207018"/>
        <a:ext cx="10515600" cy="1170584"/>
      </dsp:txXfrm>
    </dsp:sp>
    <dsp:sp modelId="{7BE91FC7-1DF0-4CB1-9B1B-6E0109DE1394}">
      <dsp:nvSpPr>
        <dsp:cNvPr id="0" name=""/>
        <dsp:cNvSpPr/>
      </dsp:nvSpPr>
      <dsp:spPr>
        <a:xfrm>
          <a:off x="0" y="2377603"/>
          <a:ext cx="10515600" cy="5598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pt-PT" altLang="en-US" sz="2300" b="1" kern="1200" dirty="0"/>
            <a:t>Evaluation of the </a:t>
          </a:r>
          <a:r>
            <a:rPr lang="pt-PT" altLang="en-US" sz="2300" b="1" u="sng" kern="1200" dirty="0"/>
            <a:t>patient’s readiness</a:t>
          </a:r>
          <a:r>
            <a:rPr lang="pt-PT" altLang="en-US" sz="2300" b="1" kern="1200" dirty="0"/>
            <a:t>:</a:t>
          </a:r>
        </a:p>
      </dsp:txBody>
      <dsp:txXfrm>
        <a:off x="27329" y="2404932"/>
        <a:ext cx="10460942" cy="505187"/>
      </dsp:txXfrm>
    </dsp:sp>
    <dsp:sp modelId="{A6A8C161-5B66-47E5-873D-D78D67EC0AC6}">
      <dsp:nvSpPr>
        <dsp:cNvPr id="0" name=""/>
        <dsp:cNvSpPr/>
      </dsp:nvSpPr>
      <dsp:spPr>
        <a:xfrm>
          <a:off x="0" y="2937448"/>
          <a:ext cx="10515600" cy="1860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pt-PT" altLang="en-US" sz="1800" kern="1200" dirty="0"/>
            <a:t>Reasons and motivation for weight loss.</a:t>
          </a:r>
        </a:p>
        <a:p>
          <a:pPr marL="171450" lvl="1" indent="-171450" algn="l" defTabSz="800100">
            <a:lnSpc>
              <a:spcPct val="90000"/>
            </a:lnSpc>
            <a:spcBef>
              <a:spcPct val="0"/>
            </a:spcBef>
            <a:spcAft>
              <a:spcPct val="20000"/>
            </a:spcAft>
            <a:buChar char="•"/>
          </a:pPr>
          <a:r>
            <a:rPr lang="pt-PT" altLang="en-US" sz="1800" kern="1200" dirty="0"/>
            <a:t>Previous attempts at weight loss.</a:t>
          </a:r>
        </a:p>
        <a:p>
          <a:pPr marL="171450" lvl="1" indent="-171450" algn="l" defTabSz="800100">
            <a:lnSpc>
              <a:spcPct val="90000"/>
            </a:lnSpc>
            <a:spcBef>
              <a:spcPct val="0"/>
            </a:spcBef>
            <a:spcAft>
              <a:spcPct val="20000"/>
            </a:spcAft>
            <a:buChar char="•"/>
          </a:pPr>
          <a:r>
            <a:rPr lang="pt-PT" altLang="en-US" sz="1800" kern="1200" dirty="0"/>
            <a:t>Support expected from family and friends.</a:t>
          </a:r>
        </a:p>
        <a:p>
          <a:pPr marL="171450" lvl="1" indent="-171450" algn="l" defTabSz="800100">
            <a:lnSpc>
              <a:spcPct val="90000"/>
            </a:lnSpc>
            <a:spcBef>
              <a:spcPct val="0"/>
            </a:spcBef>
            <a:spcAft>
              <a:spcPct val="20000"/>
            </a:spcAft>
            <a:buChar char="•"/>
          </a:pPr>
          <a:r>
            <a:rPr lang="pt-PT" altLang="en-US" sz="1800" kern="1200" dirty="0"/>
            <a:t>Attitudes toward physical activity and time availability.</a:t>
          </a:r>
        </a:p>
        <a:p>
          <a:pPr marL="171450" lvl="1" indent="-171450" algn="l" defTabSz="800100">
            <a:lnSpc>
              <a:spcPct val="90000"/>
            </a:lnSpc>
            <a:spcBef>
              <a:spcPct val="0"/>
            </a:spcBef>
            <a:spcAft>
              <a:spcPct val="20000"/>
            </a:spcAft>
            <a:buChar char="•"/>
          </a:pPr>
          <a:r>
            <a:rPr lang="pt-PT" altLang="en-US" sz="1800" kern="1200" dirty="0"/>
            <a:t>Potential barriers to the patient’s adoption of change.</a:t>
          </a:r>
        </a:p>
        <a:p>
          <a:pPr marL="171450" lvl="1" indent="-171450" algn="l" defTabSz="800100">
            <a:lnSpc>
              <a:spcPct val="90000"/>
            </a:lnSpc>
            <a:spcBef>
              <a:spcPct val="0"/>
            </a:spcBef>
            <a:spcAft>
              <a:spcPct val="20000"/>
            </a:spcAft>
            <a:buChar char="•"/>
          </a:pPr>
          <a:r>
            <a:rPr lang="pt-PT" altLang="en-US" sz="1800" kern="1200" dirty="0"/>
            <a:t>Discuss the patient’s preferences regarding diet and physical activity.</a:t>
          </a:r>
        </a:p>
      </dsp:txBody>
      <dsp:txXfrm>
        <a:off x="0" y="2937448"/>
        <a:ext cx="10515600" cy="1860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BB0B9-6E61-4D70-ACE2-A2C98A7B56D9}">
      <dsp:nvSpPr>
        <dsp:cNvPr id="0" name=""/>
        <dsp:cNvSpPr/>
      </dsp:nvSpPr>
      <dsp:spPr>
        <a:xfrm>
          <a:off x="0" y="12860"/>
          <a:ext cx="10515600" cy="912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pt-PT" altLang="en-US" sz="2300" b="1" kern="1200" dirty="0"/>
            <a:t>Decide which treatment or combination of treatments is best:</a:t>
          </a:r>
          <a:endParaRPr lang="pt-PT" sz="2300" kern="1200" dirty="0"/>
        </a:p>
      </dsp:txBody>
      <dsp:txXfrm>
        <a:off x="44549" y="57409"/>
        <a:ext cx="10426502" cy="823502"/>
      </dsp:txXfrm>
    </dsp:sp>
    <dsp:sp modelId="{CA44EE1C-96C1-4D9A-82ED-39FEEF3857CF}">
      <dsp:nvSpPr>
        <dsp:cNvPr id="0" name=""/>
        <dsp:cNvSpPr/>
      </dsp:nvSpPr>
      <dsp:spPr>
        <a:xfrm>
          <a:off x="0" y="925460"/>
          <a:ext cx="10515600" cy="66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pt-PT" altLang="en-US" sz="1800" kern="1200" dirty="0"/>
            <a:t>Which diet should be recommended?</a:t>
          </a:r>
        </a:p>
        <a:p>
          <a:pPr marL="171450" lvl="1" indent="-171450" algn="l" defTabSz="800100">
            <a:lnSpc>
              <a:spcPct val="90000"/>
            </a:lnSpc>
            <a:spcBef>
              <a:spcPct val="0"/>
            </a:spcBef>
            <a:spcAft>
              <a:spcPct val="20000"/>
            </a:spcAft>
            <a:buChar char="•"/>
          </a:pPr>
          <a:r>
            <a:rPr lang="pt-PT" altLang="en-US" sz="1800" kern="1200" dirty="0"/>
            <a:t>Discuss a physical activity goal.</a:t>
          </a:r>
        </a:p>
      </dsp:txBody>
      <dsp:txXfrm>
        <a:off x="0" y="925460"/>
        <a:ext cx="10515600" cy="662400"/>
      </dsp:txXfrm>
    </dsp:sp>
    <dsp:sp modelId="{1E041585-64F8-41D7-9A6C-A258F6B67EA0}">
      <dsp:nvSpPr>
        <dsp:cNvPr id="0" name=""/>
        <dsp:cNvSpPr/>
      </dsp:nvSpPr>
      <dsp:spPr>
        <a:xfrm>
          <a:off x="0" y="1587860"/>
          <a:ext cx="10515600" cy="912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pt-PT" altLang="en-US" sz="2300" b="1" kern="1200" dirty="0"/>
            <a:t>Manage coexisting conditions:</a:t>
          </a:r>
        </a:p>
      </dsp:txBody>
      <dsp:txXfrm>
        <a:off x="44549" y="1632409"/>
        <a:ext cx="10426502" cy="823502"/>
      </dsp:txXfrm>
    </dsp:sp>
    <dsp:sp modelId="{E1975D13-6796-4D94-A856-67C2A1971517}">
      <dsp:nvSpPr>
        <dsp:cNvPr id="0" name=""/>
        <dsp:cNvSpPr/>
      </dsp:nvSpPr>
      <dsp:spPr>
        <a:xfrm>
          <a:off x="0" y="2500460"/>
          <a:ext cx="10515600" cy="66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pt-PT" altLang="en-US" sz="1800" kern="1200" dirty="0"/>
            <a:t>Hypertension: lower elevated blood pressure.</a:t>
          </a:r>
        </a:p>
        <a:p>
          <a:pPr marL="171450" lvl="1" indent="-171450" algn="l" defTabSz="800100">
            <a:lnSpc>
              <a:spcPct val="90000"/>
            </a:lnSpc>
            <a:spcBef>
              <a:spcPct val="0"/>
            </a:spcBef>
            <a:spcAft>
              <a:spcPct val="20000"/>
            </a:spcAft>
            <a:buChar char="•"/>
          </a:pPr>
          <a:r>
            <a:rPr lang="pt-PT" altLang="en-US" sz="1800" kern="1200" dirty="0"/>
            <a:t>Type 2 diabetes: lower elevated blood glucose levels</a:t>
          </a:r>
        </a:p>
      </dsp:txBody>
      <dsp:txXfrm>
        <a:off x="0" y="2500460"/>
        <a:ext cx="10515600" cy="662400"/>
      </dsp:txXfrm>
    </dsp:sp>
    <dsp:sp modelId="{A70703F8-E9F4-4CFD-840C-582BF561964C}">
      <dsp:nvSpPr>
        <dsp:cNvPr id="0" name=""/>
        <dsp:cNvSpPr/>
      </dsp:nvSpPr>
      <dsp:spPr>
        <a:xfrm>
          <a:off x="0" y="3162860"/>
          <a:ext cx="10515600" cy="912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pt-PT" altLang="en-US" sz="2300" b="1" kern="1200" dirty="0"/>
            <a:t>Discuss strategies for weight maintenance and encourage the patient to </a:t>
          </a:r>
          <a:r>
            <a:rPr lang="pt-PT" altLang="en-US" sz="2300" b="1" u="sng" kern="1200" dirty="0"/>
            <a:t>set realistic goals</a:t>
          </a:r>
          <a:r>
            <a:rPr lang="pt-PT" altLang="en-US" sz="2300" b="1" kern="1200" dirty="0"/>
            <a:t>.</a:t>
          </a:r>
        </a:p>
      </dsp:txBody>
      <dsp:txXfrm>
        <a:off x="44549" y="3207409"/>
        <a:ext cx="10426502" cy="8235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DDAF1-0207-4F54-A696-A1EE3123AE04}">
      <dsp:nvSpPr>
        <dsp:cNvPr id="0" name=""/>
        <dsp:cNvSpPr/>
      </dsp:nvSpPr>
      <dsp:spPr>
        <a:xfrm>
          <a:off x="0" y="20497"/>
          <a:ext cx="10515600" cy="1179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pt-PT" altLang="en-US" sz="2300" b="1" kern="1200" dirty="0">
              <a:sym typeface="+mn-ea"/>
            </a:rPr>
            <a:t>Record keeping has been shown to be one of the most successful behavioral techniques for weight loss and maintenance. </a:t>
          </a:r>
          <a:r>
            <a:rPr lang="pt-PT" altLang="en-US" sz="2300" kern="1200" dirty="0">
              <a:sym typeface="+mn-ea"/>
            </a:rPr>
            <a:t>The patient should:</a:t>
          </a:r>
          <a:endParaRPr lang="pt-PT" altLang="en-US" sz="2300" b="1" kern="1200" dirty="0"/>
        </a:p>
      </dsp:txBody>
      <dsp:txXfrm>
        <a:off x="57572" y="78069"/>
        <a:ext cx="10400456" cy="1064216"/>
      </dsp:txXfrm>
    </dsp:sp>
    <dsp:sp modelId="{626D403E-D667-43C8-9379-BB4A49747D62}">
      <dsp:nvSpPr>
        <dsp:cNvPr id="0" name=""/>
        <dsp:cNvSpPr/>
      </dsp:nvSpPr>
      <dsp:spPr>
        <a:xfrm>
          <a:off x="0" y="1199857"/>
          <a:ext cx="10515600" cy="10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pt-PT" altLang="en-US" sz="1800" kern="1200" dirty="0">
              <a:sym typeface="+mn-ea"/>
            </a:rPr>
            <a:t>Record food intake and energy expenditure.</a:t>
          </a:r>
          <a:endParaRPr lang="pt-PT" altLang="en-US" sz="1800" kern="1200" dirty="0"/>
        </a:p>
        <a:p>
          <a:pPr marL="171450" lvl="1" indent="-171450" algn="l" defTabSz="800100">
            <a:lnSpc>
              <a:spcPct val="90000"/>
            </a:lnSpc>
            <a:spcBef>
              <a:spcPct val="0"/>
            </a:spcBef>
            <a:spcAft>
              <a:spcPct val="20000"/>
            </a:spcAft>
            <a:buChar char="•"/>
          </a:pPr>
          <a:r>
            <a:rPr lang="pt-PT" altLang="en-US" sz="1800" kern="1200" dirty="0">
              <a:sym typeface="+mn-ea"/>
            </a:rPr>
            <a:t>Keep track of body weight (at least once a week).</a:t>
          </a:r>
          <a:endParaRPr lang="pt-PT" altLang="en-US" sz="1800" kern="1200" dirty="0"/>
        </a:p>
      </dsp:txBody>
      <dsp:txXfrm>
        <a:off x="0" y="1199857"/>
        <a:ext cx="10515600" cy="1043280"/>
      </dsp:txXfrm>
    </dsp:sp>
    <dsp:sp modelId="{1266095C-E8CA-4B47-98EB-B8CAFED2D5D9}">
      <dsp:nvSpPr>
        <dsp:cNvPr id="0" name=""/>
        <dsp:cNvSpPr/>
      </dsp:nvSpPr>
      <dsp:spPr>
        <a:xfrm>
          <a:off x="0" y="2243137"/>
          <a:ext cx="10515600" cy="1179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pt-PT" altLang="en-US" sz="2300" b="1" kern="1200" dirty="0">
              <a:sym typeface="+mn-ea"/>
            </a:rPr>
            <a:t>Expand physical activity in line with the current fitness level and obesity associated conditions:</a:t>
          </a:r>
          <a:endParaRPr lang="pt-PT" altLang="en-US" sz="2300" b="1" kern="1200" dirty="0"/>
        </a:p>
      </dsp:txBody>
      <dsp:txXfrm>
        <a:off x="57572" y="2300709"/>
        <a:ext cx="10400456" cy="1064216"/>
      </dsp:txXfrm>
    </dsp:sp>
    <dsp:sp modelId="{32058B01-DF25-4CCB-9035-E755B826B186}">
      <dsp:nvSpPr>
        <dsp:cNvPr id="0" name=""/>
        <dsp:cNvSpPr/>
      </dsp:nvSpPr>
      <dsp:spPr>
        <a:xfrm>
          <a:off x="0" y="3422498"/>
          <a:ext cx="10515600" cy="10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pt-PT" altLang="en-US" sz="1800" kern="1200" dirty="0">
              <a:sym typeface="+mn-ea"/>
            </a:rPr>
            <a:t>Walking</a:t>
          </a:r>
          <a:endParaRPr lang="pt-PT" altLang="en-US" sz="1800" kern="1200" dirty="0"/>
        </a:p>
        <a:p>
          <a:pPr marL="171450" lvl="1" indent="-171450" algn="l" defTabSz="800100">
            <a:lnSpc>
              <a:spcPct val="90000"/>
            </a:lnSpc>
            <a:spcBef>
              <a:spcPct val="0"/>
            </a:spcBef>
            <a:spcAft>
              <a:spcPct val="20000"/>
            </a:spcAft>
            <a:buChar char="•"/>
          </a:pPr>
          <a:r>
            <a:rPr lang="pt-PT" altLang="en-US" sz="1800" kern="1200" dirty="0">
              <a:sym typeface="+mn-ea"/>
            </a:rPr>
            <a:t>Joining a gym</a:t>
          </a:r>
          <a:endParaRPr lang="pt-PT" altLang="en-US" sz="1800" kern="1200" dirty="0"/>
        </a:p>
        <a:p>
          <a:pPr marL="171450" lvl="1" indent="-171450" algn="l" defTabSz="800100">
            <a:lnSpc>
              <a:spcPct val="90000"/>
            </a:lnSpc>
            <a:spcBef>
              <a:spcPct val="0"/>
            </a:spcBef>
            <a:spcAft>
              <a:spcPct val="20000"/>
            </a:spcAft>
            <a:buChar char="•"/>
          </a:pPr>
          <a:r>
            <a:rPr lang="pt-PT" altLang="en-US" sz="1800" kern="1200" dirty="0">
              <a:sym typeface="+mn-ea"/>
            </a:rPr>
            <a:t>Developing a home-based program of aerobic and resistance training.</a:t>
          </a:r>
          <a:endParaRPr lang="pt-PT" sz="1800" kern="1200" dirty="0"/>
        </a:p>
      </dsp:txBody>
      <dsp:txXfrm>
        <a:off x="0" y="3422498"/>
        <a:ext cx="10515600" cy="10432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CC5B70-B073-43E7-B18A-986E0BE30750}" type="datetimeFigureOut">
              <a:rPr lang="pt-PT" smtClean="0"/>
              <a:t>24/04/2021</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F73EB8-C217-4395-91F6-57ACFB5E07BA}" type="slidenum">
              <a:rPr lang="pt-PT" smtClean="0"/>
              <a:t>‹nº›</a:t>
            </a:fld>
            <a:endParaRPr lang="pt-P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err="1"/>
              <a:t>Sunflower</a:t>
            </a:r>
            <a:r>
              <a:rPr lang="pt-PT" dirty="0"/>
              <a:t> </a:t>
            </a:r>
            <a:r>
              <a:rPr lang="pt-PT" dirty="0" err="1"/>
              <a:t>oil</a:t>
            </a:r>
            <a:endParaRPr lang="pt-PT" dirty="0"/>
          </a:p>
        </p:txBody>
      </p:sp>
      <p:sp>
        <p:nvSpPr>
          <p:cNvPr id="4" name="Marcador de Posição do Número do Diapositivo 3"/>
          <p:cNvSpPr>
            <a:spLocks noGrp="1"/>
          </p:cNvSpPr>
          <p:nvPr>
            <p:ph type="sldNum" sz="quarter" idx="5"/>
          </p:nvPr>
        </p:nvSpPr>
        <p:spPr/>
        <p:txBody>
          <a:bodyPr/>
          <a:lstStyle/>
          <a:p>
            <a:fld id="{89F73EB8-C217-4395-91F6-57ACFB5E07BA}" type="slidenum">
              <a:rPr lang="pt-PT" smtClean="0"/>
              <a:t>19</a:t>
            </a:fld>
            <a:endParaRPr lang="pt-PT"/>
          </a:p>
        </p:txBody>
      </p:sp>
    </p:spTree>
    <p:extLst>
      <p:ext uri="{BB962C8B-B14F-4D97-AF65-F5344CB8AC3E}">
        <p14:creationId xmlns:p14="http://schemas.microsoft.com/office/powerpoint/2010/main" val="683319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indent="0" algn="just">
              <a:buNone/>
            </a:pPr>
            <a:r>
              <a:rPr lang="en-US" sz="1200" dirty="0"/>
              <a:t>Eating patterns that are high in calories, but low in nutrients can leave a person overweight but malnourished.</a:t>
            </a:r>
          </a:p>
          <a:p>
            <a:pPr marL="0" indent="0" algn="just">
              <a:buNone/>
            </a:pPr>
            <a:r>
              <a:rPr lang="en-US" sz="1200" dirty="0"/>
              <a:t>Nutritionally unbalanced diets can negatively affect a person’s health regardless of weight status. Such diets are related to many of the most common and costly health problems </a:t>
            </a:r>
          </a:p>
        </p:txBody>
      </p:sp>
      <p:sp>
        <p:nvSpPr>
          <p:cNvPr id="4" name="Marcador de Posição do Número do Diapositivo 3"/>
          <p:cNvSpPr>
            <a:spLocks noGrp="1"/>
          </p:cNvSpPr>
          <p:nvPr>
            <p:ph type="sldNum" sz="quarter" idx="5"/>
          </p:nvPr>
        </p:nvSpPr>
        <p:spPr/>
        <p:txBody>
          <a:bodyPr/>
          <a:lstStyle/>
          <a:p>
            <a:fld id="{89F73EB8-C217-4395-91F6-57ACFB5E07BA}" type="slidenum">
              <a:rPr lang="pt-PT" smtClean="0"/>
              <a:t>38</a:t>
            </a:fld>
            <a:endParaRPr lang="pt-PT"/>
          </a:p>
        </p:txBody>
      </p:sp>
    </p:spTree>
    <p:extLst>
      <p:ext uri="{BB962C8B-B14F-4D97-AF65-F5344CB8AC3E}">
        <p14:creationId xmlns:p14="http://schemas.microsoft.com/office/powerpoint/2010/main" val="326472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PT"/>
              <a:t>Clique para editar o estilo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do subtítulo do Modelo Global</a:t>
            </a:r>
          </a:p>
        </p:txBody>
      </p:sp>
      <p:sp>
        <p:nvSpPr>
          <p:cNvPr id="4" name="Marcador de Posição da Data 3"/>
          <p:cNvSpPr>
            <a:spLocks noGrp="1"/>
          </p:cNvSpPr>
          <p:nvPr>
            <p:ph type="dt" sz="half" idx="10"/>
          </p:nvPr>
        </p:nvSpPr>
        <p:spPr/>
        <p:txBody>
          <a:bodyPr/>
          <a:lstStyle/>
          <a:p>
            <a:fld id="{8E5D5F9E-556D-43C5-93E0-15D1CED9694A}" type="datetimeFigureOut">
              <a:rPr lang="pt-PT" smtClean="0"/>
              <a:t>24/04/2021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0F51954D-39E5-4E62-B329-67C971B9C8E9}" type="slidenum">
              <a:rPr lang="pt-PT" smtClean="0"/>
              <a:t>‹nº›</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Objeto">
    <p:spTree>
      <p:nvGrpSpPr>
        <p:cNvPr id="1" name=""/>
        <p:cNvGrpSpPr/>
        <p:nvPr/>
      </p:nvGrpSpPr>
      <p:grpSpPr>
        <a:xfrm>
          <a:off x="0" y="0"/>
          <a:ext cx="0" cy="0"/>
          <a:chOff x="0" y="0"/>
          <a:chExt cx="0" cy="0"/>
        </a:xfrm>
      </p:grpSpPr>
      <p:sp>
        <p:nvSpPr>
          <p:cNvPr id="2" name="Marcador de Posição de Conteúdo 1"/>
          <p:cNvSpPr>
            <a:spLocks noGrp="1"/>
          </p:cNvSpPr>
          <p:nvPr>
            <p:ph/>
          </p:nvPr>
        </p:nvSpPr>
        <p:spPr>
          <a:xfrm>
            <a:off x="838200" y="365125"/>
            <a:ext cx="10515600" cy="58118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3" name="Marcador de Posição da Data 2"/>
          <p:cNvSpPr>
            <a:spLocks noGrp="1"/>
          </p:cNvSpPr>
          <p:nvPr>
            <p:ph type="dt" sz="half" idx="10"/>
          </p:nvPr>
        </p:nvSpPr>
        <p:spPr/>
        <p:txBody>
          <a:bodyPr/>
          <a:lstStyle/>
          <a:p>
            <a:fld id="{8E5D5F9E-556D-43C5-93E0-15D1CED9694A}" type="datetimeFigureOut">
              <a:rPr lang="pt-PT" smtClean="0"/>
              <a:t>24/04/2021</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0F51954D-39E5-4E62-B329-67C971B9C8E9}" type="slidenum">
              <a:rPr lang="pt-PT" smtClean="0"/>
              <a:t>‹nº›</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8E5D5F9E-556D-43C5-93E0-15D1CED9694A}" type="datetimeFigureOut">
              <a:rPr lang="pt-PT" smtClean="0"/>
              <a:t>24/04/2021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0F51954D-39E5-4E62-B329-67C971B9C8E9}" type="slidenum">
              <a:rPr lang="pt-PT" smtClean="0"/>
              <a:t>‹nº›</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PT"/>
              <a:t>Clique para editar o estilo</a:t>
            </a:r>
          </a:p>
        </p:txBody>
      </p:sp>
      <p:sp>
        <p:nvSpPr>
          <p:cNvPr id="3" name="Marcador de Posição do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Marcador de Posição da Data 3"/>
          <p:cNvSpPr>
            <a:spLocks noGrp="1"/>
          </p:cNvSpPr>
          <p:nvPr>
            <p:ph type="dt" sz="half" idx="10"/>
          </p:nvPr>
        </p:nvSpPr>
        <p:spPr/>
        <p:txBody>
          <a:bodyPr/>
          <a:lstStyle/>
          <a:p>
            <a:fld id="{8E5D5F9E-556D-43C5-93E0-15D1CED9694A}" type="datetimeFigureOut">
              <a:rPr lang="pt-PT" smtClean="0"/>
              <a:t>24/04/2021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0F51954D-39E5-4E62-B329-67C971B9C8E9}" type="slidenum">
              <a:rPr lang="pt-PT" smtClean="0"/>
              <a:t>‹nº›</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838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6172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p:txBody>
          <a:bodyPr/>
          <a:lstStyle/>
          <a:p>
            <a:fld id="{8E5D5F9E-556D-43C5-93E0-15D1CED9694A}" type="datetimeFigureOut">
              <a:rPr lang="pt-PT" smtClean="0"/>
              <a:t>24/04/2021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0F51954D-39E5-4E62-B329-67C971B9C8E9}" type="slidenum">
              <a:rPr lang="pt-PT" smtClean="0"/>
              <a:t>‹nº›</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a:t>Clique para editar o estilo</a:t>
            </a:r>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p:cNvSpPr>
            <a:spLocks noGrp="1"/>
          </p:cNvSpPr>
          <p:nvPr>
            <p:ph type="dt" sz="half" idx="10"/>
          </p:nvPr>
        </p:nvSpPr>
        <p:spPr/>
        <p:txBody>
          <a:bodyPr/>
          <a:lstStyle/>
          <a:p>
            <a:fld id="{8E5D5F9E-556D-43C5-93E0-15D1CED9694A}" type="datetimeFigureOut">
              <a:rPr lang="pt-PT" smtClean="0"/>
              <a:t>24/04/2021</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0F51954D-39E5-4E62-B329-67C971B9C8E9}" type="slidenum">
              <a:rPr lang="pt-PT" smtClean="0"/>
              <a:t>‹nº›</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a Data 2"/>
          <p:cNvSpPr>
            <a:spLocks noGrp="1"/>
          </p:cNvSpPr>
          <p:nvPr>
            <p:ph type="dt" sz="half" idx="10"/>
          </p:nvPr>
        </p:nvSpPr>
        <p:spPr/>
        <p:txBody>
          <a:bodyPr/>
          <a:lstStyle/>
          <a:p>
            <a:fld id="{8E5D5F9E-556D-43C5-93E0-15D1CED9694A}" type="datetimeFigureOut">
              <a:rPr lang="pt-PT" smtClean="0"/>
              <a:t>24/04/2021</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0F51954D-39E5-4E62-B329-67C971B9C8E9}" type="slidenum">
              <a:rPr lang="pt-PT" smtClean="0"/>
              <a:t>‹nº›</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8E5D5F9E-556D-43C5-93E0-15D1CED9694A}" type="datetimeFigureOut">
              <a:rPr lang="pt-PT" smtClean="0"/>
              <a:t>24/04/2021</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0F51954D-39E5-4E62-B329-67C971B9C8E9}" type="slidenum">
              <a:rPr lang="pt-PT" smtClean="0"/>
              <a:t>‹nº›</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8E5D5F9E-556D-43C5-93E0-15D1CED9694A}" type="datetimeFigureOut">
              <a:rPr lang="pt-PT" smtClean="0"/>
              <a:t>24/04/2021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0F51954D-39E5-4E62-B329-67C971B9C8E9}" type="slidenum">
              <a:rPr lang="pt-PT" smtClean="0"/>
              <a:t>‹nº›</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8E5D5F9E-556D-43C5-93E0-15D1CED9694A}" type="datetimeFigureOut">
              <a:rPr lang="pt-PT" smtClean="0"/>
              <a:t>24/04/2021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0F51954D-39E5-4E62-B329-67C971B9C8E9}" type="slidenum">
              <a:rPr lang="pt-PT" smtClean="0"/>
              <a:t>‹nº›</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a:t>
            </a:r>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D5F9E-556D-43C5-93E0-15D1CED9694A}" type="datetimeFigureOut">
              <a:rPr lang="pt-PT" smtClean="0"/>
              <a:t>24/04/2021</a:t>
            </a:fld>
            <a:endParaRPr lang="pt-PT"/>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51954D-39E5-4E62-B329-67C971B9C8E9}" type="slidenum">
              <a:rPr lang="pt-PT" smtClean="0"/>
              <a:t>‹nº›</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24000" y="3602355"/>
            <a:ext cx="9144000" cy="2568575"/>
          </a:xfrm>
        </p:spPr>
        <p:txBody>
          <a:bodyPr>
            <a:normAutofit/>
          </a:bodyPr>
          <a:lstStyle/>
          <a:p>
            <a:pPr algn="l"/>
            <a:r>
              <a:rPr lang="pt-PT" altLang="en-US" sz="4400" b="1">
                <a:solidFill>
                  <a:schemeClr val="accent1">
                    <a:lumMod val="50000"/>
                  </a:schemeClr>
                </a:solidFill>
              </a:rPr>
              <a:t>Dietotherapy</a:t>
            </a:r>
          </a:p>
          <a:p>
            <a:pPr algn="r"/>
            <a:endParaRPr lang="pt-PT" altLang="en-US" sz="3600"/>
          </a:p>
          <a:p>
            <a:pPr algn="r"/>
            <a:endParaRPr lang="pt-PT" altLang="en-US" sz="3600"/>
          </a:p>
          <a:p>
            <a:pPr algn="r"/>
            <a:r>
              <a:rPr lang="pt-PT" altLang="en-US" sz="3200"/>
              <a:t>Lillian Araújo</a:t>
            </a:r>
          </a:p>
        </p:txBody>
      </p:sp>
      <p:pic>
        <p:nvPicPr>
          <p:cNvPr id="6" name="Imagem 5"/>
          <p:cNvPicPr>
            <a:picLocks noChangeAspect="1"/>
          </p:cNvPicPr>
          <p:nvPr/>
        </p:nvPicPr>
        <p:blipFill>
          <a:blip r:embed="rId2"/>
          <a:stretch>
            <a:fillRect/>
          </a:stretch>
        </p:blipFill>
        <p:spPr>
          <a:xfrm>
            <a:off x="6070600" y="-5080"/>
            <a:ext cx="6165215" cy="3103245"/>
          </a:xfrm>
          <a:prstGeom prst="rect">
            <a:avLst/>
          </a:prstGeom>
        </p:spPr>
      </p:pic>
      <p:pic>
        <p:nvPicPr>
          <p:cNvPr id="7" name="Imagem 6"/>
          <p:cNvPicPr>
            <a:picLocks noChangeAspect="1"/>
          </p:cNvPicPr>
          <p:nvPr/>
        </p:nvPicPr>
        <p:blipFill>
          <a:blip r:embed="rId3"/>
          <a:stretch>
            <a:fillRect/>
          </a:stretch>
        </p:blipFill>
        <p:spPr>
          <a:xfrm>
            <a:off x="-98425" y="-5080"/>
            <a:ext cx="6163945" cy="31026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pt-PT" altLang="en-US" sz="3600">
                <a:sym typeface="+mn-ea"/>
              </a:rPr>
              <a:t>Waist Circumference</a:t>
            </a:r>
            <a:endParaRPr lang="pt-PT" altLang="en-US" sz="3600"/>
          </a:p>
        </p:txBody>
      </p:sp>
      <p:pic>
        <p:nvPicPr>
          <p:cNvPr id="4" name="Content Placeholder 3"/>
          <p:cNvPicPr>
            <a:picLocks noGrp="1" noChangeAspect="1"/>
          </p:cNvPicPr>
          <p:nvPr>
            <p:ph idx="1"/>
          </p:nvPr>
        </p:nvPicPr>
        <p:blipFill>
          <a:blip r:embed="rId2">
            <a:clrChange>
              <a:clrFrom>
                <a:srgbClr val="FFFFFF">
                  <a:alpha val="100000"/>
                </a:srgbClr>
              </a:clrFrom>
              <a:clrTo>
                <a:srgbClr val="FFFFFF">
                  <a:alpha val="100000"/>
                  <a:alpha val="0"/>
                </a:srgbClr>
              </a:clrTo>
            </a:clrChange>
          </a:blip>
          <a:srcRect l="24550" t="41351" r="52379" b="26760"/>
          <a:stretch>
            <a:fillRect/>
          </a:stretch>
        </p:blipFill>
        <p:spPr>
          <a:xfrm>
            <a:off x="2614295" y="1825625"/>
            <a:ext cx="6962140" cy="435165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altLang="en-US" sz="3600">
                <a:sym typeface="+mn-ea"/>
              </a:rPr>
              <a:t>Management of obesity</a:t>
            </a:r>
            <a:endParaRPr lang="pt-PT" altLang="en-US" sz="3600"/>
          </a:p>
        </p:txBody>
      </p:sp>
      <p:graphicFrame>
        <p:nvGraphicFramePr>
          <p:cNvPr id="4" name="Diagrama 3">
            <a:extLst>
              <a:ext uri="{FF2B5EF4-FFF2-40B4-BE49-F238E27FC236}">
                <a16:creationId xmlns:a16="http://schemas.microsoft.com/office/drawing/2014/main" id="{823E5E40-EA52-4D45-AF6D-1200BA914115}"/>
              </a:ext>
            </a:extLst>
          </p:cNvPr>
          <p:cNvGraphicFramePr/>
          <p:nvPr>
            <p:extLst>
              <p:ext uri="{D42A27DB-BD31-4B8C-83A1-F6EECF244321}">
                <p14:modId xmlns:p14="http://schemas.microsoft.com/office/powerpoint/2010/main" val="1886529037"/>
              </p:ext>
            </p:extLst>
          </p:nvPr>
        </p:nvGraphicFramePr>
        <p:xfrm>
          <a:off x="838200" y="1690688"/>
          <a:ext cx="10515600" cy="4802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altLang="en-US" sz="3600" dirty="0">
                <a:sym typeface="+mn-ea"/>
              </a:rPr>
              <a:t>Management of obesity</a:t>
            </a:r>
            <a:endParaRPr lang="pt-PT" altLang="en-US" sz="3600" dirty="0"/>
          </a:p>
        </p:txBody>
      </p:sp>
      <p:graphicFrame>
        <p:nvGraphicFramePr>
          <p:cNvPr id="4" name="Diagrama 3">
            <a:extLst>
              <a:ext uri="{FF2B5EF4-FFF2-40B4-BE49-F238E27FC236}">
                <a16:creationId xmlns:a16="http://schemas.microsoft.com/office/drawing/2014/main" id="{20EE0713-5A14-4B9A-A28B-CDCF2C801FC9}"/>
              </a:ext>
            </a:extLst>
          </p:cNvPr>
          <p:cNvGraphicFramePr/>
          <p:nvPr>
            <p:extLst>
              <p:ext uri="{D42A27DB-BD31-4B8C-83A1-F6EECF244321}">
                <p14:modId xmlns:p14="http://schemas.microsoft.com/office/powerpoint/2010/main" val="2391872691"/>
              </p:ext>
            </p:extLst>
          </p:nvPr>
        </p:nvGraphicFramePr>
        <p:xfrm>
          <a:off x="838200" y="1910143"/>
          <a:ext cx="10515600" cy="4088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F492DA-44D7-45A4-AF3A-909FE82EA936}"/>
              </a:ext>
            </a:extLst>
          </p:cNvPr>
          <p:cNvSpPr>
            <a:spLocks noGrp="1"/>
          </p:cNvSpPr>
          <p:nvPr>
            <p:ph type="title"/>
          </p:nvPr>
        </p:nvSpPr>
        <p:spPr/>
        <p:txBody>
          <a:bodyPr>
            <a:normAutofit/>
          </a:bodyPr>
          <a:lstStyle/>
          <a:p>
            <a:r>
              <a:rPr lang="pt-PT" altLang="en-US" sz="3600" dirty="0">
                <a:sym typeface="+mn-ea"/>
              </a:rPr>
              <a:t>Management of obesity</a:t>
            </a:r>
            <a:endParaRPr lang="pt-PT" sz="3600" dirty="0"/>
          </a:p>
        </p:txBody>
      </p:sp>
      <p:sp>
        <p:nvSpPr>
          <p:cNvPr id="3" name="Espaço Reservado para Conteúdo 2">
            <a:extLst>
              <a:ext uri="{FF2B5EF4-FFF2-40B4-BE49-F238E27FC236}">
                <a16:creationId xmlns:a16="http://schemas.microsoft.com/office/drawing/2014/main" id="{AD1DC776-72A7-40BD-A24C-7F43D193EDA7}"/>
              </a:ext>
            </a:extLst>
          </p:cNvPr>
          <p:cNvSpPr>
            <a:spLocks noGrp="1"/>
          </p:cNvSpPr>
          <p:nvPr>
            <p:ph idx="1"/>
          </p:nvPr>
        </p:nvSpPr>
        <p:spPr/>
        <p:txBody>
          <a:bodyPr/>
          <a:lstStyle/>
          <a:p>
            <a:endParaRPr lang="pt-PT"/>
          </a:p>
        </p:txBody>
      </p:sp>
      <p:graphicFrame>
        <p:nvGraphicFramePr>
          <p:cNvPr id="4" name="Diagrama 3">
            <a:extLst>
              <a:ext uri="{FF2B5EF4-FFF2-40B4-BE49-F238E27FC236}">
                <a16:creationId xmlns:a16="http://schemas.microsoft.com/office/drawing/2014/main" id="{526FE1C5-757C-49CC-B05C-BF1481E75622}"/>
              </a:ext>
            </a:extLst>
          </p:cNvPr>
          <p:cNvGraphicFramePr/>
          <p:nvPr>
            <p:extLst>
              <p:ext uri="{D42A27DB-BD31-4B8C-83A1-F6EECF244321}">
                <p14:modId xmlns:p14="http://schemas.microsoft.com/office/powerpoint/2010/main" val="874418942"/>
              </p:ext>
            </p:extLst>
          </p:nvPr>
        </p:nvGraphicFramePr>
        <p:xfrm>
          <a:off x="838200" y="1690688"/>
          <a:ext cx="10515600" cy="4486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4842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24000" y="3602355"/>
            <a:ext cx="9144000" cy="2568575"/>
          </a:xfr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PT" altLang="pt-PT" sz="4000" b="0" i="0" u="none" strike="noStrike" cap="none" normalizeH="0" baseline="0" dirty="0" err="1">
                <a:ln>
                  <a:noFill/>
                </a:ln>
                <a:solidFill>
                  <a:schemeClr val="accent1"/>
                </a:solidFill>
                <a:effectLst>
                  <a:outerShdw blurRad="38100" dist="38100" dir="2700000" algn="tl">
                    <a:srgbClr val="000000">
                      <a:alpha val="43137"/>
                    </a:srgbClr>
                  </a:outerShdw>
                </a:effectLst>
              </a:rPr>
              <a:t>How</a:t>
            </a:r>
            <a:r>
              <a:rPr kumimoji="0" lang="pt-PT" altLang="pt-PT" sz="4000" b="0" i="0" u="none" strike="noStrike" cap="none" normalizeH="0" baseline="0" dirty="0">
                <a:ln>
                  <a:noFill/>
                </a:ln>
                <a:solidFill>
                  <a:schemeClr val="accent1"/>
                </a:solidFill>
                <a:effectLst>
                  <a:outerShdw blurRad="38100" dist="38100" dir="2700000" algn="tl">
                    <a:srgbClr val="000000">
                      <a:alpha val="43137"/>
                    </a:srgbClr>
                  </a:outerShdw>
                </a:effectLst>
              </a:rPr>
              <a:t> to </a:t>
            </a:r>
            <a:r>
              <a:rPr kumimoji="0" lang="pt-PT" altLang="pt-PT" sz="4000" b="0" i="0" u="none" strike="noStrike" cap="none" normalizeH="0" baseline="0" dirty="0" err="1">
                <a:ln>
                  <a:noFill/>
                </a:ln>
                <a:solidFill>
                  <a:schemeClr val="accent1"/>
                </a:solidFill>
                <a:effectLst>
                  <a:outerShdw blurRad="38100" dist="38100" dir="2700000" algn="tl">
                    <a:srgbClr val="000000">
                      <a:alpha val="43137"/>
                    </a:srgbClr>
                  </a:outerShdw>
                </a:effectLst>
              </a:rPr>
              <a:t>calculate</a:t>
            </a:r>
            <a:r>
              <a:rPr kumimoji="0" lang="pt-PT" altLang="pt-PT" sz="4000" b="0" i="0" u="none" strike="noStrike" cap="none" normalizeH="0" baseline="0" dirty="0">
                <a:ln>
                  <a:noFill/>
                </a:ln>
                <a:solidFill>
                  <a:schemeClr val="accent1"/>
                </a:solidFill>
                <a:effectLst>
                  <a:outerShdw blurRad="38100" dist="38100" dir="2700000" algn="tl">
                    <a:srgbClr val="000000">
                      <a:alpha val="43137"/>
                    </a:srgbClr>
                  </a:outerShdw>
                </a:effectLst>
              </a:rPr>
              <a:t> </a:t>
            </a:r>
            <a:r>
              <a:rPr kumimoji="0" lang="pt-PT" altLang="pt-PT" sz="4000" b="0" i="0" u="none" strike="noStrike" cap="none" normalizeH="0" baseline="0" dirty="0" err="1">
                <a:ln>
                  <a:noFill/>
                </a:ln>
                <a:solidFill>
                  <a:schemeClr val="accent1"/>
                </a:solidFill>
                <a:effectLst>
                  <a:outerShdw blurRad="38100" dist="38100" dir="2700000" algn="tl">
                    <a:srgbClr val="000000">
                      <a:alpha val="43137"/>
                    </a:srgbClr>
                  </a:outerShdw>
                </a:effectLst>
              </a:rPr>
              <a:t>meal</a:t>
            </a:r>
            <a:r>
              <a:rPr kumimoji="0" lang="pt-PT" altLang="pt-PT" sz="4000" b="0" i="0" u="none" strike="noStrike" cap="none" normalizeH="0" baseline="0" dirty="0">
                <a:ln>
                  <a:noFill/>
                </a:ln>
                <a:solidFill>
                  <a:schemeClr val="accent1"/>
                </a:solidFill>
                <a:effectLst>
                  <a:outerShdw blurRad="38100" dist="38100" dir="2700000" algn="tl">
                    <a:srgbClr val="000000">
                      <a:alpha val="43137"/>
                    </a:srgbClr>
                  </a:outerShdw>
                </a:effectLst>
              </a:rPr>
              <a:t> </a:t>
            </a:r>
            <a:r>
              <a:rPr kumimoji="0" lang="pt-PT" altLang="pt-PT" sz="4000" b="0" i="0" u="none" strike="noStrike" cap="none" normalizeH="0" baseline="0" dirty="0" err="1">
                <a:ln>
                  <a:noFill/>
                </a:ln>
                <a:solidFill>
                  <a:schemeClr val="accent1"/>
                </a:solidFill>
                <a:effectLst>
                  <a:outerShdw blurRad="38100" dist="38100" dir="2700000" algn="tl">
                    <a:srgbClr val="000000">
                      <a:alpha val="43137"/>
                    </a:srgbClr>
                  </a:outerShdw>
                </a:effectLst>
              </a:rPr>
              <a:t>plans</a:t>
            </a:r>
            <a:r>
              <a:rPr kumimoji="0" lang="pt-PT" altLang="pt-PT" sz="4000" b="0" i="0" u="none" strike="noStrike" cap="none" normalizeH="0" baseline="0" dirty="0">
                <a:ln>
                  <a:noFill/>
                </a:ln>
                <a:solidFill>
                  <a:schemeClr val="accent1"/>
                </a:solidFill>
                <a:effectLst>
                  <a:outerShdw blurRad="38100" dist="38100" dir="2700000" algn="tl">
                    <a:srgbClr val="000000">
                      <a:alpha val="43137"/>
                    </a:srgbClr>
                  </a:outerShdw>
                </a:effectLst>
              </a:rPr>
              <a:t> for </a:t>
            </a:r>
            <a:r>
              <a:rPr kumimoji="0" lang="pt-PT" altLang="pt-PT" sz="4000" b="0" i="0" u="none" strike="noStrike" cap="none" normalizeH="0" baseline="0" dirty="0" err="1">
                <a:ln>
                  <a:noFill/>
                </a:ln>
                <a:solidFill>
                  <a:schemeClr val="accent1"/>
                </a:solidFill>
                <a:effectLst>
                  <a:outerShdw blurRad="38100" dist="38100" dir="2700000" algn="tl">
                    <a:srgbClr val="000000">
                      <a:alpha val="43137"/>
                    </a:srgbClr>
                  </a:outerShdw>
                </a:effectLst>
              </a:rPr>
              <a:t>the</a:t>
            </a:r>
            <a:r>
              <a:rPr kumimoji="0" lang="pt-PT" altLang="pt-PT" sz="4000" b="0" i="0" u="none" strike="noStrike" cap="none" normalizeH="0" baseline="0" dirty="0">
                <a:ln>
                  <a:noFill/>
                </a:ln>
                <a:solidFill>
                  <a:schemeClr val="accent1"/>
                </a:solidFill>
                <a:effectLst>
                  <a:outerShdw blurRad="38100" dist="38100" dir="2700000" algn="tl">
                    <a:srgbClr val="000000">
                      <a:alpha val="43137"/>
                    </a:srgbClr>
                  </a:outerShdw>
                </a:effectLst>
              </a:rPr>
              <a:t> </a:t>
            </a:r>
            <a:r>
              <a:rPr kumimoji="0" lang="pt-PT" altLang="pt-PT" sz="4000" b="0" i="0" u="none" strike="noStrike" cap="none" normalizeH="0" baseline="0" dirty="0" err="1">
                <a:ln>
                  <a:noFill/>
                </a:ln>
                <a:solidFill>
                  <a:schemeClr val="accent1"/>
                </a:solidFill>
                <a:effectLst>
                  <a:outerShdw blurRad="38100" dist="38100" dir="2700000" algn="tl">
                    <a:srgbClr val="000000">
                      <a:alpha val="43137"/>
                    </a:srgbClr>
                  </a:outerShdw>
                </a:effectLst>
              </a:rPr>
              <a:t>treatment</a:t>
            </a:r>
            <a:r>
              <a:rPr kumimoji="0" lang="pt-PT" altLang="pt-PT" sz="4000" b="0" i="0" u="none" strike="noStrike" cap="none" normalizeH="0" baseline="0" dirty="0">
                <a:ln>
                  <a:noFill/>
                </a:ln>
                <a:solidFill>
                  <a:schemeClr val="accent1"/>
                </a:solidFill>
                <a:effectLst>
                  <a:outerShdw blurRad="38100" dist="38100" dir="2700000" algn="tl">
                    <a:srgbClr val="000000">
                      <a:alpha val="43137"/>
                    </a:srgbClr>
                  </a:outerShdw>
                </a:effectLst>
              </a:rPr>
              <a:t> </a:t>
            </a:r>
            <a:r>
              <a:rPr kumimoji="0" lang="pt-PT" altLang="pt-PT" sz="4000" b="0" i="0" u="none" strike="noStrike" cap="none" normalizeH="0" baseline="0" dirty="0" err="1">
                <a:ln>
                  <a:noFill/>
                </a:ln>
                <a:solidFill>
                  <a:schemeClr val="accent1"/>
                </a:solidFill>
                <a:effectLst>
                  <a:outerShdw blurRad="38100" dist="38100" dir="2700000" algn="tl">
                    <a:srgbClr val="000000">
                      <a:alpha val="43137"/>
                    </a:srgbClr>
                  </a:outerShdw>
                </a:effectLst>
              </a:rPr>
              <a:t>of</a:t>
            </a:r>
            <a:r>
              <a:rPr kumimoji="0" lang="pt-PT" altLang="pt-PT" sz="4000" b="0" i="0" u="none" strike="noStrike" cap="none" normalizeH="0" baseline="0" dirty="0">
                <a:ln>
                  <a:noFill/>
                </a:ln>
                <a:solidFill>
                  <a:schemeClr val="accent1"/>
                </a:solidFill>
                <a:effectLst>
                  <a:outerShdw blurRad="38100" dist="38100" dir="2700000" algn="tl">
                    <a:srgbClr val="000000">
                      <a:alpha val="43137"/>
                    </a:srgbClr>
                  </a:outerShdw>
                </a:effectLst>
              </a:rPr>
              <a:t> </a:t>
            </a:r>
            <a:r>
              <a:rPr kumimoji="0" lang="pt-PT" altLang="pt-PT" sz="4000" b="0" i="0" u="none" strike="noStrike" cap="none" normalizeH="0" baseline="0" dirty="0" err="1">
                <a:ln>
                  <a:noFill/>
                </a:ln>
                <a:solidFill>
                  <a:schemeClr val="accent1"/>
                </a:solidFill>
                <a:effectLst>
                  <a:outerShdw blurRad="38100" dist="38100" dir="2700000" algn="tl">
                    <a:srgbClr val="000000">
                      <a:alpha val="43137"/>
                    </a:srgbClr>
                  </a:outerShdw>
                </a:effectLst>
              </a:rPr>
              <a:t>dyslipidemia</a:t>
            </a:r>
            <a:r>
              <a:rPr kumimoji="0" lang="pt-PT" altLang="pt-PT" sz="4000" b="0" i="0" u="none" strike="noStrike" cap="none" normalizeH="0" baseline="0" dirty="0">
                <a:ln>
                  <a:noFill/>
                </a:ln>
                <a:solidFill>
                  <a:schemeClr val="accent1"/>
                </a:solidFill>
                <a:effectLst>
                  <a:outerShdw blurRad="38100" dist="38100" dir="2700000" algn="tl">
                    <a:srgbClr val="000000">
                      <a:alpha val="43137"/>
                    </a:srgbClr>
                  </a:outerShdw>
                </a:effectLst>
              </a:rPr>
              <a:t>? </a:t>
            </a:r>
          </a:p>
          <a:p>
            <a:pPr algn="r"/>
            <a:endParaRPr lang="pt-PT" altLang="en-US" sz="3600" dirty="0"/>
          </a:p>
          <a:p>
            <a:pPr algn="r"/>
            <a:endParaRPr lang="pt-PT" altLang="en-US" sz="3200" dirty="0"/>
          </a:p>
        </p:txBody>
      </p:sp>
      <p:pic>
        <p:nvPicPr>
          <p:cNvPr id="6" name="Imagem 5"/>
          <p:cNvPicPr>
            <a:picLocks noChangeAspect="1"/>
          </p:cNvPicPr>
          <p:nvPr/>
        </p:nvPicPr>
        <p:blipFill>
          <a:blip r:embed="rId2"/>
          <a:stretch>
            <a:fillRect/>
          </a:stretch>
        </p:blipFill>
        <p:spPr>
          <a:xfrm>
            <a:off x="6070600" y="-5080"/>
            <a:ext cx="6165215" cy="3103245"/>
          </a:xfrm>
          <a:prstGeom prst="rect">
            <a:avLst/>
          </a:prstGeom>
        </p:spPr>
      </p:pic>
      <p:pic>
        <p:nvPicPr>
          <p:cNvPr id="7" name="Imagem 6"/>
          <p:cNvPicPr>
            <a:picLocks noChangeAspect="1"/>
          </p:cNvPicPr>
          <p:nvPr/>
        </p:nvPicPr>
        <p:blipFill>
          <a:blip r:embed="rId3"/>
          <a:stretch>
            <a:fillRect/>
          </a:stretch>
        </p:blipFill>
        <p:spPr>
          <a:xfrm>
            <a:off x="-98425" y="-5080"/>
            <a:ext cx="6163945" cy="3102610"/>
          </a:xfrm>
          <a:prstGeom prst="rect">
            <a:avLst/>
          </a:prstGeom>
        </p:spPr>
      </p:pic>
    </p:spTree>
    <p:extLst>
      <p:ext uri="{BB962C8B-B14F-4D97-AF65-F5344CB8AC3E}">
        <p14:creationId xmlns:p14="http://schemas.microsoft.com/office/powerpoint/2010/main" val="154938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84D38B-9EBF-4F6E-A52E-7ACA68D07BB2}"/>
              </a:ext>
            </a:extLst>
          </p:cNvPr>
          <p:cNvSpPr>
            <a:spLocks noGrp="1"/>
          </p:cNvSpPr>
          <p:nvPr>
            <p:ph type="title"/>
          </p:nvPr>
        </p:nvSpPr>
        <p:spPr/>
        <p:txBody>
          <a:bodyPr/>
          <a:lstStyle/>
          <a:p>
            <a:r>
              <a:rPr lang="pt-PT" dirty="0"/>
              <a:t>Recommendation</a:t>
            </a:r>
          </a:p>
        </p:txBody>
      </p:sp>
      <p:graphicFrame>
        <p:nvGraphicFramePr>
          <p:cNvPr id="4" name="Tabela 4">
            <a:extLst>
              <a:ext uri="{FF2B5EF4-FFF2-40B4-BE49-F238E27FC236}">
                <a16:creationId xmlns:a16="http://schemas.microsoft.com/office/drawing/2014/main" id="{756EDD51-CEF1-49A4-8888-E5CE4B1BDEFD}"/>
              </a:ext>
            </a:extLst>
          </p:cNvPr>
          <p:cNvGraphicFramePr>
            <a:graphicFrameLocks noGrp="1"/>
          </p:cNvGraphicFramePr>
          <p:nvPr>
            <p:ph idx="1"/>
            <p:extLst>
              <p:ext uri="{D42A27DB-BD31-4B8C-83A1-F6EECF244321}">
                <p14:modId xmlns:p14="http://schemas.microsoft.com/office/powerpoint/2010/main" val="3470514847"/>
              </p:ext>
            </p:extLst>
          </p:nvPr>
        </p:nvGraphicFramePr>
        <p:xfrm>
          <a:off x="1524000" y="2410397"/>
          <a:ext cx="8924544" cy="2966720"/>
        </p:xfrm>
        <a:graphic>
          <a:graphicData uri="http://schemas.openxmlformats.org/drawingml/2006/table">
            <a:tbl>
              <a:tblPr firstRow="1" bandRow="1">
                <a:tableStyleId>{5C22544A-7EE6-4342-B048-85BDC9FD1C3A}</a:tableStyleId>
              </a:tblPr>
              <a:tblGrid>
                <a:gridCol w="4462272">
                  <a:extLst>
                    <a:ext uri="{9D8B030D-6E8A-4147-A177-3AD203B41FA5}">
                      <a16:colId xmlns:a16="http://schemas.microsoft.com/office/drawing/2014/main" val="1705343828"/>
                    </a:ext>
                  </a:extLst>
                </a:gridCol>
                <a:gridCol w="4462272">
                  <a:extLst>
                    <a:ext uri="{9D8B030D-6E8A-4147-A177-3AD203B41FA5}">
                      <a16:colId xmlns:a16="http://schemas.microsoft.com/office/drawing/2014/main" val="1253686256"/>
                    </a:ext>
                  </a:extLst>
                </a:gridCol>
              </a:tblGrid>
              <a:tr h="370840">
                <a:tc>
                  <a:txBody>
                    <a:bodyPr/>
                    <a:lstStyle/>
                    <a:p>
                      <a:r>
                        <a:rPr lang="pt-PT" dirty="0"/>
                        <a:t>Total Energetic Value (kcal/dia)</a:t>
                      </a:r>
                    </a:p>
                  </a:txBody>
                  <a:tcPr/>
                </a:tc>
                <a:tc>
                  <a:txBody>
                    <a:bodyPr/>
                    <a:lstStyle/>
                    <a:p>
                      <a:endParaRPr lang="pt-PT"/>
                    </a:p>
                  </a:txBody>
                  <a:tcPr/>
                </a:tc>
                <a:extLst>
                  <a:ext uri="{0D108BD9-81ED-4DB2-BD59-A6C34878D82A}">
                    <a16:rowId xmlns:a16="http://schemas.microsoft.com/office/drawing/2014/main" val="4029675811"/>
                  </a:ext>
                </a:extLst>
              </a:tr>
              <a:tr h="370840">
                <a:tc>
                  <a:txBody>
                    <a:bodyPr/>
                    <a:lstStyle/>
                    <a:p>
                      <a:r>
                        <a:rPr lang="pt-PT" dirty="0"/>
                        <a:t>Fat %</a:t>
                      </a:r>
                    </a:p>
                  </a:txBody>
                  <a:tcPr/>
                </a:tc>
                <a:tc>
                  <a:txBody>
                    <a:bodyPr/>
                    <a:lstStyle/>
                    <a:p>
                      <a:pPr algn="ctr"/>
                      <a:r>
                        <a:rPr lang="pt-PT" dirty="0"/>
                        <a:t>25 – 35%</a:t>
                      </a:r>
                    </a:p>
                  </a:txBody>
                  <a:tcPr/>
                </a:tc>
                <a:extLst>
                  <a:ext uri="{0D108BD9-81ED-4DB2-BD59-A6C34878D82A}">
                    <a16:rowId xmlns:a16="http://schemas.microsoft.com/office/drawing/2014/main" val="949053514"/>
                  </a:ext>
                </a:extLst>
              </a:tr>
              <a:tr h="370840">
                <a:tc>
                  <a:txBody>
                    <a:bodyPr/>
                    <a:lstStyle/>
                    <a:p>
                      <a:r>
                        <a:rPr lang="pt-PT" dirty="0"/>
                        <a:t>Saturated fatty acids %</a:t>
                      </a:r>
                    </a:p>
                  </a:txBody>
                  <a:tcPr/>
                </a:tc>
                <a:tc>
                  <a:txBody>
                    <a:bodyPr/>
                    <a:lstStyle/>
                    <a:p>
                      <a:pPr algn="ctr"/>
                      <a:r>
                        <a:rPr lang="pt-PT" dirty="0"/>
                        <a:t>&lt; 7%</a:t>
                      </a:r>
                    </a:p>
                  </a:txBody>
                  <a:tcPr/>
                </a:tc>
                <a:extLst>
                  <a:ext uri="{0D108BD9-81ED-4DB2-BD59-A6C34878D82A}">
                    <a16:rowId xmlns:a16="http://schemas.microsoft.com/office/drawing/2014/main" val="4024054795"/>
                  </a:ext>
                </a:extLst>
              </a:tr>
              <a:tr h="370840">
                <a:tc>
                  <a:txBody>
                    <a:bodyPr/>
                    <a:lstStyle/>
                    <a:p>
                      <a:r>
                        <a:rPr lang="pt-PT" dirty="0"/>
                        <a:t>Monosaturated fatty acids %</a:t>
                      </a:r>
                    </a:p>
                  </a:txBody>
                  <a:tcPr/>
                </a:tc>
                <a:tc>
                  <a:txBody>
                    <a:bodyPr/>
                    <a:lstStyle/>
                    <a:p>
                      <a:pPr algn="ctr"/>
                      <a:r>
                        <a:rPr lang="pt-PT" dirty="0"/>
                        <a:t>≤ 20%</a:t>
                      </a:r>
                    </a:p>
                  </a:txBody>
                  <a:tcPr/>
                </a:tc>
                <a:extLst>
                  <a:ext uri="{0D108BD9-81ED-4DB2-BD59-A6C34878D82A}">
                    <a16:rowId xmlns:a16="http://schemas.microsoft.com/office/drawing/2014/main" val="3763824108"/>
                  </a:ext>
                </a:extLst>
              </a:tr>
              <a:tr h="370840">
                <a:tc>
                  <a:txBody>
                    <a:bodyPr/>
                    <a:lstStyle/>
                    <a:p>
                      <a:r>
                        <a:rPr lang="pt-PT" dirty="0"/>
                        <a:t>Polyunsaturated fatty acids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dirty="0"/>
                        <a:t>≤ 10%</a:t>
                      </a:r>
                    </a:p>
                  </a:txBody>
                  <a:tcPr/>
                </a:tc>
                <a:extLst>
                  <a:ext uri="{0D108BD9-81ED-4DB2-BD59-A6C34878D82A}">
                    <a16:rowId xmlns:a16="http://schemas.microsoft.com/office/drawing/2014/main" val="1650513735"/>
                  </a:ext>
                </a:extLst>
              </a:tr>
              <a:tr h="370840">
                <a:tc>
                  <a:txBody>
                    <a:bodyPr/>
                    <a:lstStyle/>
                    <a:p>
                      <a:r>
                        <a:rPr lang="pt-PT" dirty="0"/>
                        <a:t>Cholesterol (mg/dia)</a:t>
                      </a:r>
                    </a:p>
                  </a:txBody>
                  <a:tcPr/>
                </a:tc>
                <a:tc>
                  <a:txBody>
                    <a:bodyPr/>
                    <a:lstStyle/>
                    <a:p>
                      <a:pPr algn="ctr"/>
                      <a:r>
                        <a:rPr lang="pt-PT" dirty="0"/>
                        <a:t>&lt; 200mg/dia</a:t>
                      </a:r>
                    </a:p>
                  </a:txBody>
                  <a:tcPr/>
                </a:tc>
                <a:extLst>
                  <a:ext uri="{0D108BD9-81ED-4DB2-BD59-A6C34878D82A}">
                    <a16:rowId xmlns:a16="http://schemas.microsoft.com/office/drawing/2014/main" val="2447438278"/>
                  </a:ext>
                </a:extLst>
              </a:tr>
              <a:tr h="370840">
                <a:tc>
                  <a:txBody>
                    <a:bodyPr/>
                    <a:lstStyle/>
                    <a:p>
                      <a:r>
                        <a:rPr lang="pt-PT" dirty="0"/>
                        <a:t>Protein %</a:t>
                      </a:r>
                    </a:p>
                  </a:txBody>
                  <a:tcPr/>
                </a:tc>
                <a:tc>
                  <a:txBody>
                    <a:bodyPr/>
                    <a:lstStyle/>
                    <a:p>
                      <a:pPr algn="ctr"/>
                      <a:r>
                        <a:rPr lang="pt-PT" dirty="0"/>
                        <a:t>≈ 15%</a:t>
                      </a:r>
                    </a:p>
                  </a:txBody>
                  <a:tcPr/>
                </a:tc>
                <a:extLst>
                  <a:ext uri="{0D108BD9-81ED-4DB2-BD59-A6C34878D82A}">
                    <a16:rowId xmlns:a16="http://schemas.microsoft.com/office/drawing/2014/main" val="2607377628"/>
                  </a:ext>
                </a:extLst>
              </a:tr>
              <a:tr h="370840">
                <a:tc>
                  <a:txBody>
                    <a:bodyPr/>
                    <a:lstStyle/>
                    <a:p>
                      <a:r>
                        <a:rPr lang="pt-PT" dirty="0"/>
                        <a:t>Carbohydrates %</a:t>
                      </a:r>
                    </a:p>
                  </a:txBody>
                  <a:tcPr/>
                </a:tc>
                <a:tc>
                  <a:txBody>
                    <a:bodyPr/>
                    <a:lstStyle/>
                    <a:p>
                      <a:pPr algn="ctr"/>
                      <a:r>
                        <a:rPr lang="pt-PT" dirty="0"/>
                        <a:t>50 – 60%</a:t>
                      </a:r>
                    </a:p>
                  </a:txBody>
                  <a:tcPr/>
                </a:tc>
                <a:extLst>
                  <a:ext uri="{0D108BD9-81ED-4DB2-BD59-A6C34878D82A}">
                    <a16:rowId xmlns:a16="http://schemas.microsoft.com/office/drawing/2014/main" val="1827290860"/>
                  </a:ext>
                </a:extLst>
              </a:tr>
            </a:tbl>
          </a:graphicData>
        </a:graphic>
      </p:graphicFrame>
      <p:sp>
        <p:nvSpPr>
          <p:cNvPr id="5" name="CaixaDeTexto 4">
            <a:extLst>
              <a:ext uri="{FF2B5EF4-FFF2-40B4-BE49-F238E27FC236}">
                <a16:creationId xmlns:a16="http://schemas.microsoft.com/office/drawing/2014/main" id="{A300B2BF-74A6-45C1-B3EB-39A11FCF5EFD}"/>
              </a:ext>
            </a:extLst>
          </p:cNvPr>
          <p:cNvSpPr txBox="1"/>
          <p:nvPr/>
        </p:nvSpPr>
        <p:spPr>
          <a:xfrm>
            <a:off x="8570976" y="5961888"/>
            <a:ext cx="2755392" cy="369332"/>
          </a:xfrm>
          <a:prstGeom prst="rect">
            <a:avLst/>
          </a:prstGeom>
          <a:noFill/>
        </p:spPr>
        <p:txBody>
          <a:bodyPr wrap="square" rtlCol="0">
            <a:spAutoFit/>
          </a:bodyPr>
          <a:lstStyle/>
          <a:p>
            <a:r>
              <a:rPr lang="pt-PT" dirty="0"/>
              <a:t>ATP III, 2004</a:t>
            </a:r>
          </a:p>
        </p:txBody>
      </p:sp>
    </p:spTree>
    <p:extLst>
      <p:ext uri="{BB962C8B-B14F-4D97-AF65-F5344CB8AC3E}">
        <p14:creationId xmlns:p14="http://schemas.microsoft.com/office/powerpoint/2010/main" val="2135937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E6A08E-C2EB-493A-B077-9AF625B6AE0D}"/>
              </a:ext>
            </a:extLst>
          </p:cNvPr>
          <p:cNvSpPr>
            <a:spLocks noGrp="1"/>
          </p:cNvSpPr>
          <p:nvPr>
            <p:ph type="title"/>
          </p:nvPr>
        </p:nvSpPr>
        <p:spPr/>
        <p:txBody>
          <a:bodyPr/>
          <a:lstStyle/>
          <a:p>
            <a:r>
              <a:rPr lang="pt-PT" dirty="0"/>
              <a:t>Example</a:t>
            </a:r>
          </a:p>
        </p:txBody>
      </p:sp>
      <p:graphicFrame>
        <p:nvGraphicFramePr>
          <p:cNvPr id="4" name="Tabela 4">
            <a:extLst>
              <a:ext uri="{FF2B5EF4-FFF2-40B4-BE49-F238E27FC236}">
                <a16:creationId xmlns:a16="http://schemas.microsoft.com/office/drawing/2014/main" id="{E4E445C1-2E81-4A69-8CF7-FBD104B2B9C2}"/>
              </a:ext>
            </a:extLst>
          </p:cNvPr>
          <p:cNvGraphicFramePr>
            <a:graphicFrameLocks noGrp="1"/>
          </p:cNvGraphicFramePr>
          <p:nvPr>
            <p:ph idx="1"/>
            <p:extLst>
              <p:ext uri="{D42A27DB-BD31-4B8C-83A1-F6EECF244321}">
                <p14:modId xmlns:p14="http://schemas.microsoft.com/office/powerpoint/2010/main" val="2823202643"/>
              </p:ext>
            </p:extLst>
          </p:nvPr>
        </p:nvGraphicFramePr>
        <p:xfrm>
          <a:off x="1524000" y="2410397"/>
          <a:ext cx="8924544" cy="3235960"/>
        </p:xfrm>
        <a:graphic>
          <a:graphicData uri="http://schemas.openxmlformats.org/drawingml/2006/table">
            <a:tbl>
              <a:tblPr firstRow="1" bandRow="1">
                <a:tableStyleId>{5C22544A-7EE6-4342-B048-85BDC9FD1C3A}</a:tableStyleId>
              </a:tblPr>
              <a:tblGrid>
                <a:gridCol w="2974848">
                  <a:extLst>
                    <a:ext uri="{9D8B030D-6E8A-4147-A177-3AD203B41FA5}">
                      <a16:colId xmlns:a16="http://schemas.microsoft.com/office/drawing/2014/main" val="1705343828"/>
                    </a:ext>
                  </a:extLst>
                </a:gridCol>
                <a:gridCol w="2974848">
                  <a:extLst>
                    <a:ext uri="{9D8B030D-6E8A-4147-A177-3AD203B41FA5}">
                      <a16:colId xmlns:a16="http://schemas.microsoft.com/office/drawing/2014/main" val="1253686256"/>
                    </a:ext>
                  </a:extLst>
                </a:gridCol>
                <a:gridCol w="2974848">
                  <a:extLst>
                    <a:ext uri="{9D8B030D-6E8A-4147-A177-3AD203B41FA5}">
                      <a16:colId xmlns:a16="http://schemas.microsoft.com/office/drawing/2014/main" val="4090347967"/>
                    </a:ext>
                  </a:extLst>
                </a:gridCol>
              </a:tblGrid>
              <a:tr h="370840">
                <a:tc>
                  <a:txBody>
                    <a:bodyPr/>
                    <a:lstStyle/>
                    <a:p>
                      <a:r>
                        <a:rPr lang="pt-PT" dirty="0"/>
                        <a:t>Total Energetic Value (kcal/dia)</a:t>
                      </a:r>
                    </a:p>
                  </a:txBody>
                  <a:tcPr/>
                </a:tc>
                <a:tc>
                  <a:txBody>
                    <a:bodyPr/>
                    <a:lstStyle/>
                    <a:p>
                      <a:endParaRPr lang="pt-PT" dirty="0"/>
                    </a:p>
                  </a:txBody>
                  <a:tcPr/>
                </a:tc>
                <a:tc>
                  <a:txBody>
                    <a:bodyPr/>
                    <a:lstStyle/>
                    <a:p>
                      <a:r>
                        <a:rPr lang="pt-PT" dirty="0"/>
                        <a:t>Example – 2000kcal</a:t>
                      </a:r>
                    </a:p>
                  </a:txBody>
                  <a:tcPr/>
                </a:tc>
                <a:extLst>
                  <a:ext uri="{0D108BD9-81ED-4DB2-BD59-A6C34878D82A}">
                    <a16:rowId xmlns:a16="http://schemas.microsoft.com/office/drawing/2014/main" val="4029675811"/>
                  </a:ext>
                </a:extLst>
              </a:tr>
              <a:tr h="370840">
                <a:tc>
                  <a:txBody>
                    <a:bodyPr/>
                    <a:lstStyle/>
                    <a:p>
                      <a:r>
                        <a:rPr lang="pt-PT" dirty="0"/>
                        <a:t>Fat %</a:t>
                      </a:r>
                    </a:p>
                  </a:txBody>
                  <a:tcPr/>
                </a:tc>
                <a:tc>
                  <a:txBody>
                    <a:bodyPr/>
                    <a:lstStyle/>
                    <a:p>
                      <a:r>
                        <a:rPr lang="pt-PT" dirty="0"/>
                        <a:t>25 – 35%</a:t>
                      </a:r>
                    </a:p>
                  </a:txBody>
                  <a:tcPr/>
                </a:tc>
                <a:tc>
                  <a:txBody>
                    <a:bodyPr/>
                    <a:lstStyle/>
                    <a:p>
                      <a:r>
                        <a:rPr lang="pt-PT" dirty="0"/>
                        <a:t>2000 x 0,3 / 9 = 67g</a:t>
                      </a:r>
                    </a:p>
                  </a:txBody>
                  <a:tcPr/>
                </a:tc>
                <a:extLst>
                  <a:ext uri="{0D108BD9-81ED-4DB2-BD59-A6C34878D82A}">
                    <a16:rowId xmlns:a16="http://schemas.microsoft.com/office/drawing/2014/main" val="949053514"/>
                  </a:ext>
                </a:extLst>
              </a:tr>
              <a:tr h="370840">
                <a:tc>
                  <a:txBody>
                    <a:bodyPr/>
                    <a:lstStyle/>
                    <a:p>
                      <a:r>
                        <a:rPr lang="pt-PT" dirty="0"/>
                        <a:t>Saturated fatty acids %</a:t>
                      </a:r>
                    </a:p>
                  </a:txBody>
                  <a:tcPr/>
                </a:tc>
                <a:tc>
                  <a:txBody>
                    <a:bodyPr/>
                    <a:lstStyle/>
                    <a:p>
                      <a:r>
                        <a:rPr lang="pt-PT" dirty="0"/>
                        <a:t>&lt; 7%</a:t>
                      </a:r>
                    </a:p>
                  </a:txBody>
                  <a:tcPr/>
                </a:tc>
                <a:tc>
                  <a:txBody>
                    <a:bodyPr/>
                    <a:lstStyle/>
                    <a:p>
                      <a:r>
                        <a:rPr lang="pt-PT" dirty="0"/>
                        <a:t>2000 x 0,07 / 9 = 15,6g</a:t>
                      </a:r>
                    </a:p>
                  </a:txBody>
                  <a:tcPr/>
                </a:tc>
                <a:extLst>
                  <a:ext uri="{0D108BD9-81ED-4DB2-BD59-A6C34878D82A}">
                    <a16:rowId xmlns:a16="http://schemas.microsoft.com/office/drawing/2014/main" val="4024054795"/>
                  </a:ext>
                </a:extLst>
              </a:tr>
              <a:tr h="370840">
                <a:tc>
                  <a:txBody>
                    <a:bodyPr/>
                    <a:lstStyle/>
                    <a:p>
                      <a:r>
                        <a:rPr lang="pt-PT" dirty="0"/>
                        <a:t>Monosaturated fatty acids %</a:t>
                      </a:r>
                    </a:p>
                  </a:txBody>
                  <a:tcPr/>
                </a:tc>
                <a:tc>
                  <a:txBody>
                    <a:bodyPr/>
                    <a:lstStyle/>
                    <a:p>
                      <a:r>
                        <a:rPr lang="pt-PT" dirty="0"/>
                        <a:t>≤ 20%</a:t>
                      </a:r>
                    </a:p>
                  </a:txBody>
                  <a:tcPr/>
                </a:tc>
                <a:tc>
                  <a:txBody>
                    <a:bodyPr/>
                    <a:lstStyle/>
                    <a:p>
                      <a:r>
                        <a:rPr lang="pt-PT" dirty="0"/>
                        <a:t>2000 x 0,14 / 9 = 31,8g</a:t>
                      </a:r>
                    </a:p>
                  </a:txBody>
                  <a:tcPr/>
                </a:tc>
                <a:extLst>
                  <a:ext uri="{0D108BD9-81ED-4DB2-BD59-A6C34878D82A}">
                    <a16:rowId xmlns:a16="http://schemas.microsoft.com/office/drawing/2014/main" val="3763824108"/>
                  </a:ext>
                </a:extLst>
              </a:tr>
              <a:tr h="370840">
                <a:tc>
                  <a:txBody>
                    <a:bodyPr/>
                    <a:lstStyle/>
                    <a:p>
                      <a:r>
                        <a:rPr lang="pt-PT" dirty="0"/>
                        <a:t>Polyunsaturated fatty acids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 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2000 x 0,09 / 9 = 20g</a:t>
                      </a:r>
                    </a:p>
                  </a:txBody>
                  <a:tcPr/>
                </a:tc>
                <a:extLst>
                  <a:ext uri="{0D108BD9-81ED-4DB2-BD59-A6C34878D82A}">
                    <a16:rowId xmlns:a16="http://schemas.microsoft.com/office/drawing/2014/main" val="1650513735"/>
                  </a:ext>
                </a:extLst>
              </a:tr>
              <a:tr h="370840">
                <a:tc>
                  <a:txBody>
                    <a:bodyPr/>
                    <a:lstStyle/>
                    <a:p>
                      <a:r>
                        <a:rPr lang="pt-PT" dirty="0"/>
                        <a:t>Cholesterol (mg/dia)</a:t>
                      </a:r>
                    </a:p>
                  </a:txBody>
                  <a:tcPr/>
                </a:tc>
                <a:tc>
                  <a:txBody>
                    <a:bodyPr/>
                    <a:lstStyle/>
                    <a:p>
                      <a:r>
                        <a:rPr lang="pt-PT" dirty="0"/>
                        <a:t>&lt; 200mg/dia</a:t>
                      </a:r>
                    </a:p>
                  </a:txBody>
                  <a:tcPr/>
                </a:tc>
                <a:tc>
                  <a:txBody>
                    <a:bodyPr/>
                    <a:lstStyle/>
                    <a:p>
                      <a:endParaRPr lang="pt-PT" dirty="0"/>
                    </a:p>
                  </a:txBody>
                  <a:tcPr/>
                </a:tc>
                <a:extLst>
                  <a:ext uri="{0D108BD9-81ED-4DB2-BD59-A6C34878D82A}">
                    <a16:rowId xmlns:a16="http://schemas.microsoft.com/office/drawing/2014/main" val="2447438278"/>
                  </a:ext>
                </a:extLst>
              </a:tr>
              <a:tr h="370840">
                <a:tc>
                  <a:txBody>
                    <a:bodyPr/>
                    <a:lstStyle/>
                    <a:p>
                      <a:r>
                        <a:rPr lang="pt-PT" dirty="0"/>
                        <a:t>Protein %</a:t>
                      </a:r>
                    </a:p>
                  </a:txBody>
                  <a:tcPr/>
                </a:tc>
                <a:tc>
                  <a:txBody>
                    <a:bodyPr/>
                    <a:lstStyle/>
                    <a:p>
                      <a:r>
                        <a:rPr lang="pt-PT" dirty="0"/>
                        <a:t>≈ 15%</a:t>
                      </a:r>
                    </a:p>
                  </a:txBody>
                  <a:tcPr/>
                </a:tc>
                <a:tc>
                  <a:txBody>
                    <a:bodyPr/>
                    <a:lstStyle/>
                    <a:p>
                      <a:r>
                        <a:rPr lang="pt-PT" dirty="0"/>
                        <a:t>2000 x 0,15 / 4 = 75g</a:t>
                      </a:r>
                    </a:p>
                  </a:txBody>
                  <a:tcPr/>
                </a:tc>
                <a:extLst>
                  <a:ext uri="{0D108BD9-81ED-4DB2-BD59-A6C34878D82A}">
                    <a16:rowId xmlns:a16="http://schemas.microsoft.com/office/drawing/2014/main" val="2607377628"/>
                  </a:ext>
                </a:extLst>
              </a:tr>
              <a:tr h="370840">
                <a:tc>
                  <a:txBody>
                    <a:bodyPr/>
                    <a:lstStyle/>
                    <a:p>
                      <a:r>
                        <a:rPr lang="pt-PT" dirty="0"/>
                        <a:t>Carbohydrates %</a:t>
                      </a:r>
                    </a:p>
                  </a:txBody>
                  <a:tcPr/>
                </a:tc>
                <a:tc>
                  <a:txBody>
                    <a:bodyPr/>
                    <a:lstStyle/>
                    <a:p>
                      <a:r>
                        <a:rPr lang="pt-PT" dirty="0"/>
                        <a:t>50 – 60%</a:t>
                      </a:r>
                    </a:p>
                  </a:txBody>
                  <a:tcPr/>
                </a:tc>
                <a:tc>
                  <a:txBody>
                    <a:bodyPr/>
                    <a:lstStyle/>
                    <a:p>
                      <a:r>
                        <a:rPr lang="pt-PT" dirty="0"/>
                        <a:t>2000 x 0,5 / 4 = 250g</a:t>
                      </a:r>
                    </a:p>
                  </a:txBody>
                  <a:tcPr/>
                </a:tc>
                <a:extLst>
                  <a:ext uri="{0D108BD9-81ED-4DB2-BD59-A6C34878D82A}">
                    <a16:rowId xmlns:a16="http://schemas.microsoft.com/office/drawing/2014/main" val="1827290860"/>
                  </a:ext>
                </a:extLst>
              </a:tr>
            </a:tbl>
          </a:graphicData>
        </a:graphic>
      </p:graphicFrame>
      <p:sp>
        <p:nvSpPr>
          <p:cNvPr id="5" name="Chave Direita 4">
            <a:extLst>
              <a:ext uri="{FF2B5EF4-FFF2-40B4-BE49-F238E27FC236}">
                <a16:creationId xmlns:a16="http://schemas.microsoft.com/office/drawing/2014/main" id="{4BCD6B71-2CCF-48BA-ADF7-77601EFD020D}"/>
              </a:ext>
            </a:extLst>
          </p:cNvPr>
          <p:cNvSpPr/>
          <p:nvPr/>
        </p:nvSpPr>
        <p:spPr>
          <a:xfrm>
            <a:off x="10607040" y="3429000"/>
            <a:ext cx="268224" cy="9601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6" name="CaixaDeTexto 5">
            <a:extLst>
              <a:ext uri="{FF2B5EF4-FFF2-40B4-BE49-F238E27FC236}">
                <a16:creationId xmlns:a16="http://schemas.microsoft.com/office/drawing/2014/main" id="{142F73C6-821A-4AC8-B635-19C2FBB42C92}"/>
              </a:ext>
            </a:extLst>
          </p:cNvPr>
          <p:cNvSpPr txBox="1"/>
          <p:nvPr/>
        </p:nvSpPr>
        <p:spPr>
          <a:xfrm>
            <a:off x="10875264" y="3657600"/>
            <a:ext cx="1121664" cy="646331"/>
          </a:xfrm>
          <a:prstGeom prst="rect">
            <a:avLst/>
          </a:prstGeom>
          <a:noFill/>
        </p:spPr>
        <p:txBody>
          <a:bodyPr wrap="square" rtlCol="0">
            <a:spAutoFit/>
          </a:bodyPr>
          <a:lstStyle/>
          <a:p>
            <a:r>
              <a:rPr lang="pt-PT" dirty="0"/>
              <a:t>7 + 14 + 9 </a:t>
            </a:r>
          </a:p>
          <a:p>
            <a:r>
              <a:rPr lang="pt-PT" dirty="0"/>
              <a:t>     = 30</a:t>
            </a:r>
          </a:p>
        </p:txBody>
      </p:sp>
      <p:sp>
        <p:nvSpPr>
          <p:cNvPr id="9" name="Elipse 8">
            <a:extLst>
              <a:ext uri="{FF2B5EF4-FFF2-40B4-BE49-F238E27FC236}">
                <a16:creationId xmlns:a16="http://schemas.microsoft.com/office/drawing/2014/main" id="{22E8D0FA-EBB8-4187-95B9-9EFD40D1EA85}"/>
              </a:ext>
            </a:extLst>
          </p:cNvPr>
          <p:cNvSpPr/>
          <p:nvPr/>
        </p:nvSpPr>
        <p:spPr>
          <a:xfrm>
            <a:off x="8144256" y="2971276"/>
            <a:ext cx="426720" cy="4943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pt-PT"/>
          </a:p>
        </p:txBody>
      </p:sp>
    </p:spTree>
    <p:extLst>
      <p:ext uri="{BB962C8B-B14F-4D97-AF65-F5344CB8AC3E}">
        <p14:creationId xmlns:p14="http://schemas.microsoft.com/office/powerpoint/2010/main" val="1657530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6F42375B-75A9-4884-AD08-4BC1845E5456}"/>
              </a:ext>
            </a:extLst>
          </p:cNvPr>
          <p:cNvSpPr>
            <a:spLocks noGrp="1" noChangeArrowheads="1"/>
          </p:cNvSpPr>
          <p:nvPr>
            <p:ph idx="1"/>
          </p:nvPr>
        </p:nvSpPr>
        <p:spPr bwMode="auto">
          <a:xfrm>
            <a:off x="810768" y="1876037"/>
            <a:ext cx="10981404" cy="310592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R="0" lvl="0" algn="l" defTabSz="914400" rtl="0" eaLnBrk="0" fontAlgn="base" latinLnBrk="0" hangingPunct="0">
              <a:lnSpc>
                <a:spcPct val="200000"/>
              </a:lnSpc>
              <a:spcBef>
                <a:spcPct val="0"/>
              </a:spcBef>
              <a:spcAft>
                <a:spcPct val="0"/>
              </a:spcAft>
              <a:buClrTx/>
              <a:buSzTx/>
              <a:buFont typeface="Wingdings" panose="05000000000000000000" pitchFamily="2" charset="2"/>
              <a:buChar char="Ø"/>
              <a:tabLst/>
            </a:pPr>
            <a:r>
              <a:rPr kumimoji="0" lang="pt-PT" altLang="pt-PT" sz="2100" b="0" i="0" u="none" strike="noStrike" cap="none" normalizeH="0" baseline="0" dirty="0">
                <a:ln>
                  <a:noFill/>
                </a:ln>
                <a:solidFill>
                  <a:srgbClr val="202124"/>
                </a:solidFill>
                <a:effectLst/>
                <a:latin typeface="Google Sans"/>
              </a:rPr>
              <a:t>Yogurt must be separated from milk</a:t>
            </a:r>
          </a:p>
          <a:p>
            <a:pPr marR="0" lvl="0" algn="l" defTabSz="914400" rtl="0" eaLnBrk="0" fontAlgn="base" latinLnBrk="0" hangingPunct="0">
              <a:lnSpc>
                <a:spcPct val="200000"/>
              </a:lnSpc>
              <a:spcBef>
                <a:spcPct val="0"/>
              </a:spcBef>
              <a:spcAft>
                <a:spcPct val="0"/>
              </a:spcAft>
              <a:buClrTx/>
              <a:buSzTx/>
              <a:buFont typeface="Wingdings" panose="05000000000000000000" pitchFamily="2" charset="2"/>
              <a:buChar char="Ø"/>
              <a:tabLst/>
            </a:pPr>
            <a:r>
              <a:rPr kumimoji="0" lang="pt-PT" altLang="pt-PT" sz="2100" b="0" i="0" u="none" strike="noStrike" cap="none" normalizeH="0" baseline="0" dirty="0">
                <a:ln>
                  <a:noFill/>
                </a:ln>
                <a:solidFill>
                  <a:srgbClr val="202124"/>
                </a:solidFill>
                <a:effectLst/>
                <a:latin typeface="Google Sans"/>
              </a:rPr>
              <a:t>Bread must be separated from rice / pasta / potatoes and vegetables. </a:t>
            </a:r>
          </a:p>
          <a:p>
            <a:pPr marR="0" lvl="0" algn="l" defTabSz="914400" rtl="0" eaLnBrk="0" fontAlgn="base" latinLnBrk="0" hangingPunct="0">
              <a:lnSpc>
                <a:spcPct val="200000"/>
              </a:lnSpc>
              <a:spcBef>
                <a:spcPct val="0"/>
              </a:spcBef>
              <a:spcAft>
                <a:spcPct val="0"/>
              </a:spcAft>
              <a:buClrTx/>
              <a:buSzTx/>
              <a:buFont typeface="Wingdings" panose="05000000000000000000" pitchFamily="2" charset="2"/>
              <a:buChar char="Ø"/>
              <a:tabLst/>
            </a:pPr>
            <a:r>
              <a:rPr kumimoji="0" lang="pt-PT" altLang="pt-PT" sz="2100" b="0" i="0" u="none" strike="noStrike" cap="none" normalizeH="0" baseline="0" dirty="0">
                <a:ln>
                  <a:noFill/>
                </a:ln>
                <a:solidFill>
                  <a:srgbClr val="202124"/>
                </a:solidFill>
                <a:effectLst/>
                <a:latin typeface="Google Sans"/>
              </a:rPr>
              <a:t>If you want to give bananas, you have to take fatty acids into account when calculating fruit doses. </a:t>
            </a:r>
          </a:p>
          <a:p>
            <a:pPr marR="0" lvl="0" algn="l" defTabSz="914400" rtl="0" eaLnBrk="0" fontAlgn="base" latinLnBrk="0" hangingPunct="0">
              <a:lnSpc>
                <a:spcPct val="200000"/>
              </a:lnSpc>
              <a:spcBef>
                <a:spcPct val="0"/>
              </a:spcBef>
              <a:spcAft>
                <a:spcPct val="0"/>
              </a:spcAft>
              <a:buClrTx/>
              <a:buSzTx/>
              <a:buFont typeface="Wingdings" panose="05000000000000000000" pitchFamily="2" charset="2"/>
              <a:buChar char="Ø"/>
              <a:tabLst/>
            </a:pPr>
            <a:r>
              <a:rPr kumimoji="0" lang="pt-PT" altLang="pt-PT" sz="2100" b="0" i="0" u="none" strike="noStrike" cap="none" normalizeH="0" baseline="0" dirty="0">
                <a:ln>
                  <a:noFill/>
                </a:ln>
                <a:solidFill>
                  <a:srgbClr val="202124"/>
                </a:solidFill>
                <a:effectLst/>
                <a:latin typeface="Google Sans"/>
              </a:rPr>
              <a:t>Meat, fish and cheese must be separated. </a:t>
            </a:r>
          </a:p>
          <a:p>
            <a:pPr marR="0" lvl="0" algn="l" defTabSz="914400" rtl="0" eaLnBrk="0" fontAlgn="base" latinLnBrk="0" hangingPunct="0">
              <a:lnSpc>
                <a:spcPct val="200000"/>
              </a:lnSpc>
              <a:spcBef>
                <a:spcPct val="0"/>
              </a:spcBef>
              <a:spcAft>
                <a:spcPct val="0"/>
              </a:spcAft>
              <a:buClrTx/>
              <a:buSzTx/>
              <a:buFont typeface="Wingdings" panose="05000000000000000000" pitchFamily="2" charset="2"/>
              <a:buChar char="Ø"/>
              <a:tabLst/>
            </a:pPr>
            <a:r>
              <a:rPr lang="pt-PT" altLang="pt-PT" sz="2100" dirty="0">
                <a:solidFill>
                  <a:srgbClr val="202124"/>
                </a:solidFill>
                <a:latin typeface="Google Sans"/>
              </a:rPr>
              <a:t>O</a:t>
            </a:r>
            <a:r>
              <a:rPr kumimoji="0" lang="pt-PT" altLang="pt-PT" sz="2100" b="0" i="0" u="none" strike="noStrike" cap="none" normalizeH="0" baseline="0" dirty="0">
                <a:ln>
                  <a:noFill/>
                </a:ln>
                <a:solidFill>
                  <a:srgbClr val="202124"/>
                </a:solidFill>
                <a:effectLst/>
                <a:latin typeface="Google Sans"/>
              </a:rPr>
              <a:t>il, olive oil and butter must also be separated.</a:t>
            </a:r>
            <a:r>
              <a:rPr kumimoji="0" lang="pt-PT" altLang="pt-PT" sz="1200" b="0" i="0" u="none" strike="noStrike" cap="none" normalizeH="0" baseline="0" dirty="0">
                <a:ln>
                  <a:noFill/>
                </a:ln>
                <a:solidFill>
                  <a:schemeClr val="tx1"/>
                </a:solidFill>
                <a:effectLst/>
              </a:rPr>
              <a:t> </a:t>
            </a:r>
            <a:endParaRPr kumimoji="0" lang="pt-PT" altLang="pt-PT"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B413B073-D91C-4B51-AAD4-8727403AC1D6}"/>
              </a:ext>
            </a:extLst>
          </p:cNvPr>
          <p:cNvSpPr>
            <a:spLocks noGrp="1" noChangeArrowheads="1"/>
          </p:cNvSpPr>
          <p:nvPr>
            <p:ph type="title"/>
          </p:nvPr>
        </p:nvSpPr>
        <p:spPr bwMode="auto">
          <a:xfrm>
            <a:off x="838200" y="768534"/>
            <a:ext cx="7377212" cy="518743"/>
          </a:xfrm>
          <a:prstGeom prst="rect">
            <a:avLst/>
          </a:prstGeom>
          <a:noFill/>
          <a:ln>
            <a:noFill/>
          </a:ln>
          <a:effec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pt-PT" altLang="pt-PT" sz="3600" dirty="0"/>
              <a:t>New table fatty acids </a:t>
            </a:r>
            <a:r>
              <a:rPr lang="pt-PT" altLang="pt-PT" sz="3600" dirty="0" err="1"/>
              <a:t>and</a:t>
            </a:r>
            <a:r>
              <a:rPr lang="pt-PT" altLang="pt-PT" sz="3600" dirty="0"/>
              <a:t> </a:t>
            </a:r>
            <a:r>
              <a:rPr lang="pt-PT" altLang="pt-PT" sz="3600" dirty="0" err="1"/>
              <a:t>cholesterol</a:t>
            </a:r>
            <a:r>
              <a:rPr lang="pt-PT" altLang="pt-PT" sz="3600" dirty="0"/>
              <a:t>… </a:t>
            </a:r>
          </a:p>
        </p:txBody>
      </p:sp>
    </p:spTree>
    <p:extLst>
      <p:ext uri="{BB962C8B-B14F-4D97-AF65-F5344CB8AC3E}">
        <p14:creationId xmlns:p14="http://schemas.microsoft.com/office/powerpoint/2010/main" val="2606221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a:extLst>
              <a:ext uri="{FF2B5EF4-FFF2-40B4-BE49-F238E27FC236}">
                <a16:creationId xmlns:a16="http://schemas.microsoft.com/office/drawing/2014/main" id="{D2D77F12-481A-4F0A-B461-B5691C408636}"/>
              </a:ext>
            </a:extLst>
          </p:cNvPr>
          <p:cNvGraphicFramePr>
            <a:graphicFrameLocks noGrp="1"/>
          </p:cNvGraphicFramePr>
          <p:nvPr>
            <p:extLst>
              <p:ext uri="{D42A27DB-BD31-4B8C-83A1-F6EECF244321}">
                <p14:modId xmlns:p14="http://schemas.microsoft.com/office/powerpoint/2010/main" val="3923398633"/>
              </p:ext>
            </p:extLst>
          </p:nvPr>
        </p:nvGraphicFramePr>
        <p:xfrm>
          <a:off x="487680" y="586441"/>
          <a:ext cx="11119104" cy="5648541"/>
        </p:xfrm>
        <a:graphic>
          <a:graphicData uri="http://schemas.openxmlformats.org/drawingml/2006/table">
            <a:tbl>
              <a:tblPr/>
              <a:tblGrid>
                <a:gridCol w="3202320">
                  <a:extLst>
                    <a:ext uri="{9D8B030D-6E8A-4147-A177-3AD203B41FA5}">
                      <a16:colId xmlns:a16="http://schemas.microsoft.com/office/drawing/2014/main" val="1317385496"/>
                    </a:ext>
                  </a:extLst>
                </a:gridCol>
                <a:gridCol w="1773823">
                  <a:extLst>
                    <a:ext uri="{9D8B030D-6E8A-4147-A177-3AD203B41FA5}">
                      <a16:colId xmlns:a16="http://schemas.microsoft.com/office/drawing/2014/main" val="3091245719"/>
                    </a:ext>
                  </a:extLst>
                </a:gridCol>
                <a:gridCol w="1580784">
                  <a:extLst>
                    <a:ext uri="{9D8B030D-6E8A-4147-A177-3AD203B41FA5}">
                      <a16:colId xmlns:a16="http://schemas.microsoft.com/office/drawing/2014/main" val="929908681"/>
                    </a:ext>
                  </a:extLst>
                </a:gridCol>
                <a:gridCol w="1690172">
                  <a:extLst>
                    <a:ext uri="{9D8B030D-6E8A-4147-A177-3AD203B41FA5}">
                      <a16:colId xmlns:a16="http://schemas.microsoft.com/office/drawing/2014/main" val="886489001"/>
                    </a:ext>
                  </a:extLst>
                </a:gridCol>
                <a:gridCol w="1557189">
                  <a:extLst>
                    <a:ext uri="{9D8B030D-6E8A-4147-A177-3AD203B41FA5}">
                      <a16:colId xmlns:a16="http://schemas.microsoft.com/office/drawing/2014/main" val="3385554359"/>
                    </a:ext>
                  </a:extLst>
                </a:gridCol>
                <a:gridCol w="1314816">
                  <a:extLst>
                    <a:ext uri="{9D8B030D-6E8A-4147-A177-3AD203B41FA5}">
                      <a16:colId xmlns:a16="http://schemas.microsoft.com/office/drawing/2014/main" val="3211652459"/>
                    </a:ext>
                  </a:extLst>
                </a:gridCol>
              </a:tblGrid>
              <a:tr h="792386">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PT" altLang="pt-PT" sz="1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pt-PT" altLang="pt-PT"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16" marB="45716"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Quantity</a:t>
                      </a: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lang="pt-PT" sz="1200" dirty="0" err="1"/>
                        <a:t>Monosaturated</a:t>
                      </a:r>
                      <a:r>
                        <a:rPr lang="pt-PT" sz="1200" dirty="0"/>
                        <a:t> fatty acids</a:t>
                      </a:r>
                      <a:endParaRPr kumimoji="0" lang="pt-PT" altLang="pt-PT"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lang="pt-PT" sz="1200" dirty="0" err="1"/>
                        <a:t>Polyunsaturated</a:t>
                      </a:r>
                      <a:r>
                        <a:rPr lang="pt-PT" sz="1200" dirty="0"/>
                        <a:t> </a:t>
                      </a:r>
                      <a:r>
                        <a:rPr lang="pt-PT" sz="1200" dirty="0" err="1"/>
                        <a:t>fatty</a:t>
                      </a:r>
                      <a:r>
                        <a:rPr lang="pt-PT" sz="1200" dirty="0"/>
                        <a:t> </a:t>
                      </a:r>
                      <a:r>
                        <a:rPr lang="pt-PT" sz="1200" dirty="0" err="1"/>
                        <a:t>acids</a:t>
                      </a:r>
                      <a:r>
                        <a:rPr lang="pt-PT" sz="1200" dirty="0"/>
                        <a:t> </a:t>
                      </a:r>
                      <a:endParaRPr kumimoji="0" lang="pt-PT" altLang="pt-PT"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lang="pt-PT" sz="1200" dirty="0" err="1"/>
                        <a:t>Saturated</a:t>
                      </a:r>
                      <a:r>
                        <a:rPr lang="pt-PT" sz="1200" dirty="0"/>
                        <a:t> </a:t>
                      </a:r>
                      <a:r>
                        <a:rPr lang="pt-PT" sz="1200" dirty="0" err="1"/>
                        <a:t>fatty</a:t>
                      </a:r>
                      <a:r>
                        <a:rPr lang="pt-PT" sz="1200" dirty="0"/>
                        <a:t> </a:t>
                      </a:r>
                      <a:r>
                        <a:rPr lang="pt-PT" sz="1200" dirty="0" err="1"/>
                        <a:t>acids</a:t>
                      </a:r>
                      <a:r>
                        <a:rPr lang="pt-PT" sz="1200" dirty="0"/>
                        <a:t> </a:t>
                      </a:r>
                      <a:endParaRPr kumimoji="0" lang="pt-PT" altLang="pt-PT"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lang="pt-PT" sz="1200" dirty="0" err="1"/>
                        <a:t>Cholesterol</a:t>
                      </a:r>
                      <a:endParaRPr kumimoji="0" lang="pt-PT" altLang="pt-PT"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10133734"/>
                  </a:ext>
                </a:extLst>
              </a:tr>
              <a:tr h="588963">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pt-PT" sz="2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16" marB="45716"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dose</a:t>
                      </a:r>
                      <a:endParaRPr kumimoji="0" lang="pt-PT" altLang="pt-PT" sz="2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(g)</a:t>
                      </a:r>
                      <a:endParaRPr kumimoji="0" lang="pt-PT" altLang="pt-PT" sz="2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(g)</a:t>
                      </a:r>
                      <a:endParaRPr kumimoji="0" lang="pt-PT" altLang="pt-PT" sz="2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(g)</a:t>
                      </a:r>
                      <a:endParaRPr kumimoji="0" lang="pt-PT" altLang="pt-PT" sz="2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(mg)</a:t>
                      </a:r>
                      <a:endParaRPr kumimoji="0" lang="pt-PT" altLang="pt-PT" sz="2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3937273456"/>
                  </a:ext>
                </a:extLst>
              </a:tr>
              <a:tr h="304800">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Milk</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240ml</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1,2</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vest</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2,64</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16,8</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652552062"/>
                  </a:ext>
                </a:extLst>
              </a:tr>
              <a:tr h="304800">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Yogurt</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125g</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0,37</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0,025</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0,72</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14,375</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3105122"/>
                  </a:ext>
                </a:extLst>
              </a:tr>
              <a:tr h="304800">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Mushrooms</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100g</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0,33</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0,13</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5029389"/>
                  </a:ext>
                </a:extLst>
              </a:tr>
              <a:tr h="304800">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Green Pepper</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100g</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0,02</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0,22</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0,006</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25971253"/>
                  </a:ext>
                </a:extLst>
              </a:tr>
              <a:tr h="304800">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Spinach</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100g</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0,03</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0,3</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0,006</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4345546"/>
                  </a:ext>
                </a:extLst>
              </a:tr>
              <a:tr h="304800">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Turnip</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100g</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0,02</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0,18</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0,03</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2969116"/>
                  </a:ext>
                </a:extLst>
              </a:tr>
              <a:tr h="304800">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Vegetables</a:t>
                      </a: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r>
                        <a:rPr kumimoji="0" lang="pt-PT" altLang="pt-PT" sz="14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mean</a:t>
                      </a: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0,0175</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0,26</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0,07</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3191271469"/>
                  </a:ext>
                </a:extLst>
              </a:tr>
              <a:tr h="304800">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Banana </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100g</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0,03</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0,09</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0,1</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35939141"/>
                  </a:ext>
                </a:extLst>
              </a:tr>
              <a:tr h="304800">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Potatoe</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80g</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0,0616</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1,088</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0,088</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26459640"/>
                  </a:ext>
                </a:extLst>
              </a:tr>
              <a:tr h="304800">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Fresh</a:t>
                      </a: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r>
                        <a:rPr kumimoji="0" lang="pt-PT" altLang="pt-PT" sz="14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Beans</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40g</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0,0308</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0,544</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0,044</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800778"/>
                  </a:ext>
                </a:extLst>
              </a:tr>
              <a:tr h="304800">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Dry</a:t>
                      </a: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r>
                        <a:rPr kumimoji="0" lang="pt-PT" altLang="pt-PT" sz="14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Beans</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30g</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0,231</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0,408</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0,033</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27623978"/>
                  </a:ext>
                </a:extLst>
              </a:tr>
              <a:tr h="304800">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Rice/pasta</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20g</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0,0154</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0,272</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0,022</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7537531"/>
                  </a:ext>
                </a:extLst>
              </a:tr>
              <a:tr h="304800">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Bread</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Half</a:t>
                      </a: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(1 dose)</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0,0825</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0,2312</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0,1137</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476413479"/>
                  </a:ext>
                </a:extLst>
              </a:tr>
              <a:tr h="222869">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Rice/Pasta/</a:t>
                      </a:r>
                      <a:r>
                        <a:rPr kumimoji="0" lang="pt-PT" altLang="pt-PT" sz="14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Potatoes</a:t>
                      </a: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r>
                        <a:rPr kumimoji="0" lang="pt-PT" altLang="pt-PT" sz="14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mean</a:t>
                      </a: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0,0385</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0,68</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0,055</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270353168"/>
                  </a:ext>
                </a:extLst>
              </a:tr>
            </a:tbl>
          </a:graphicData>
        </a:graphic>
      </p:graphicFrame>
    </p:spTree>
    <p:extLst>
      <p:ext uri="{BB962C8B-B14F-4D97-AF65-F5344CB8AC3E}">
        <p14:creationId xmlns:p14="http://schemas.microsoft.com/office/powerpoint/2010/main" val="2715266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a:extLst>
              <a:ext uri="{FF2B5EF4-FFF2-40B4-BE49-F238E27FC236}">
                <a16:creationId xmlns:a16="http://schemas.microsoft.com/office/drawing/2014/main" id="{5DCB8642-4BC9-47AA-BE52-06DEBA444431}"/>
              </a:ext>
            </a:extLst>
          </p:cNvPr>
          <p:cNvGraphicFramePr>
            <a:graphicFrameLocks noGrp="1"/>
          </p:cNvGraphicFramePr>
          <p:nvPr>
            <p:extLst>
              <p:ext uri="{D42A27DB-BD31-4B8C-83A1-F6EECF244321}">
                <p14:modId xmlns:p14="http://schemas.microsoft.com/office/powerpoint/2010/main" val="1758187589"/>
              </p:ext>
            </p:extLst>
          </p:nvPr>
        </p:nvGraphicFramePr>
        <p:xfrm>
          <a:off x="652272" y="1112524"/>
          <a:ext cx="10887456" cy="4632952"/>
        </p:xfrm>
        <a:graphic>
          <a:graphicData uri="http://schemas.openxmlformats.org/drawingml/2006/table">
            <a:tbl>
              <a:tblPr/>
              <a:tblGrid>
                <a:gridCol w="3294344">
                  <a:extLst>
                    <a:ext uri="{9D8B030D-6E8A-4147-A177-3AD203B41FA5}">
                      <a16:colId xmlns:a16="http://schemas.microsoft.com/office/drawing/2014/main" val="11555986"/>
                    </a:ext>
                  </a:extLst>
                </a:gridCol>
                <a:gridCol w="1578971">
                  <a:extLst>
                    <a:ext uri="{9D8B030D-6E8A-4147-A177-3AD203B41FA5}">
                      <a16:colId xmlns:a16="http://schemas.microsoft.com/office/drawing/2014/main" val="1250660002"/>
                    </a:ext>
                  </a:extLst>
                </a:gridCol>
                <a:gridCol w="1547970">
                  <a:extLst>
                    <a:ext uri="{9D8B030D-6E8A-4147-A177-3AD203B41FA5}">
                      <a16:colId xmlns:a16="http://schemas.microsoft.com/office/drawing/2014/main" val="1970696342"/>
                    </a:ext>
                  </a:extLst>
                </a:gridCol>
                <a:gridCol w="1653372">
                  <a:extLst>
                    <a:ext uri="{9D8B030D-6E8A-4147-A177-3AD203B41FA5}">
                      <a16:colId xmlns:a16="http://schemas.microsoft.com/office/drawing/2014/main" val="4199187061"/>
                    </a:ext>
                  </a:extLst>
                </a:gridCol>
                <a:gridCol w="1525236">
                  <a:extLst>
                    <a:ext uri="{9D8B030D-6E8A-4147-A177-3AD203B41FA5}">
                      <a16:colId xmlns:a16="http://schemas.microsoft.com/office/drawing/2014/main" val="2509522745"/>
                    </a:ext>
                  </a:extLst>
                </a:gridCol>
                <a:gridCol w="1287563">
                  <a:extLst>
                    <a:ext uri="{9D8B030D-6E8A-4147-A177-3AD203B41FA5}">
                      <a16:colId xmlns:a16="http://schemas.microsoft.com/office/drawing/2014/main" val="3782996975"/>
                    </a:ext>
                  </a:extLst>
                </a:gridCol>
              </a:tblGrid>
              <a:tr h="404107">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PT" altLang="pt-PT" sz="1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pt-PT" altLang="pt-PT" sz="1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Quantity</a:t>
                      </a: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lang="pt-PT" sz="1200" dirty="0" err="1"/>
                        <a:t>Monosaturated</a:t>
                      </a:r>
                      <a:r>
                        <a:rPr lang="pt-PT" sz="1200" dirty="0"/>
                        <a:t> fatty acids</a:t>
                      </a:r>
                      <a:endParaRPr kumimoji="0" lang="pt-PT" altLang="pt-PT"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lang="pt-PT" sz="1200" dirty="0" err="1"/>
                        <a:t>Polyunsaturated</a:t>
                      </a:r>
                      <a:r>
                        <a:rPr lang="pt-PT" sz="1200" dirty="0"/>
                        <a:t> </a:t>
                      </a:r>
                      <a:r>
                        <a:rPr lang="pt-PT" sz="1200" dirty="0" err="1"/>
                        <a:t>fatty</a:t>
                      </a:r>
                      <a:r>
                        <a:rPr lang="pt-PT" sz="1200" dirty="0"/>
                        <a:t> </a:t>
                      </a:r>
                      <a:r>
                        <a:rPr lang="pt-PT" sz="1200" dirty="0" err="1"/>
                        <a:t>acids</a:t>
                      </a:r>
                      <a:r>
                        <a:rPr lang="pt-PT" sz="1200" dirty="0"/>
                        <a:t> </a:t>
                      </a:r>
                      <a:endParaRPr kumimoji="0" lang="pt-PT" altLang="pt-PT"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lang="pt-PT" sz="1200" dirty="0" err="1"/>
                        <a:t>Saturated</a:t>
                      </a:r>
                      <a:r>
                        <a:rPr lang="pt-PT" sz="1200" dirty="0"/>
                        <a:t> </a:t>
                      </a:r>
                      <a:r>
                        <a:rPr lang="pt-PT" sz="1200" dirty="0" err="1"/>
                        <a:t>fatty</a:t>
                      </a:r>
                      <a:r>
                        <a:rPr lang="pt-PT" sz="1200" dirty="0"/>
                        <a:t> </a:t>
                      </a:r>
                      <a:r>
                        <a:rPr lang="pt-PT" sz="1200" dirty="0" err="1"/>
                        <a:t>acids</a:t>
                      </a:r>
                      <a:r>
                        <a:rPr lang="pt-PT" sz="1200" dirty="0"/>
                        <a:t> </a:t>
                      </a:r>
                      <a:endParaRPr kumimoji="0" lang="pt-PT" altLang="pt-PT"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lang="pt-PT" sz="1200" dirty="0" err="1"/>
                        <a:t>Cholesterol</a:t>
                      </a:r>
                      <a:endParaRPr kumimoji="0" lang="pt-PT" altLang="pt-PT" sz="20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16" marB="45716"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89345804"/>
                  </a:ext>
                </a:extLst>
              </a:tr>
              <a:tr h="457988">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pt-PT" sz="2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dose</a:t>
                      </a:r>
                      <a:endParaRPr kumimoji="0" lang="pt-PT" altLang="pt-PT" sz="2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(g)</a:t>
                      </a:r>
                      <a:endParaRPr kumimoji="0" lang="pt-PT" altLang="pt-PT" sz="2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(g)</a:t>
                      </a:r>
                      <a:endParaRPr kumimoji="0" lang="pt-PT" altLang="pt-PT" sz="2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(g)</a:t>
                      </a:r>
                      <a:endParaRPr kumimoji="0" lang="pt-PT" altLang="pt-PT" sz="2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(mg)</a:t>
                      </a:r>
                      <a:endParaRPr kumimoji="0" lang="pt-PT" altLang="pt-PT" sz="2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886081650"/>
                  </a:ext>
                </a:extLst>
              </a:tr>
              <a:tr h="269405">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Cod</a:t>
                      </a: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r>
                        <a:rPr kumimoji="0" lang="pt-PT" altLang="pt-PT" sz="14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Fish</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30g</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0,03</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0,11</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0,05</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46</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23850997"/>
                  </a:ext>
                </a:extLst>
              </a:tr>
              <a:tr h="269405">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Fish</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30g</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0,52</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0,32</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0,28</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14</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3531375673"/>
                  </a:ext>
                </a:extLst>
              </a:tr>
              <a:tr h="269405">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Salmon</a:t>
                      </a: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30g</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0,1</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0,12</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0,05</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14</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78530536"/>
                  </a:ext>
                </a:extLst>
              </a:tr>
              <a:tr h="269405">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Mollusk</a:t>
                      </a: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t>
                      </a:r>
                      <a:r>
                        <a:rPr kumimoji="0" lang="pt-PT" altLang="pt-PT" sz="14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Crustacean</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30g</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0,108</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0,17</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0,06</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22</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85912609"/>
                  </a:ext>
                </a:extLst>
              </a:tr>
              <a:tr h="269405">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Meat</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30g</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1,005</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0,39</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1,062</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28,26</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3794470825"/>
                  </a:ext>
                </a:extLst>
              </a:tr>
              <a:tr h="269405">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Cheese</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30g</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0,186</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2,187</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4,104</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21,6</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3401885572"/>
                  </a:ext>
                </a:extLst>
              </a:tr>
              <a:tr h="269405">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Ham</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30g</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0,147</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0,616</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0,558</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9,9</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357698037"/>
                  </a:ext>
                </a:extLst>
              </a:tr>
              <a:tr h="269405">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Egg</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30g</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1,62</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0,372</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1,746</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131,25</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0262065"/>
                  </a:ext>
                </a:extLst>
              </a:tr>
              <a:tr h="269405">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Butter</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5g</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1,3</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0,112</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2,45</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11,5</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2261023542"/>
                  </a:ext>
                </a:extLst>
              </a:tr>
              <a:tr h="269405">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Margarine</a:t>
                      </a: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t>
                      </a:r>
                      <a:r>
                        <a:rPr kumimoji="0" lang="pt-PT" altLang="pt-PT" sz="14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Vegetable</a:t>
                      </a: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r>
                        <a:rPr kumimoji="0" lang="pt-PT" altLang="pt-PT" sz="14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cream</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5g</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1,89</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0,5</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1,5</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7897570"/>
                  </a:ext>
                </a:extLst>
              </a:tr>
              <a:tr h="269405">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Olive </a:t>
                      </a:r>
                      <a:r>
                        <a:rPr kumimoji="0" lang="pt-PT" altLang="pt-PT" sz="14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oil</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5g</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3,5</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0,56</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0,7</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2999689448"/>
                  </a:ext>
                </a:extLst>
              </a:tr>
              <a:tr h="187992">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Food</a:t>
                      </a: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r>
                        <a:rPr kumimoji="0" lang="pt-PT" altLang="pt-PT" sz="14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oils</a:t>
                      </a: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r>
                        <a:rPr kumimoji="0" lang="pt-PT" altLang="pt-PT" sz="1400" b="0" i="0" u="none" strike="noStrike" cap="none" normalizeH="0" baseline="0" dirty="0" err="1">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mean</a:t>
                      </a: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5g</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1,4</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2,67</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0,675</a:t>
                      </a:r>
                      <a:endParaRPr kumimoji="0" lang="pt-PT" altLang="pt-PT" sz="2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t>
                      </a:r>
                      <a:endParaRPr kumimoji="0" lang="pt-PT" altLang="pt-PT"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2115184103"/>
                  </a:ext>
                </a:extLst>
              </a:tr>
            </a:tbl>
          </a:graphicData>
        </a:graphic>
      </p:graphicFrame>
    </p:spTree>
    <p:extLst>
      <p:ext uri="{BB962C8B-B14F-4D97-AF65-F5344CB8AC3E}">
        <p14:creationId xmlns:p14="http://schemas.microsoft.com/office/powerpoint/2010/main" val="3232299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24000" y="3602355"/>
            <a:ext cx="9144000" cy="2568575"/>
          </a:xfrm>
        </p:spPr>
        <p:txBody>
          <a:bodyPr>
            <a:normAutofit/>
          </a:bodyPr>
          <a:lstStyle/>
          <a:p>
            <a:pPr algn="l"/>
            <a:r>
              <a:rPr lang="pt-PT" altLang="en-US" sz="4000" b="1">
                <a:solidFill>
                  <a:schemeClr val="accent1">
                    <a:lumMod val="50000"/>
                  </a:schemeClr>
                </a:solidFill>
              </a:rPr>
              <a:t>Obesity</a:t>
            </a:r>
            <a:endParaRPr lang="pt-PT" altLang="en-US" sz="3600"/>
          </a:p>
          <a:p>
            <a:pPr algn="r"/>
            <a:endParaRPr lang="pt-PT" altLang="en-US" sz="3600"/>
          </a:p>
          <a:p>
            <a:pPr algn="r"/>
            <a:endParaRPr lang="pt-PT" altLang="en-US" sz="3200"/>
          </a:p>
        </p:txBody>
      </p:sp>
      <p:pic>
        <p:nvPicPr>
          <p:cNvPr id="6" name="Imagem 5"/>
          <p:cNvPicPr>
            <a:picLocks noChangeAspect="1"/>
          </p:cNvPicPr>
          <p:nvPr/>
        </p:nvPicPr>
        <p:blipFill>
          <a:blip r:embed="rId2"/>
          <a:stretch>
            <a:fillRect/>
          </a:stretch>
        </p:blipFill>
        <p:spPr>
          <a:xfrm>
            <a:off x="6070600" y="-5080"/>
            <a:ext cx="6165215" cy="3103245"/>
          </a:xfrm>
          <a:prstGeom prst="rect">
            <a:avLst/>
          </a:prstGeom>
        </p:spPr>
      </p:pic>
      <p:pic>
        <p:nvPicPr>
          <p:cNvPr id="7" name="Imagem 6"/>
          <p:cNvPicPr>
            <a:picLocks noChangeAspect="1"/>
          </p:cNvPicPr>
          <p:nvPr/>
        </p:nvPicPr>
        <p:blipFill>
          <a:blip r:embed="rId3"/>
          <a:stretch>
            <a:fillRect/>
          </a:stretch>
        </p:blipFill>
        <p:spPr>
          <a:xfrm>
            <a:off x="-98425" y="-5080"/>
            <a:ext cx="6163945" cy="310261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a:extLst>
              <a:ext uri="{FF2B5EF4-FFF2-40B4-BE49-F238E27FC236}">
                <a16:creationId xmlns:a16="http://schemas.microsoft.com/office/drawing/2014/main" id="{7EA8D589-FF16-4332-8BE8-6EFF133ADE9B}"/>
              </a:ext>
            </a:extLst>
          </p:cNvPr>
          <p:cNvGraphicFramePr>
            <a:graphicFrameLocks noGrp="1"/>
          </p:cNvGraphicFramePr>
          <p:nvPr>
            <p:extLst>
              <p:ext uri="{D42A27DB-BD31-4B8C-83A1-F6EECF244321}">
                <p14:modId xmlns:p14="http://schemas.microsoft.com/office/powerpoint/2010/main" val="3252653160"/>
              </p:ext>
            </p:extLst>
          </p:nvPr>
        </p:nvGraphicFramePr>
        <p:xfrm>
          <a:off x="670560" y="320002"/>
          <a:ext cx="10972799" cy="6217357"/>
        </p:xfrm>
        <a:graphic>
          <a:graphicData uri="http://schemas.openxmlformats.org/drawingml/2006/table">
            <a:tbl>
              <a:tblPr/>
              <a:tblGrid>
                <a:gridCol w="1436742">
                  <a:extLst>
                    <a:ext uri="{9D8B030D-6E8A-4147-A177-3AD203B41FA5}">
                      <a16:colId xmlns:a16="http://schemas.microsoft.com/office/drawing/2014/main" val="1783337013"/>
                    </a:ext>
                  </a:extLst>
                </a:gridCol>
                <a:gridCol w="984126">
                  <a:extLst>
                    <a:ext uri="{9D8B030D-6E8A-4147-A177-3AD203B41FA5}">
                      <a16:colId xmlns:a16="http://schemas.microsoft.com/office/drawing/2014/main" val="1981911645"/>
                    </a:ext>
                  </a:extLst>
                </a:gridCol>
                <a:gridCol w="982050">
                  <a:extLst>
                    <a:ext uri="{9D8B030D-6E8A-4147-A177-3AD203B41FA5}">
                      <a16:colId xmlns:a16="http://schemas.microsoft.com/office/drawing/2014/main" val="2311988928"/>
                    </a:ext>
                  </a:extLst>
                </a:gridCol>
                <a:gridCol w="982049">
                  <a:extLst>
                    <a:ext uri="{9D8B030D-6E8A-4147-A177-3AD203B41FA5}">
                      <a16:colId xmlns:a16="http://schemas.microsoft.com/office/drawing/2014/main" val="3605341478"/>
                    </a:ext>
                  </a:extLst>
                </a:gridCol>
                <a:gridCol w="1245729">
                  <a:extLst>
                    <a:ext uri="{9D8B030D-6E8A-4147-A177-3AD203B41FA5}">
                      <a16:colId xmlns:a16="http://schemas.microsoft.com/office/drawing/2014/main" val="1334292947"/>
                    </a:ext>
                  </a:extLst>
                </a:gridCol>
                <a:gridCol w="1044337">
                  <a:extLst>
                    <a:ext uri="{9D8B030D-6E8A-4147-A177-3AD203B41FA5}">
                      <a16:colId xmlns:a16="http://schemas.microsoft.com/office/drawing/2014/main" val="1643519803"/>
                    </a:ext>
                  </a:extLst>
                </a:gridCol>
                <a:gridCol w="984126">
                  <a:extLst>
                    <a:ext uri="{9D8B030D-6E8A-4147-A177-3AD203B41FA5}">
                      <a16:colId xmlns:a16="http://schemas.microsoft.com/office/drawing/2014/main" val="578060355"/>
                    </a:ext>
                  </a:extLst>
                </a:gridCol>
                <a:gridCol w="1148147">
                  <a:extLst>
                    <a:ext uri="{9D8B030D-6E8A-4147-A177-3AD203B41FA5}">
                      <a16:colId xmlns:a16="http://schemas.microsoft.com/office/drawing/2014/main" val="1822652112"/>
                    </a:ext>
                  </a:extLst>
                </a:gridCol>
                <a:gridCol w="901077">
                  <a:extLst>
                    <a:ext uri="{9D8B030D-6E8A-4147-A177-3AD203B41FA5}">
                      <a16:colId xmlns:a16="http://schemas.microsoft.com/office/drawing/2014/main" val="4052336547"/>
                    </a:ext>
                  </a:extLst>
                </a:gridCol>
                <a:gridCol w="1264416">
                  <a:extLst>
                    <a:ext uri="{9D8B030D-6E8A-4147-A177-3AD203B41FA5}">
                      <a16:colId xmlns:a16="http://schemas.microsoft.com/office/drawing/2014/main" val="3333122031"/>
                    </a:ext>
                  </a:extLst>
                </a:gridCol>
              </a:tblGrid>
              <a:tr h="304800">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 </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 </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20%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30%</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10</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10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10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&lt;300mg</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50%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 </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74391965"/>
                  </a:ext>
                </a:extLst>
              </a:tr>
              <a:tr h="51752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Food</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Doses</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Prot</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Fat</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Mono FA</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Poly</a:t>
                      </a:r>
                      <a:r>
                        <a:rPr kumimoji="0" lang="pt-PT" altLang="pt-PT" sz="14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 FA</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Sat</a:t>
                      </a:r>
                      <a:r>
                        <a:rPr kumimoji="0" lang="pt-PT" altLang="pt-PT" sz="14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 FA</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Cholest</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Carbs</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Calories</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3974512"/>
                  </a:ext>
                </a:extLst>
              </a:tr>
              <a:tr h="304800">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Milk</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7,00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4,00</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1,20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Vest</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2,64</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16,80</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12,00</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106</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0620296"/>
                  </a:ext>
                </a:extLst>
              </a:tr>
              <a:tr h="304800">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Vegetables</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2,00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0,00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0,02</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0,26</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0,07</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5,00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25</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72554890"/>
                  </a:ext>
                </a:extLst>
              </a:tr>
              <a:tr h="304800">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Fruit</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0,00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0,00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10,00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50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15594353"/>
                  </a:ext>
                </a:extLst>
              </a:tr>
              <a:tr h="304800">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dirty="0" err="1">
                          <a:ln>
                            <a:noFill/>
                          </a:ln>
                          <a:solidFill>
                            <a:srgbClr val="0000FF"/>
                          </a:solidFill>
                          <a:effectLst/>
                          <a:latin typeface="Arial" panose="020B0604020202020204" pitchFamily="34" charset="0"/>
                          <a:ea typeface="MS PGothic" panose="020B0600070205080204" pitchFamily="34" charset="-128"/>
                          <a:cs typeface="Arial" panose="020B0604020202020204" pitchFamily="34" charset="0"/>
                        </a:rPr>
                        <a:t>Sub-Total</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a:ln>
                            <a:noFill/>
                          </a:ln>
                          <a:solidFill>
                            <a:srgbClr val="0000FF"/>
                          </a:solidFill>
                          <a:effectLst/>
                          <a:latin typeface="Arial" panose="020B0604020202020204" pitchFamily="34" charset="0"/>
                          <a:ea typeface="MS PGothic" panose="020B0600070205080204" pitchFamily="34" charset="-128"/>
                          <a:cs typeface="Arial" panose="020B0604020202020204" pitchFamily="34" charset="0"/>
                        </a:rPr>
                        <a:t> </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a:ln>
                            <a:noFill/>
                          </a:ln>
                          <a:solidFill>
                            <a:srgbClr val="0000FF"/>
                          </a:solidFill>
                          <a:effectLst/>
                          <a:latin typeface="Arial" panose="020B0604020202020204" pitchFamily="34" charset="0"/>
                          <a:ea typeface="MS PGothic" panose="020B0600070205080204" pitchFamily="34" charset="-128"/>
                          <a:cs typeface="Arial" panose="020B0604020202020204" pitchFamily="34" charset="0"/>
                        </a:rPr>
                        <a:t>9,00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a:ln>
                            <a:noFill/>
                          </a:ln>
                          <a:solidFill>
                            <a:srgbClr val="0000FF"/>
                          </a:solidFill>
                          <a:effectLst/>
                          <a:latin typeface="Arial" panose="020B0604020202020204" pitchFamily="34" charset="0"/>
                          <a:ea typeface="MS PGothic" panose="020B0600070205080204" pitchFamily="34" charset="-128"/>
                          <a:cs typeface="Arial" panose="020B0604020202020204" pitchFamily="34" charset="0"/>
                        </a:rPr>
                        <a:t>4,00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a:ln>
                            <a:noFill/>
                          </a:ln>
                          <a:solidFill>
                            <a:srgbClr val="0000FF"/>
                          </a:solidFill>
                          <a:effectLst/>
                          <a:latin typeface="Arial" panose="020B0604020202020204" pitchFamily="34" charset="0"/>
                          <a:ea typeface="MS PGothic" panose="020B0600070205080204" pitchFamily="34" charset="-128"/>
                          <a:cs typeface="Arial" panose="020B0604020202020204" pitchFamily="34" charset="0"/>
                        </a:rPr>
                        <a:t>1,22</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a:ln>
                            <a:noFill/>
                          </a:ln>
                          <a:solidFill>
                            <a:srgbClr val="0000FF"/>
                          </a:solidFill>
                          <a:effectLst/>
                          <a:latin typeface="Arial" panose="020B0604020202020204" pitchFamily="34" charset="0"/>
                          <a:ea typeface="MS PGothic" panose="020B0600070205080204" pitchFamily="34" charset="-128"/>
                          <a:cs typeface="Arial" panose="020B0604020202020204" pitchFamily="34" charset="0"/>
                        </a:rPr>
                        <a:t>0,26</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dirty="0">
                          <a:ln>
                            <a:noFill/>
                          </a:ln>
                          <a:solidFill>
                            <a:srgbClr val="0000FF"/>
                          </a:solidFill>
                          <a:effectLst/>
                          <a:latin typeface="Arial" panose="020B0604020202020204" pitchFamily="34" charset="0"/>
                          <a:ea typeface="MS PGothic" panose="020B0600070205080204" pitchFamily="34" charset="-128"/>
                          <a:cs typeface="Arial" panose="020B0604020202020204" pitchFamily="34" charset="0"/>
                        </a:rPr>
                        <a:t>2,71</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a:ln>
                            <a:noFill/>
                          </a:ln>
                          <a:solidFill>
                            <a:srgbClr val="0000FF"/>
                          </a:solidFill>
                          <a:effectLst/>
                          <a:latin typeface="Arial" panose="020B0604020202020204" pitchFamily="34" charset="0"/>
                          <a:ea typeface="MS PGothic" panose="020B0600070205080204" pitchFamily="34" charset="-128"/>
                          <a:cs typeface="Arial" panose="020B0604020202020204" pitchFamily="34" charset="0"/>
                        </a:rPr>
                        <a:t>16,80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a:ln>
                            <a:noFill/>
                          </a:ln>
                          <a:solidFill>
                            <a:srgbClr val="0000FF"/>
                          </a:solidFill>
                          <a:effectLst/>
                          <a:latin typeface="Arial" panose="020B0604020202020204" pitchFamily="34" charset="0"/>
                          <a:ea typeface="MS PGothic" panose="020B0600070205080204" pitchFamily="34" charset="-128"/>
                          <a:cs typeface="Arial" panose="020B0604020202020204" pitchFamily="34" charset="0"/>
                        </a:rPr>
                        <a:t>27,00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dirty="0">
                          <a:ln>
                            <a:noFill/>
                          </a:ln>
                          <a:solidFill>
                            <a:srgbClr val="0000FF"/>
                          </a:solidFill>
                          <a:effectLst/>
                          <a:latin typeface="Arial" panose="020B0604020202020204" pitchFamily="34" charset="0"/>
                          <a:ea typeface="MS PGothic" panose="020B0600070205080204" pitchFamily="34" charset="-128"/>
                          <a:cs typeface="Arial" panose="020B0604020202020204" pitchFamily="34" charset="0"/>
                        </a:rPr>
                        <a:t>181</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535651590"/>
                  </a:ext>
                </a:extLst>
              </a:tr>
              <a:tr h="304800">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Bread</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2,00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0,00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0,08</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0,23</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0,11</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 </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15,00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70</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1864197"/>
                  </a:ext>
                </a:extLst>
              </a:tr>
              <a:tr h="51752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Rice/Pasta/</a:t>
                      </a:r>
                    </a:p>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Potatoes</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2,00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0,00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0,04</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0,68</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0,06</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 </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15,00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70</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9151354"/>
                  </a:ext>
                </a:extLst>
              </a:tr>
              <a:tr h="304800">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dirty="0" err="1">
                          <a:ln>
                            <a:noFill/>
                          </a:ln>
                          <a:solidFill>
                            <a:srgbClr val="0000FF"/>
                          </a:solidFill>
                          <a:effectLst/>
                          <a:latin typeface="Arial" panose="020B0604020202020204" pitchFamily="34" charset="0"/>
                          <a:ea typeface="MS PGothic" panose="020B0600070205080204" pitchFamily="34" charset="-128"/>
                          <a:cs typeface="Arial" panose="020B0604020202020204" pitchFamily="34" charset="0"/>
                        </a:rPr>
                        <a:t>Sub-Total</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a:ln>
                            <a:noFill/>
                          </a:ln>
                          <a:solidFill>
                            <a:srgbClr val="0000FF"/>
                          </a:solidFill>
                          <a:effectLst/>
                          <a:latin typeface="Arial" panose="020B0604020202020204" pitchFamily="34" charset="0"/>
                          <a:ea typeface="MS PGothic" panose="020B0600070205080204" pitchFamily="34" charset="-128"/>
                          <a:cs typeface="Arial" panose="020B0604020202020204" pitchFamily="34" charset="0"/>
                        </a:rPr>
                        <a:t> </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a:ln>
                            <a:noFill/>
                          </a:ln>
                          <a:solidFill>
                            <a:srgbClr val="0000FF"/>
                          </a:solidFill>
                          <a:effectLst/>
                          <a:latin typeface="Arial" panose="020B0604020202020204" pitchFamily="34" charset="0"/>
                          <a:ea typeface="MS PGothic" panose="020B0600070205080204" pitchFamily="34" charset="-128"/>
                          <a:cs typeface="Arial" panose="020B0604020202020204" pitchFamily="34" charset="0"/>
                        </a:rPr>
                        <a:t>13,00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a:ln>
                            <a:noFill/>
                          </a:ln>
                          <a:solidFill>
                            <a:srgbClr val="0000FF"/>
                          </a:solidFill>
                          <a:effectLst/>
                          <a:latin typeface="Arial" panose="020B0604020202020204" pitchFamily="34" charset="0"/>
                          <a:ea typeface="MS PGothic" panose="020B0600070205080204" pitchFamily="34" charset="-128"/>
                          <a:cs typeface="Arial" panose="020B0604020202020204" pitchFamily="34" charset="0"/>
                        </a:rPr>
                        <a:t>4,00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a:ln>
                            <a:noFill/>
                          </a:ln>
                          <a:solidFill>
                            <a:srgbClr val="0000FF"/>
                          </a:solidFill>
                          <a:effectLst/>
                          <a:latin typeface="Arial" panose="020B0604020202020204" pitchFamily="34" charset="0"/>
                          <a:ea typeface="MS PGothic" panose="020B0600070205080204" pitchFamily="34" charset="-128"/>
                          <a:cs typeface="Arial" panose="020B0604020202020204" pitchFamily="34" charset="0"/>
                        </a:rPr>
                        <a:t>1,34</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a:ln>
                            <a:noFill/>
                          </a:ln>
                          <a:solidFill>
                            <a:srgbClr val="0000FF"/>
                          </a:solidFill>
                          <a:effectLst/>
                          <a:latin typeface="Arial" panose="020B0604020202020204" pitchFamily="34" charset="0"/>
                          <a:ea typeface="MS PGothic" panose="020B0600070205080204" pitchFamily="34" charset="-128"/>
                          <a:cs typeface="Arial" panose="020B0604020202020204" pitchFamily="34" charset="0"/>
                        </a:rPr>
                        <a:t>1,17</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a:ln>
                            <a:noFill/>
                          </a:ln>
                          <a:solidFill>
                            <a:srgbClr val="0000FF"/>
                          </a:solidFill>
                          <a:effectLst/>
                          <a:latin typeface="Arial" panose="020B0604020202020204" pitchFamily="34" charset="0"/>
                          <a:ea typeface="MS PGothic" panose="020B0600070205080204" pitchFamily="34" charset="-128"/>
                          <a:cs typeface="Arial" panose="020B0604020202020204" pitchFamily="34" charset="0"/>
                        </a:rPr>
                        <a:t>2,88</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a:ln>
                            <a:noFill/>
                          </a:ln>
                          <a:solidFill>
                            <a:srgbClr val="0000FF"/>
                          </a:solidFill>
                          <a:effectLst/>
                          <a:latin typeface="Arial" panose="020B0604020202020204" pitchFamily="34" charset="0"/>
                          <a:ea typeface="MS PGothic" panose="020B0600070205080204" pitchFamily="34" charset="-128"/>
                          <a:cs typeface="Arial" panose="020B0604020202020204" pitchFamily="34" charset="0"/>
                        </a:rPr>
                        <a:t>16,80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a:ln>
                            <a:noFill/>
                          </a:ln>
                          <a:solidFill>
                            <a:srgbClr val="0000FF"/>
                          </a:solidFill>
                          <a:effectLst/>
                          <a:latin typeface="Arial" panose="020B0604020202020204" pitchFamily="34" charset="0"/>
                          <a:ea typeface="MS PGothic" panose="020B0600070205080204" pitchFamily="34" charset="-128"/>
                          <a:cs typeface="Arial" panose="020B0604020202020204" pitchFamily="34" charset="0"/>
                        </a:rPr>
                        <a:t>57,00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dirty="0">
                          <a:ln>
                            <a:noFill/>
                          </a:ln>
                          <a:solidFill>
                            <a:srgbClr val="0000FF"/>
                          </a:solidFill>
                          <a:effectLst/>
                          <a:latin typeface="Arial" panose="020B0604020202020204" pitchFamily="34" charset="0"/>
                          <a:ea typeface="MS PGothic" panose="020B0600070205080204" pitchFamily="34" charset="-128"/>
                          <a:cs typeface="Arial" panose="020B0604020202020204" pitchFamily="34" charset="0"/>
                        </a:rPr>
                        <a:t>321,00</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870306832"/>
                  </a:ext>
                </a:extLst>
              </a:tr>
              <a:tr h="304800">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Meat</a:t>
                      </a:r>
                      <a:r>
                        <a:rPr kumimoji="0" lang="pt-PT" altLang="pt-PT" sz="1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 </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7,00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3,00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1,01</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0,39</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1,06</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28,26</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0,00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55</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98907692"/>
                  </a:ext>
                </a:extLst>
              </a:tr>
              <a:tr h="304800">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Fish</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7,00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3,00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0,52</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0,32</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0,28</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14,00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0,00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55</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21679755"/>
                  </a:ext>
                </a:extLst>
              </a:tr>
              <a:tr h="304800">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Cheese</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7,00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3,00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0,19</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2,19</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4,10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21,60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0,00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55</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59830445"/>
                  </a:ext>
                </a:extLst>
              </a:tr>
              <a:tr h="304800">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Ham</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7,00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3,00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0,15</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0,62</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0,56</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9,90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0,00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55</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38865386"/>
                  </a:ext>
                </a:extLst>
              </a:tr>
              <a:tr h="304800">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dirty="0" err="1">
                          <a:ln>
                            <a:noFill/>
                          </a:ln>
                          <a:solidFill>
                            <a:srgbClr val="0000FF"/>
                          </a:solidFill>
                          <a:effectLst/>
                          <a:latin typeface="Arial" panose="020B0604020202020204" pitchFamily="34" charset="0"/>
                          <a:ea typeface="MS PGothic" panose="020B0600070205080204" pitchFamily="34" charset="-128"/>
                          <a:cs typeface="Arial" panose="020B0604020202020204" pitchFamily="34" charset="0"/>
                        </a:rPr>
                        <a:t>Sub-Total</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a:ln>
                            <a:noFill/>
                          </a:ln>
                          <a:solidFill>
                            <a:srgbClr val="0000FF"/>
                          </a:solidFill>
                          <a:effectLst/>
                          <a:latin typeface="Arial" panose="020B0604020202020204" pitchFamily="34" charset="0"/>
                          <a:ea typeface="MS PGothic" panose="020B0600070205080204" pitchFamily="34" charset="-128"/>
                          <a:cs typeface="Arial" panose="020B0604020202020204" pitchFamily="34" charset="0"/>
                        </a:rPr>
                        <a:t> </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a:ln>
                            <a:noFill/>
                          </a:ln>
                          <a:solidFill>
                            <a:srgbClr val="0000FF"/>
                          </a:solidFill>
                          <a:effectLst/>
                          <a:latin typeface="Arial" panose="020B0604020202020204" pitchFamily="34" charset="0"/>
                          <a:ea typeface="MS PGothic" panose="020B0600070205080204" pitchFamily="34" charset="-128"/>
                          <a:cs typeface="Arial" panose="020B0604020202020204" pitchFamily="34" charset="0"/>
                        </a:rPr>
                        <a:t>41,00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a:ln>
                            <a:noFill/>
                          </a:ln>
                          <a:solidFill>
                            <a:srgbClr val="0000FF"/>
                          </a:solidFill>
                          <a:effectLst/>
                          <a:latin typeface="Arial" panose="020B0604020202020204" pitchFamily="34" charset="0"/>
                          <a:ea typeface="MS PGothic" panose="020B0600070205080204" pitchFamily="34" charset="-128"/>
                          <a:cs typeface="Arial" panose="020B0604020202020204" pitchFamily="34" charset="0"/>
                        </a:rPr>
                        <a:t>16,00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a:ln>
                            <a:noFill/>
                          </a:ln>
                          <a:solidFill>
                            <a:srgbClr val="0000FF"/>
                          </a:solidFill>
                          <a:effectLst/>
                          <a:latin typeface="Arial" panose="020B0604020202020204" pitchFamily="34" charset="0"/>
                          <a:ea typeface="MS PGothic" panose="020B0600070205080204" pitchFamily="34" charset="-128"/>
                          <a:cs typeface="Arial" panose="020B0604020202020204" pitchFamily="34" charset="0"/>
                        </a:rPr>
                        <a:t>3,20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a:ln>
                            <a:noFill/>
                          </a:ln>
                          <a:solidFill>
                            <a:srgbClr val="0000FF"/>
                          </a:solidFill>
                          <a:effectLst/>
                          <a:latin typeface="Arial" panose="020B0604020202020204" pitchFamily="34" charset="0"/>
                          <a:ea typeface="MS PGothic" panose="020B0600070205080204" pitchFamily="34" charset="-128"/>
                          <a:cs typeface="Arial" panose="020B0604020202020204" pitchFamily="34" charset="0"/>
                        </a:rPr>
                        <a:t>4,68</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a:ln>
                            <a:noFill/>
                          </a:ln>
                          <a:solidFill>
                            <a:srgbClr val="0000FF"/>
                          </a:solidFill>
                          <a:effectLst/>
                          <a:latin typeface="Arial" panose="020B0604020202020204" pitchFamily="34" charset="0"/>
                          <a:ea typeface="MS PGothic" panose="020B0600070205080204" pitchFamily="34" charset="-128"/>
                          <a:cs typeface="Arial" panose="020B0604020202020204" pitchFamily="34" charset="0"/>
                        </a:rPr>
                        <a:t>8,88</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a:ln>
                            <a:noFill/>
                          </a:ln>
                          <a:solidFill>
                            <a:srgbClr val="0000FF"/>
                          </a:solidFill>
                          <a:effectLst/>
                          <a:latin typeface="Arial" panose="020B0604020202020204" pitchFamily="34" charset="0"/>
                          <a:ea typeface="MS PGothic" panose="020B0600070205080204" pitchFamily="34" charset="-128"/>
                          <a:cs typeface="Arial" panose="020B0604020202020204" pitchFamily="34" charset="0"/>
                        </a:rPr>
                        <a:t>90,56</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a:ln>
                            <a:noFill/>
                          </a:ln>
                          <a:solidFill>
                            <a:srgbClr val="0000FF"/>
                          </a:solidFill>
                          <a:effectLst/>
                          <a:latin typeface="Arial" panose="020B0604020202020204" pitchFamily="34" charset="0"/>
                          <a:ea typeface="MS PGothic" panose="020B0600070205080204" pitchFamily="34" charset="-128"/>
                          <a:cs typeface="Arial" panose="020B0604020202020204" pitchFamily="34" charset="0"/>
                        </a:rPr>
                        <a:t>57,00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dirty="0">
                          <a:ln>
                            <a:noFill/>
                          </a:ln>
                          <a:solidFill>
                            <a:srgbClr val="0000FF"/>
                          </a:solidFill>
                          <a:effectLst/>
                          <a:latin typeface="Arial" panose="020B0604020202020204" pitchFamily="34" charset="0"/>
                          <a:ea typeface="MS PGothic" panose="020B0600070205080204" pitchFamily="34" charset="-128"/>
                          <a:cs typeface="Arial" panose="020B0604020202020204" pitchFamily="34" charset="0"/>
                        </a:rPr>
                        <a:t>541,00</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2603203158"/>
                  </a:ext>
                </a:extLst>
              </a:tr>
              <a:tr h="304800">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Oil</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0,00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5,00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1,40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2,67</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0,68</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0,00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0,00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45</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3443796"/>
                  </a:ext>
                </a:extLst>
              </a:tr>
              <a:tr h="304800">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Olive </a:t>
                      </a:r>
                      <a:r>
                        <a:rPr kumimoji="0" lang="pt-PT" altLang="pt-PT" sz="14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Oil</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0,00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5,00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3,50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0,56</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0,70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0,00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0,00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45</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80563941"/>
                  </a:ext>
                </a:extLst>
              </a:tr>
              <a:tr h="304800">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Butter</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0,00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5,00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1,30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0,11</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2,45</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11,50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0,00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45</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970612"/>
                  </a:ext>
                </a:extLst>
              </a:tr>
              <a:tr h="304800">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dirty="0">
                          <a:ln>
                            <a:noFill/>
                          </a:ln>
                          <a:solidFill>
                            <a:srgbClr val="FF0000"/>
                          </a:solidFill>
                          <a:effectLst/>
                          <a:latin typeface="Arial" panose="020B0604020202020204" pitchFamily="34" charset="0"/>
                          <a:ea typeface="MS PGothic" panose="020B0600070205080204" pitchFamily="34" charset="-128"/>
                          <a:cs typeface="Arial" panose="020B0604020202020204" pitchFamily="34" charset="0"/>
                        </a:rPr>
                        <a:t>TOTAL</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a:ln>
                            <a:noFill/>
                          </a:ln>
                          <a:solidFill>
                            <a:srgbClr val="FF0000"/>
                          </a:solidFill>
                          <a:effectLst/>
                          <a:latin typeface="Arial" panose="020B0604020202020204" pitchFamily="34" charset="0"/>
                          <a:ea typeface="MS PGothic" panose="020B0600070205080204" pitchFamily="34" charset="-128"/>
                          <a:cs typeface="Arial" panose="020B0604020202020204" pitchFamily="34" charset="0"/>
                        </a:rPr>
                        <a:t> </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a:ln>
                            <a:noFill/>
                          </a:ln>
                          <a:solidFill>
                            <a:srgbClr val="FF0000"/>
                          </a:solidFill>
                          <a:effectLst/>
                          <a:latin typeface="Arial" panose="020B0604020202020204" pitchFamily="34" charset="0"/>
                          <a:ea typeface="MS PGothic" panose="020B0600070205080204" pitchFamily="34" charset="-128"/>
                          <a:cs typeface="Arial" panose="020B0604020202020204" pitchFamily="34" charset="0"/>
                        </a:rPr>
                        <a:t>41,00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a:ln>
                            <a:noFill/>
                          </a:ln>
                          <a:solidFill>
                            <a:srgbClr val="FF0000"/>
                          </a:solidFill>
                          <a:effectLst/>
                          <a:latin typeface="Arial" panose="020B0604020202020204" pitchFamily="34" charset="0"/>
                          <a:ea typeface="MS PGothic" panose="020B0600070205080204" pitchFamily="34" charset="-128"/>
                          <a:cs typeface="Arial" panose="020B0604020202020204" pitchFamily="34" charset="0"/>
                        </a:rPr>
                        <a:t>31,00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a:ln>
                            <a:noFill/>
                          </a:ln>
                          <a:solidFill>
                            <a:srgbClr val="FF0000"/>
                          </a:solidFill>
                          <a:effectLst/>
                          <a:latin typeface="Arial" panose="020B0604020202020204" pitchFamily="34" charset="0"/>
                          <a:ea typeface="MS PGothic" panose="020B0600070205080204" pitchFamily="34" charset="-128"/>
                          <a:cs typeface="Arial" panose="020B0604020202020204" pitchFamily="34" charset="0"/>
                        </a:rPr>
                        <a:t>9,40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a:ln>
                            <a:noFill/>
                          </a:ln>
                          <a:solidFill>
                            <a:srgbClr val="FF0000"/>
                          </a:solidFill>
                          <a:effectLst/>
                          <a:latin typeface="Arial" panose="020B0604020202020204" pitchFamily="34" charset="0"/>
                          <a:ea typeface="MS PGothic" panose="020B0600070205080204" pitchFamily="34" charset="-128"/>
                          <a:cs typeface="Arial" panose="020B0604020202020204" pitchFamily="34" charset="0"/>
                        </a:rPr>
                        <a:t>8,03</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a:ln>
                            <a:noFill/>
                          </a:ln>
                          <a:solidFill>
                            <a:srgbClr val="FF0000"/>
                          </a:solidFill>
                          <a:effectLst/>
                          <a:latin typeface="Arial" panose="020B0604020202020204" pitchFamily="34" charset="0"/>
                          <a:ea typeface="MS PGothic" panose="020B0600070205080204" pitchFamily="34" charset="-128"/>
                          <a:cs typeface="Arial" panose="020B0604020202020204" pitchFamily="34" charset="0"/>
                        </a:rPr>
                        <a:t>12,71</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a:ln>
                            <a:noFill/>
                          </a:ln>
                          <a:solidFill>
                            <a:srgbClr val="FF0000"/>
                          </a:solidFill>
                          <a:effectLst/>
                          <a:latin typeface="Arial" panose="020B0604020202020204" pitchFamily="34" charset="0"/>
                          <a:ea typeface="MS PGothic" panose="020B0600070205080204" pitchFamily="34" charset="-128"/>
                          <a:cs typeface="Arial" panose="020B0604020202020204" pitchFamily="34" charset="0"/>
                        </a:rPr>
                        <a:t>102,06</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a:ln>
                            <a:noFill/>
                          </a:ln>
                          <a:solidFill>
                            <a:srgbClr val="FF0000"/>
                          </a:solidFill>
                          <a:effectLst/>
                          <a:latin typeface="Arial" panose="020B0604020202020204" pitchFamily="34" charset="0"/>
                          <a:ea typeface="MS PGothic" panose="020B0600070205080204" pitchFamily="34" charset="-128"/>
                          <a:cs typeface="Arial" panose="020B0604020202020204" pitchFamily="34" charset="0"/>
                        </a:rPr>
                        <a:t>57,00</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dirty="0">
                          <a:ln>
                            <a:noFill/>
                          </a:ln>
                          <a:solidFill>
                            <a:srgbClr val="FF0000"/>
                          </a:solidFill>
                          <a:effectLst/>
                          <a:latin typeface="Arial" panose="020B0604020202020204" pitchFamily="34" charset="0"/>
                          <a:ea typeface="MS PGothic" panose="020B0600070205080204" pitchFamily="34" charset="-128"/>
                          <a:cs typeface="Arial" panose="020B0604020202020204" pitchFamily="34" charset="0"/>
                        </a:rPr>
                        <a:t>676,00</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515440561"/>
                  </a:ext>
                </a:extLst>
              </a:tr>
              <a:tr h="304800">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 </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 </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 </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 +/-5 )</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Neg</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Neg</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Neg</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&lt;</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 </a:t>
                      </a:r>
                      <a:endParaRPr kumimoji="0" lang="pt-PT" altLang="pt-PT" sz="14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4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 </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758629527"/>
                  </a:ext>
                </a:extLst>
              </a:tr>
            </a:tbl>
          </a:graphicData>
        </a:graphic>
      </p:graphicFrame>
    </p:spTree>
    <p:extLst>
      <p:ext uri="{BB962C8B-B14F-4D97-AF65-F5344CB8AC3E}">
        <p14:creationId xmlns:p14="http://schemas.microsoft.com/office/powerpoint/2010/main" val="3708326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7E4547-2710-4C8A-9BCA-89BEEC29FFB8}"/>
              </a:ext>
            </a:extLst>
          </p:cNvPr>
          <p:cNvSpPr>
            <a:spLocks noGrp="1"/>
          </p:cNvSpPr>
          <p:nvPr>
            <p:ph type="title"/>
          </p:nvPr>
        </p:nvSpPr>
        <p:spPr/>
        <p:txBody>
          <a:bodyPr/>
          <a:lstStyle/>
          <a:p>
            <a:r>
              <a:rPr lang="pt-PT" dirty="0" err="1"/>
              <a:t>Clinical</a:t>
            </a:r>
            <a:r>
              <a:rPr lang="pt-PT" dirty="0"/>
              <a:t> Case III</a:t>
            </a:r>
          </a:p>
        </p:txBody>
      </p:sp>
      <p:sp>
        <p:nvSpPr>
          <p:cNvPr id="3" name="Marcador de Posição de Conteúdo 2">
            <a:extLst>
              <a:ext uri="{FF2B5EF4-FFF2-40B4-BE49-F238E27FC236}">
                <a16:creationId xmlns:a16="http://schemas.microsoft.com/office/drawing/2014/main" id="{2CB8165C-8678-4391-B0A3-EC4A6B4FCFFB}"/>
              </a:ext>
            </a:extLst>
          </p:cNvPr>
          <p:cNvSpPr>
            <a:spLocks noGrp="1"/>
          </p:cNvSpPr>
          <p:nvPr>
            <p:ph sz="half" idx="1"/>
          </p:nvPr>
        </p:nvSpPr>
        <p:spPr/>
        <p:txBody>
          <a:bodyPr>
            <a:normAutofit fontScale="62500" lnSpcReduction="20000"/>
          </a:bodyPr>
          <a:lstStyle/>
          <a:p>
            <a:endParaRPr lang="pt-PT" dirty="0"/>
          </a:p>
          <a:p>
            <a:r>
              <a:rPr lang="pt-PT" dirty="0" err="1"/>
              <a:t>Woman</a:t>
            </a:r>
            <a:endParaRPr lang="pt-PT" dirty="0"/>
          </a:p>
          <a:p>
            <a:r>
              <a:rPr lang="pt-PT" dirty="0"/>
              <a:t>Age - 34 </a:t>
            </a:r>
            <a:r>
              <a:rPr lang="pt-PT" dirty="0" err="1"/>
              <a:t>years</a:t>
            </a:r>
            <a:endParaRPr lang="pt-PT" dirty="0"/>
          </a:p>
          <a:p>
            <a:r>
              <a:rPr lang="pt-PT" dirty="0" err="1"/>
              <a:t>Weight</a:t>
            </a:r>
            <a:r>
              <a:rPr lang="pt-PT" dirty="0"/>
              <a:t> - 75 kg</a:t>
            </a:r>
          </a:p>
          <a:p>
            <a:r>
              <a:rPr lang="pt-PT" dirty="0" err="1"/>
              <a:t>Desired</a:t>
            </a:r>
            <a:r>
              <a:rPr lang="pt-PT" dirty="0"/>
              <a:t> </a:t>
            </a:r>
            <a:r>
              <a:rPr lang="pt-PT" dirty="0" err="1"/>
              <a:t>weight</a:t>
            </a:r>
            <a:r>
              <a:rPr lang="pt-PT" dirty="0"/>
              <a:t> – 60 kg</a:t>
            </a:r>
          </a:p>
          <a:p>
            <a:r>
              <a:rPr lang="pt-PT" dirty="0" err="1"/>
              <a:t>Height</a:t>
            </a:r>
            <a:r>
              <a:rPr lang="pt-PT" dirty="0"/>
              <a:t> - 1,61m</a:t>
            </a:r>
          </a:p>
          <a:p>
            <a:r>
              <a:rPr lang="pt-PT" dirty="0" err="1"/>
              <a:t>Personal</a:t>
            </a:r>
            <a:r>
              <a:rPr lang="pt-PT" dirty="0"/>
              <a:t> background – </a:t>
            </a:r>
            <a:r>
              <a:rPr lang="pt-PT" dirty="0" err="1"/>
              <a:t>Overweight</a:t>
            </a:r>
            <a:r>
              <a:rPr lang="pt-PT" dirty="0"/>
              <a:t>. </a:t>
            </a:r>
            <a:r>
              <a:rPr lang="pt-PT" dirty="0" err="1"/>
              <a:t>Healthy</a:t>
            </a:r>
            <a:r>
              <a:rPr lang="pt-PT" dirty="0"/>
              <a:t>.</a:t>
            </a:r>
          </a:p>
          <a:p>
            <a:r>
              <a:rPr lang="pt-PT" dirty="0" err="1"/>
              <a:t>Family</a:t>
            </a:r>
            <a:r>
              <a:rPr lang="pt-PT" dirty="0"/>
              <a:t> </a:t>
            </a:r>
            <a:r>
              <a:rPr lang="pt-PT" dirty="0" err="1"/>
              <a:t>history</a:t>
            </a:r>
            <a:r>
              <a:rPr lang="pt-PT" dirty="0"/>
              <a:t> - </a:t>
            </a:r>
            <a:r>
              <a:rPr lang="pt-PT" dirty="0" err="1"/>
              <a:t>obese</a:t>
            </a:r>
            <a:r>
              <a:rPr lang="pt-PT" dirty="0"/>
              <a:t> </a:t>
            </a:r>
            <a:r>
              <a:rPr lang="pt-PT" dirty="0" err="1"/>
              <a:t>parents</a:t>
            </a:r>
            <a:r>
              <a:rPr lang="pt-PT" dirty="0"/>
              <a:t>.</a:t>
            </a:r>
          </a:p>
          <a:p>
            <a:r>
              <a:rPr lang="pt-PT" dirty="0" err="1"/>
              <a:t>Allergies</a:t>
            </a:r>
            <a:r>
              <a:rPr lang="pt-PT" dirty="0"/>
              <a:t> / </a:t>
            </a:r>
            <a:r>
              <a:rPr lang="pt-PT" dirty="0" err="1"/>
              <a:t>intolerances</a:t>
            </a:r>
            <a:r>
              <a:rPr lang="pt-PT" dirty="0"/>
              <a:t> - no </a:t>
            </a:r>
            <a:r>
              <a:rPr lang="pt-PT" dirty="0" err="1"/>
              <a:t>allergies</a:t>
            </a:r>
            <a:r>
              <a:rPr lang="pt-PT" dirty="0"/>
              <a:t> / </a:t>
            </a:r>
            <a:r>
              <a:rPr lang="pt-PT" dirty="0" err="1"/>
              <a:t>intolerances</a:t>
            </a:r>
            <a:r>
              <a:rPr lang="pt-PT" dirty="0"/>
              <a:t>.</a:t>
            </a:r>
          </a:p>
          <a:p>
            <a:r>
              <a:rPr lang="pt-PT" dirty="0"/>
              <a:t>Intestinal </a:t>
            </a:r>
            <a:r>
              <a:rPr lang="pt-PT" dirty="0" err="1"/>
              <a:t>transit</a:t>
            </a:r>
            <a:r>
              <a:rPr lang="pt-PT" dirty="0"/>
              <a:t> - regular.</a:t>
            </a:r>
          </a:p>
          <a:p>
            <a:r>
              <a:rPr lang="pt-PT" dirty="0" err="1"/>
              <a:t>Digestive</a:t>
            </a:r>
            <a:r>
              <a:rPr lang="pt-PT" dirty="0"/>
              <a:t> </a:t>
            </a:r>
            <a:r>
              <a:rPr lang="pt-PT" dirty="0" err="1"/>
              <a:t>complaints</a:t>
            </a:r>
            <a:r>
              <a:rPr lang="pt-PT" dirty="0"/>
              <a:t> - </a:t>
            </a:r>
            <a:r>
              <a:rPr lang="pt-PT" dirty="0" err="1"/>
              <a:t>sometimes</a:t>
            </a:r>
            <a:r>
              <a:rPr lang="pt-PT" dirty="0"/>
              <a:t> </a:t>
            </a:r>
            <a:r>
              <a:rPr lang="pt-PT" dirty="0" err="1"/>
              <a:t>feels</a:t>
            </a:r>
            <a:r>
              <a:rPr lang="pt-PT" dirty="0"/>
              <a:t> </a:t>
            </a:r>
            <a:r>
              <a:rPr lang="pt-PT" dirty="0" err="1"/>
              <a:t>full</a:t>
            </a:r>
            <a:r>
              <a:rPr lang="pt-PT" dirty="0"/>
              <a:t> </a:t>
            </a:r>
            <a:r>
              <a:rPr lang="pt-PT" dirty="0" err="1"/>
              <a:t>after</a:t>
            </a:r>
            <a:r>
              <a:rPr lang="pt-PT" dirty="0"/>
              <a:t> </a:t>
            </a:r>
            <a:r>
              <a:rPr lang="pt-PT" dirty="0" err="1"/>
              <a:t>meals</a:t>
            </a:r>
            <a:r>
              <a:rPr lang="pt-PT" dirty="0"/>
              <a:t>.</a:t>
            </a:r>
          </a:p>
        </p:txBody>
      </p:sp>
      <p:sp>
        <p:nvSpPr>
          <p:cNvPr id="4" name="Marcador de Posição de Conteúdo 3">
            <a:extLst>
              <a:ext uri="{FF2B5EF4-FFF2-40B4-BE49-F238E27FC236}">
                <a16:creationId xmlns:a16="http://schemas.microsoft.com/office/drawing/2014/main" id="{90DE2394-99D2-47FD-82EF-008FFCD4C186}"/>
              </a:ext>
            </a:extLst>
          </p:cNvPr>
          <p:cNvSpPr>
            <a:spLocks noGrp="1"/>
          </p:cNvSpPr>
          <p:nvPr>
            <p:ph sz="half" idx="2"/>
          </p:nvPr>
        </p:nvSpPr>
        <p:spPr/>
        <p:txBody>
          <a:bodyPr>
            <a:normAutofit fontScale="62500" lnSpcReduction="20000"/>
          </a:bodyPr>
          <a:lstStyle/>
          <a:p>
            <a:pPr marL="0" indent="0">
              <a:buNone/>
            </a:pPr>
            <a:r>
              <a:rPr lang="pt-PT" dirty="0"/>
              <a:t>ANALYTICAL RESULTS:      </a:t>
            </a:r>
          </a:p>
          <a:p>
            <a:pPr marL="0" indent="0">
              <a:buNone/>
            </a:pPr>
            <a:r>
              <a:rPr lang="pt-PT" dirty="0"/>
              <a:t>                                              </a:t>
            </a:r>
            <a:r>
              <a:rPr lang="pt-PT" dirty="0" err="1"/>
              <a:t>Reference</a:t>
            </a:r>
            <a:r>
              <a:rPr lang="pt-PT" dirty="0"/>
              <a:t> </a:t>
            </a:r>
            <a:r>
              <a:rPr lang="pt-PT" dirty="0" err="1"/>
              <a:t>values</a:t>
            </a:r>
            <a:endParaRPr lang="pt-PT" dirty="0"/>
          </a:p>
          <a:p>
            <a:r>
              <a:rPr lang="pt-PT" dirty="0"/>
              <a:t>Total </a:t>
            </a:r>
            <a:r>
              <a:rPr lang="pt-PT" dirty="0" err="1"/>
              <a:t>Proteins</a:t>
            </a:r>
            <a:r>
              <a:rPr lang="pt-PT" dirty="0"/>
              <a:t> – 72             (64-83 g / L)</a:t>
            </a:r>
          </a:p>
          <a:p>
            <a:r>
              <a:rPr lang="pt-PT" dirty="0" err="1"/>
              <a:t>Albumin</a:t>
            </a:r>
            <a:r>
              <a:rPr lang="pt-PT" dirty="0"/>
              <a:t> - 47                       (38-51g / L)</a:t>
            </a:r>
          </a:p>
          <a:p>
            <a:r>
              <a:rPr lang="pt-PT" dirty="0" err="1"/>
              <a:t>Urea</a:t>
            </a:r>
            <a:r>
              <a:rPr lang="pt-PT" dirty="0"/>
              <a:t> – 35                             (15 - 50 mg / dl)</a:t>
            </a:r>
          </a:p>
          <a:p>
            <a:r>
              <a:rPr lang="pt-PT" dirty="0" err="1"/>
              <a:t>Uric</a:t>
            </a:r>
            <a:r>
              <a:rPr lang="pt-PT" dirty="0"/>
              <a:t> </a:t>
            </a:r>
            <a:r>
              <a:rPr lang="pt-PT" dirty="0" err="1"/>
              <a:t>Acid</a:t>
            </a:r>
            <a:r>
              <a:rPr lang="pt-PT" dirty="0"/>
              <a:t> – 7,9                      (3.6 - 8.2 mg / dl)</a:t>
            </a:r>
          </a:p>
          <a:p>
            <a:r>
              <a:rPr lang="pt-PT" dirty="0" err="1"/>
              <a:t>Creatinine</a:t>
            </a:r>
            <a:r>
              <a:rPr lang="pt-PT" dirty="0"/>
              <a:t> - 1.2                    (0.8 - 1.3 mg / dl)</a:t>
            </a:r>
          </a:p>
          <a:p>
            <a:r>
              <a:rPr lang="pt-PT" dirty="0"/>
              <a:t>Total </a:t>
            </a:r>
            <a:r>
              <a:rPr lang="pt-PT" dirty="0" err="1"/>
              <a:t>Cholesterol</a:t>
            </a:r>
            <a:r>
              <a:rPr lang="pt-PT" dirty="0"/>
              <a:t> - 305       (&lt;200 mg / dl </a:t>
            </a:r>
            <a:r>
              <a:rPr lang="pt-PT" dirty="0" err="1"/>
              <a:t>desirable</a:t>
            </a:r>
            <a:r>
              <a:rPr lang="pt-PT" dirty="0"/>
              <a:t>)</a:t>
            </a:r>
          </a:p>
          <a:p>
            <a:r>
              <a:rPr lang="pt-PT" dirty="0" err="1"/>
              <a:t>Triglycerides</a:t>
            </a:r>
            <a:r>
              <a:rPr lang="pt-PT" dirty="0"/>
              <a:t> - 150               (&lt;150 mg / dl)</a:t>
            </a:r>
          </a:p>
          <a:p>
            <a:r>
              <a:rPr lang="pt-PT" dirty="0"/>
              <a:t>HDL </a:t>
            </a:r>
            <a:r>
              <a:rPr lang="pt-PT" dirty="0" err="1"/>
              <a:t>cholesterol</a:t>
            </a:r>
            <a:r>
              <a:rPr lang="pt-PT" dirty="0"/>
              <a:t> - 42 (♂&gt; 40mg / dl; ♀&gt; 50mg / dl)</a:t>
            </a:r>
          </a:p>
          <a:p>
            <a:r>
              <a:rPr lang="pt-PT" dirty="0"/>
              <a:t>LDL </a:t>
            </a:r>
            <a:r>
              <a:rPr lang="pt-PT" dirty="0" err="1"/>
              <a:t>cholesterol</a:t>
            </a:r>
            <a:r>
              <a:rPr lang="pt-PT" dirty="0"/>
              <a:t> - 182           (&lt;130mg / </a:t>
            </a:r>
            <a:r>
              <a:rPr lang="pt-PT" dirty="0" err="1"/>
              <a:t>dL</a:t>
            </a:r>
            <a:r>
              <a:rPr lang="pt-PT" dirty="0"/>
              <a:t>)</a:t>
            </a:r>
          </a:p>
          <a:p>
            <a:r>
              <a:rPr lang="pt-PT" dirty="0"/>
              <a:t>Glucose - 95                          (60 -100 mg / dl)</a:t>
            </a:r>
          </a:p>
        </p:txBody>
      </p:sp>
    </p:spTree>
    <p:extLst>
      <p:ext uri="{BB962C8B-B14F-4D97-AF65-F5344CB8AC3E}">
        <p14:creationId xmlns:p14="http://schemas.microsoft.com/office/powerpoint/2010/main" val="2579728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69901A6-56BF-4EA2-8E63-5A823C515305}"/>
              </a:ext>
            </a:extLst>
          </p:cNvPr>
          <p:cNvSpPr>
            <a:spLocks noGrp="1"/>
          </p:cNvSpPr>
          <p:nvPr>
            <p:ph type="title"/>
          </p:nvPr>
        </p:nvSpPr>
        <p:spPr/>
        <p:txBody>
          <a:bodyPr/>
          <a:lstStyle/>
          <a:p>
            <a:r>
              <a:rPr lang="pt-PT" dirty="0" err="1"/>
              <a:t>Clinical</a:t>
            </a:r>
            <a:r>
              <a:rPr lang="pt-PT" dirty="0"/>
              <a:t> Case III – </a:t>
            </a:r>
            <a:r>
              <a:rPr lang="pt-PT" dirty="0" err="1"/>
              <a:t>Food</a:t>
            </a:r>
            <a:r>
              <a:rPr lang="pt-PT" dirty="0"/>
              <a:t> </a:t>
            </a:r>
            <a:r>
              <a:rPr lang="pt-PT" dirty="0" err="1"/>
              <a:t>History</a:t>
            </a:r>
            <a:endParaRPr lang="pt-PT" dirty="0"/>
          </a:p>
        </p:txBody>
      </p:sp>
      <p:sp>
        <p:nvSpPr>
          <p:cNvPr id="6" name="Marcador de Posição de Conteúdo 5">
            <a:extLst>
              <a:ext uri="{FF2B5EF4-FFF2-40B4-BE49-F238E27FC236}">
                <a16:creationId xmlns:a16="http://schemas.microsoft.com/office/drawing/2014/main" id="{B8F50B10-BF72-408E-BA6E-E701FB7C013C}"/>
              </a:ext>
            </a:extLst>
          </p:cNvPr>
          <p:cNvSpPr>
            <a:spLocks noGrp="1"/>
          </p:cNvSpPr>
          <p:nvPr>
            <p:ph sz="half" idx="1"/>
          </p:nvPr>
        </p:nvSpPr>
        <p:spPr/>
        <p:txBody>
          <a:bodyPr>
            <a:normAutofit fontScale="70000" lnSpcReduction="20000"/>
          </a:bodyPr>
          <a:lstStyle/>
          <a:p>
            <a:endParaRPr lang="en-US" dirty="0"/>
          </a:p>
          <a:p>
            <a:r>
              <a:rPr lang="en-US" dirty="0"/>
              <a:t>GET UP - 8:00</a:t>
            </a:r>
          </a:p>
          <a:p>
            <a:r>
              <a:rPr lang="en-US" dirty="0"/>
              <a:t>BREAKFAST - 8:30: A cereal bar and a glass of milk or juice.</a:t>
            </a:r>
          </a:p>
          <a:p>
            <a:r>
              <a:rPr lang="en-US" dirty="0"/>
              <a:t>MID MORNING – 11:00: A coffee and something (cookies, biscuits, bread ...)</a:t>
            </a:r>
          </a:p>
          <a:p>
            <a:r>
              <a:rPr lang="en-US" dirty="0"/>
              <a:t>LUNCH – 14:00: Dish of the day at the restaurant, with soup.</a:t>
            </a:r>
          </a:p>
          <a:p>
            <a:r>
              <a:rPr lang="en-US" dirty="0"/>
              <a:t>MID AFTERNOON - 17:30: A piece of fruit or a juice and some biscuits or a pastry.</a:t>
            </a:r>
          </a:p>
          <a:p>
            <a:r>
              <a:rPr lang="en-US" dirty="0"/>
              <a:t>DINNER – 21:30: Usually only eats soup and bread with something</a:t>
            </a:r>
          </a:p>
          <a:p>
            <a:r>
              <a:rPr lang="en-US" dirty="0"/>
              <a:t>SUPPER – 24:00: A glass of chocolate milk</a:t>
            </a:r>
          </a:p>
          <a:p>
            <a:r>
              <a:rPr lang="en-US" dirty="0"/>
              <a:t>GO TO BED – 24:00</a:t>
            </a:r>
          </a:p>
        </p:txBody>
      </p:sp>
      <p:sp>
        <p:nvSpPr>
          <p:cNvPr id="7" name="Marcador de Posição de Conteúdo 6">
            <a:extLst>
              <a:ext uri="{FF2B5EF4-FFF2-40B4-BE49-F238E27FC236}">
                <a16:creationId xmlns:a16="http://schemas.microsoft.com/office/drawing/2014/main" id="{2F4D4D7B-D2BD-4532-B8B8-815D28217066}"/>
              </a:ext>
            </a:extLst>
          </p:cNvPr>
          <p:cNvSpPr>
            <a:spLocks noGrp="1"/>
          </p:cNvSpPr>
          <p:nvPr>
            <p:ph sz="half" idx="2"/>
          </p:nvPr>
        </p:nvSpPr>
        <p:spPr/>
        <p:txBody>
          <a:bodyPr>
            <a:normAutofit fontScale="70000" lnSpcReduction="20000"/>
          </a:bodyPr>
          <a:lstStyle/>
          <a:p>
            <a:endParaRPr lang="en-US" dirty="0"/>
          </a:p>
          <a:p>
            <a:r>
              <a:rPr lang="en-US" dirty="0"/>
              <a:t>FAVORITE FOODS: snacks</a:t>
            </a:r>
          </a:p>
          <a:p>
            <a:endParaRPr lang="en-US" dirty="0"/>
          </a:p>
          <a:p>
            <a:r>
              <a:rPr lang="en-US" dirty="0"/>
              <a:t>FREQUENCY OF INGESTION: </a:t>
            </a:r>
          </a:p>
          <a:p>
            <a:pPr lvl="1"/>
            <a:r>
              <a:rPr lang="en-US" dirty="0"/>
              <a:t>Sweets - sometimes; </a:t>
            </a:r>
          </a:p>
          <a:p>
            <a:pPr lvl="1"/>
            <a:r>
              <a:rPr lang="en-US" dirty="0"/>
              <a:t>Fried foods - often; </a:t>
            </a:r>
          </a:p>
          <a:p>
            <a:pPr lvl="1"/>
            <a:r>
              <a:rPr lang="en-US" dirty="0"/>
              <a:t>Sauces - don't like it.</a:t>
            </a:r>
          </a:p>
          <a:p>
            <a:pPr lvl="1"/>
            <a:endParaRPr lang="en-US" dirty="0"/>
          </a:p>
          <a:p>
            <a:r>
              <a:rPr lang="en-US" dirty="0"/>
              <a:t>Water - 1 liter per day.</a:t>
            </a:r>
            <a:endParaRPr lang="pt-PT" dirty="0"/>
          </a:p>
          <a:p>
            <a:endParaRPr lang="pt-PT" dirty="0"/>
          </a:p>
        </p:txBody>
      </p:sp>
    </p:spTree>
    <p:extLst>
      <p:ext uri="{BB962C8B-B14F-4D97-AF65-F5344CB8AC3E}">
        <p14:creationId xmlns:p14="http://schemas.microsoft.com/office/powerpoint/2010/main" val="2751525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85432D95-147B-46C6-BCE6-0F344EEEEA4E}"/>
              </a:ext>
            </a:extLst>
          </p:cNvPr>
          <p:cNvSpPr>
            <a:spLocks noGrp="1"/>
          </p:cNvSpPr>
          <p:nvPr>
            <p:ph type="title"/>
          </p:nvPr>
        </p:nvSpPr>
        <p:spPr/>
        <p:txBody>
          <a:bodyPr/>
          <a:lstStyle/>
          <a:p>
            <a:r>
              <a:rPr lang="pt-PT" dirty="0" err="1"/>
              <a:t>Resolution</a:t>
            </a:r>
            <a:r>
              <a:rPr lang="pt-PT" dirty="0"/>
              <a:t> </a:t>
            </a:r>
            <a:r>
              <a:rPr lang="pt-PT" dirty="0" err="1"/>
              <a:t>of</a:t>
            </a:r>
            <a:r>
              <a:rPr lang="pt-PT" dirty="0"/>
              <a:t> </a:t>
            </a:r>
            <a:r>
              <a:rPr lang="pt-PT" dirty="0" err="1"/>
              <a:t>Clinical</a:t>
            </a:r>
            <a:r>
              <a:rPr lang="pt-PT" dirty="0"/>
              <a:t> Case III</a:t>
            </a:r>
          </a:p>
        </p:txBody>
      </p:sp>
      <p:graphicFrame>
        <p:nvGraphicFramePr>
          <p:cNvPr id="8" name="Group 181">
            <a:extLst>
              <a:ext uri="{FF2B5EF4-FFF2-40B4-BE49-F238E27FC236}">
                <a16:creationId xmlns:a16="http://schemas.microsoft.com/office/drawing/2014/main" id="{BA8145F0-0BDE-435B-8E2F-1BAB1BDD648D}"/>
              </a:ext>
            </a:extLst>
          </p:cNvPr>
          <p:cNvGraphicFramePr>
            <a:graphicFrameLocks noGrp="1"/>
          </p:cNvGraphicFramePr>
          <p:nvPr>
            <p:extLst>
              <p:ext uri="{D42A27DB-BD31-4B8C-83A1-F6EECF244321}">
                <p14:modId xmlns:p14="http://schemas.microsoft.com/office/powerpoint/2010/main" val="2025671603"/>
              </p:ext>
            </p:extLst>
          </p:nvPr>
        </p:nvGraphicFramePr>
        <p:xfrm>
          <a:off x="1314768" y="1690688"/>
          <a:ext cx="5622480" cy="4358640"/>
        </p:xfrm>
        <a:graphic>
          <a:graphicData uri="http://schemas.openxmlformats.org/drawingml/2006/table">
            <a:tbl>
              <a:tblPr/>
              <a:tblGrid>
                <a:gridCol w="1671594">
                  <a:extLst>
                    <a:ext uri="{9D8B030D-6E8A-4147-A177-3AD203B41FA5}">
                      <a16:colId xmlns:a16="http://schemas.microsoft.com/office/drawing/2014/main" val="1482931569"/>
                    </a:ext>
                  </a:extLst>
                </a:gridCol>
                <a:gridCol w="1373772">
                  <a:extLst>
                    <a:ext uri="{9D8B030D-6E8A-4147-A177-3AD203B41FA5}">
                      <a16:colId xmlns:a16="http://schemas.microsoft.com/office/drawing/2014/main" val="3047919542"/>
                    </a:ext>
                  </a:extLst>
                </a:gridCol>
                <a:gridCol w="2577114">
                  <a:extLst>
                    <a:ext uri="{9D8B030D-6E8A-4147-A177-3AD203B41FA5}">
                      <a16:colId xmlns:a16="http://schemas.microsoft.com/office/drawing/2014/main" val="1857466031"/>
                    </a:ext>
                  </a:extLst>
                </a:gridCol>
              </a:tblGrid>
              <a:tr h="2444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6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Age (</a:t>
                      </a:r>
                      <a:r>
                        <a:rPr kumimoji="0" lang="pt-PT" altLang="pt-PT" sz="1600" b="1" i="0" u="none" strike="noStrike" cap="none" normalizeH="0" baseline="0" dirty="0" err="1">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years</a:t>
                      </a:r>
                      <a:r>
                        <a:rPr kumimoji="0" lang="pt-PT" altLang="pt-PT" sz="16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pt-PT" altLang="pt-PT"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34</a:t>
                      </a:r>
                      <a:endParaRPr kumimoji="0" lang="pt-PT" altLang="pt-PT" sz="3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pt-PT" altLang="pt-PT"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697219862"/>
                  </a:ext>
                </a:extLst>
              </a:tr>
              <a:tr h="2444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600" b="1" i="0" u="none" strike="noStrike" cap="none" normalizeH="0" baseline="0" dirty="0" err="1">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Weight</a:t>
                      </a:r>
                      <a:r>
                        <a:rPr kumimoji="0" lang="pt-PT" altLang="pt-PT" sz="16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(Kg)</a:t>
                      </a:r>
                      <a:endParaRPr kumimoji="0" lang="pt-PT" altLang="pt-PT"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75</a:t>
                      </a:r>
                      <a:endParaRPr kumimoji="0" lang="pt-PT" altLang="pt-PT" sz="3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pt-PT" altLang="pt-PT"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306361924"/>
                  </a:ext>
                </a:extLst>
              </a:tr>
              <a:tr h="2444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600" b="1" i="0" u="none" strike="noStrike" cap="none" normalizeH="0" baseline="0" dirty="0" err="1">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Height</a:t>
                      </a:r>
                      <a:r>
                        <a:rPr kumimoji="0" lang="pt-PT" altLang="pt-PT" sz="16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(cm)</a:t>
                      </a:r>
                      <a:endParaRPr kumimoji="0" lang="pt-PT" altLang="pt-PT"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161</a:t>
                      </a:r>
                      <a:endParaRPr kumimoji="0" lang="pt-PT" altLang="pt-PT" sz="3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pt-PT" altLang="pt-PT"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351094256"/>
                  </a:ext>
                </a:extLst>
              </a:tr>
              <a:tr h="2444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6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BMI (kg/m2)</a:t>
                      </a:r>
                      <a:endParaRPr kumimoji="0" lang="pt-PT" altLang="pt-PT"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28,93</a:t>
                      </a:r>
                      <a:endParaRPr kumimoji="0" lang="pt-PT" altLang="pt-PT" sz="3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pt-PT" altLang="pt-PT"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246643796"/>
                  </a:ext>
                </a:extLst>
              </a:tr>
              <a:tr h="2444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600" b="1" i="0" u="none" strike="noStrike" cap="none" normalizeH="0" baseline="0" dirty="0" err="1">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Reference</a:t>
                      </a:r>
                      <a:r>
                        <a:rPr kumimoji="0" lang="pt-PT" altLang="pt-PT" sz="16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r>
                        <a:rPr kumimoji="0" lang="pt-PT" altLang="pt-PT" sz="1600" b="1" i="0" u="none" strike="noStrike" cap="none" normalizeH="0" baseline="0" dirty="0" err="1">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Weight</a:t>
                      </a:r>
                      <a:r>
                        <a:rPr kumimoji="0" lang="pt-PT" altLang="pt-PT" sz="16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(kg)</a:t>
                      </a:r>
                      <a:endParaRPr kumimoji="0" lang="pt-PT" altLang="pt-PT"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8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57</a:t>
                      </a:r>
                      <a:endParaRPr kumimoji="0" lang="pt-PT" altLang="pt-PT" sz="3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pt-PT" altLang="pt-PT"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688137558"/>
                  </a:ext>
                </a:extLst>
              </a:tr>
              <a:tr h="2444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pt-PT" altLang="pt-PT"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pt-PT" altLang="pt-PT"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pt-PT" altLang="pt-PT"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580806178"/>
                  </a:ext>
                </a:extLst>
              </a:tr>
              <a:tr h="2444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pt-PT" altLang="pt-PT"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pt-PT" altLang="pt-PT"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kcal</a:t>
                      </a: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809480244"/>
                  </a:ext>
                </a:extLst>
              </a:tr>
              <a:tr h="2444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600" b="1" i="0" u="none" strike="noStrike" cap="none" normalizeH="0" baseline="0" dirty="0" err="1">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Energetic</a:t>
                      </a:r>
                      <a:r>
                        <a:rPr kumimoji="0" lang="pt-PT" altLang="pt-PT" sz="1600" b="1"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r>
                        <a:rPr kumimoji="0" lang="pt-PT" altLang="pt-PT" sz="1600" b="1" i="0" u="none" strike="noStrike" cap="none" normalizeH="0" baseline="0" dirty="0" err="1">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Needs</a:t>
                      </a:r>
                      <a:endParaRPr kumimoji="0" lang="pt-PT" altLang="pt-PT"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600" b="0" i="0" u="none" strike="noStrike" cap="none" normalizeH="0" baseline="0" dirty="0" err="1">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Ref</a:t>
                      </a:r>
                      <a:r>
                        <a:rPr kumimoji="0" lang="pt-PT" altLang="pt-PT" sz="16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W * 30</a:t>
                      </a:r>
                      <a:endParaRPr kumimoji="0" lang="pt-PT" altLang="pt-PT"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1719</a:t>
                      </a:r>
                      <a:endParaRPr kumimoji="0" lang="pt-PT" altLang="pt-PT"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58064913"/>
                  </a:ext>
                </a:extLst>
              </a:tr>
              <a:tr h="2444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pt-PT" altLang="pt-PT"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600" b="0" i="0" u="none" strike="noStrike" cap="none" normalizeH="0" baseline="0" dirty="0" err="1">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Ref</a:t>
                      </a:r>
                      <a:r>
                        <a:rPr kumimoji="0" lang="pt-PT" altLang="pt-PT" sz="16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W * 32,5</a:t>
                      </a:r>
                      <a:endParaRPr kumimoji="0" lang="pt-PT" altLang="pt-PT"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1863</a:t>
                      </a:r>
                      <a:endParaRPr kumimoji="0" lang="pt-PT" altLang="pt-PT"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885126479"/>
                  </a:ext>
                </a:extLst>
              </a:tr>
              <a:tr h="2444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pt-PT" altLang="pt-PT"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600" b="0" i="0" u="none" strike="noStrike" cap="none" normalizeH="0" baseline="0" dirty="0" err="1">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Ref</a:t>
                      </a:r>
                      <a:r>
                        <a:rPr kumimoji="0" lang="pt-PT" altLang="pt-PT" sz="16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W * 35</a:t>
                      </a:r>
                      <a:endParaRPr kumimoji="0" lang="pt-PT" altLang="pt-PT"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6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2006</a:t>
                      </a:r>
                      <a:endParaRPr kumimoji="0" lang="pt-PT" altLang="pt-PT"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638149463"/>
                  </a:ext>
                </a:extLst>
              </a:tr>
              <a:tr h="2444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pt-PT" altLang="pt-PT"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600" b="0" i="0" u="none" strike="noStrike" cap="none" normalizeH="0" baseline="0" dirty="0" err="1">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Ref</a:t>
                      </a:r>
                      <a:r>
                        <a:rPr kumimoji="0" lang="pt-PT" altLang="pt-PT" sz="16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W * 40</a:t>
                      </a:r>
                      <a:endParaRPr kumimoji="0" lang="pt-PT" altLang="pt-PT"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6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2292</a:t>
                      </a:r>
                      <a:endParaRPr kumimoji="0" lang="pt-PT" altLang="pt-PT"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492995104"/>
                  </a:ext>
                </a:extLst>
              </a:tr>
            </a:tbl>
          </a:graphicData>
        </a:graphic>
      </p:graphicFrame>
      <p:sp>
        <p:nvSpPr>
          <p:cNvPr id="12" name="Text Box 187">
            <a:extLst>
              <a:ext uri="{FF2B5EF4-FFF2-40B4-BE49-F238E27FC236}">
                <a16:creationId xmlns:a16="http://schemas.microsoft.com/office/drawing/2014/main" id="{7E4C5348-49AE-43C4-87C7-707F4973B65E}"/>
              </a:ext>
            </a:extLst>
          </p:cNvPr>
          <p:cNvSpPr txBox="1">
            <a:spLocks noChangeArrowheads="1"/>
          </p:cNvSpPr>
          <p:nvPr/>
        </p:nvSpPr>
        <p:spPr bwMode="auto">
          <a:xfrm>
            <a:off x="7413816" y="1690688"/>
            <a:ext cx="3635375" cy="26394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50000"/>
              </a:lnSpc>
            </a:pPr>
            <a:r>
              <a:rPr lang="pt-PT" altLang="pt-PT" sz="1600" dirty="0" err="1"/>
              <a:t>Fat</a:t>
            </a:r>
            <a:r>
              <a:rPr lang="pt-PT" altLang="pt-PT" sz="1600" dirty="0"/>
              <a:t> 25-35% TEV</a:t>
            </a:r>
            <a:br>
              <a:rPr lang="pt-PT" altLang="pt-PT" sz="1600" dirty="0"/>
            </a:br>
            <a:r>
              <a:rPr lang="pt-PT" altLang="pt-PT" sz="1600" dirty="0" err="1"/>
              <a:t>Sat</a:t>
            </a:r>
            <a:r>
              <a:rPr lang="pt-PT" altLang="pt-PT" sz="1600" dirty="0"/>
              <a:t> FA ≤ 7</a:t>
            </a:r>
          </a:p>
          <a:p>
            <a:pPr algn="ctr">
              <a:lnSpc>
                <a:spcPct val="150000"/>
              </a:lnSpc>
            </a:pPr>
            <a:r>
              <a:rPr lang="pt-PT" altLang="pt-PT" sz="1600" dirty="0"/>
              <a:t>Mono FA ≤ 20%</a:t>
            </a:r>
            <a:br>
              <a:rPr lang="pt-PT" altLang="pt-PT" sz="1600" dirty="0"/>
            </a:br>
            <a:r>
              <a:rPr lang="pt-PT" altLang="pt-PT" sz="1600" dirty="0" err="1"/>
              <a:t>Poly</a:t>
            </a:r>
            <a:r>
              <a:rPr lang="pt-PT" altLang="pt-PT" sz="1600" dirty="0"/>
              <a:t> FA 10% </a:t>
            </a:r>
          </a:p>
          <a:p>
            <a:pPr algn="ctr">
              <a:lnSpc>
                <a:spcPct val="150000"/>
              </a:lnSpc>
            </a:pPr>
            <a:r>
              <a:rPr lang="pt-PT" altLang="pt-PT" sz="1600" dirty="0" err="1"/>
              <a:t>Cholesterol</a:t>
            </a:r>
            <a:r>
              <a:rPr lang="pt-PT" altLang="pt-PT" sz="1600" dirty="0"/>
              <a:t> ≤200mg/dia</a:t>
            </a:r>
          </a:p>
          <a:p>
            <a:pPr algn="ctr">
              <a:lnSpc>
                <a:spcPct val="150000"/>
              </a:lnSpc>
            </a:pPr>
            <a:r>
              <a:rPr lang="pt-PT" altLang="pt-PT" sz="1600" dirty="0"/>
              <a:t> </a:t>
            </a:r>
            <a:r>
              <a:rPr lang="pt-PT" altLang="pt-PT" sz="1600" dirty="0" err="1"/>
              <a:t>Protein</a:t>
            </a:r>
            <a:r>
              <a:rPr lang="pt-PT" altLang="pt-PT" sz="1600" dirty="0"/>
              <a:t> 15% do TEV</a:t>
            </a:r>
          </a:p>
          <a:p>
            <a:pPr algn="ctr">
              <a:lnSpc>
                <a:spcPct val="150000"/>
              </a:lnSpc>
            </a:pPr>
            <a:r>
              <a:rPr lang="pt-PT" altLang="pt-PT" sz="1600" dirty="0" err="1"/>
              <a:t>Carbs</a:t>
            </a:r>
            <a:r>
              <a:rPr lang="pt-PT" altLang="pt-PT" sz="1600" dirty="0"/>
              <a:t> 50-60% do TEV</a:t>
            </a:r>
          </a:p>
        </p:txBody>
      </p:sp>
      <p:cxnSp>
        <p:nvCxnSpPr>
          <p:cNvPr id="14" name="Conexão reta unidirecional 13">
            <a:extLst>
              <a:ext uri="{FF2B5EF4-FFF2-40B4-BE49-F238E27FC236}">
                <a16:creationId xmlns:a16="http://schemas.microsoft.com/office/drawing/2014/main" id="{B9E42473-4032-4F67-B636-526360400962}"/>
              </a:ext>
            </a:extLst>
          </p:cNvPr>
          <p:cNvCxnSpPr/>
          <p:nvPr/>
        </p:nvCxnSpPr>
        <p:spPr>
          <a:xfrm>
            <a:off x="5437632" y="4888992"/>
            <a:ext cx="28163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CaixaDeTexto 14">
            <a:extLst>
              <a:ext uri="{FF2B5EF4-FFF2-40B4-BE49-F238E27FC236}">
                <a16:creationId xmlns:a16="http://schemas.microsoft.com/office/drawing/2014/main" id="{ED2C943D-B68D-48DA-8E57-E874DFA796E3}"/>
              </a:ext>
            </a:extLst>
          </p:cNvPr>
          <p:cNvSpPr txBox="1"/>
          <p:nvPr/>
        </p:nvSpPr>
        <p:spPr>
          <a:xfrm>
            <a:off x="8621712" y="4658159"/>
            <a:ext cx="1987296" cy="461665"/>
          </a:xfrm>
          <a:prstGeom prst="rect">
            <a:avLst/>
          </a:prstGeom>
          <a:noFill/>
        </p:spPr>
        <p:txBody>
          <a:bodyPr wrap="square" rtlCol="0">
            <a:spAutoFit/>
          </a:bodyPr>
          <a:lstStyle/>
          <a:p>
            <a:r>
              <a:rPr lang="pt-PT" sz="2400" dirty="0"/>
              <a:t>≈1700 kcal</a:t>
            </a:r>
          </a:p>
        </p:txBody>
      </p:sp>
    </p:spTree>
    <p:extLst>
      <p:ext uri="{BB962C8B-B14F-4D97-AF65-F5344CB8AC3E}">
        <p14:creationId xmlns:p14="http://schemas.microsoft.com/office/powerpoint/2010/main" val="3938018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987">
            <a:extLst>
              <a:ext uri="{FF2B5EF4-FFF2-40B4-BE49-F238E27FC236}">
                <a16:creationId xmlns:a16="http://schemas.microsoft.com/office/drawing/2014/main" id="{B3DAB16C-A9DB-4C3F-B75E-44D14505442A}"/>
              </a:ext>
            </a:extLst>
          </p:cNvPr>
          <p:cNvGraphicFramePr>
            <a:graphicFrameLocks noGrp="1"/>
          </p:cNvGraphicFramePr>
          <p:nvPr>
            <p:extLst>
              <p:ext uri="{D42A27DB-BD31-4B8C-83A1-F6EECF244321}">
                <p14:modId xmlns:p14="http://schemas.microsoft.com/office/powerpoint/2010/main" val="1495312783"/>
              </p:ext>
            </p:extLst>
          </p:nvPr>
        </p:nvGraphicFramePr>
        <p:xfrm>
          <a:off x="1235999" y="336131"/>
          <a:ext cx="9720002" cy="6015050"/>
        </p:xfrm>
        <a:graphic>
          <a:graphicData uri="http://schemas.openxmlformats.org/drawingml/2006/table">
            <a:tbl>
              <a:tblPr/>
              <a:tblGrid>
                <a:gridCol w="1285978">
                  <a:extLst>
                    <a:ext uri="{9D8B030D-6E8A-4147-A177-3AD203B41FA5}">
                      <a16:colId xmlns:a16="http://schemas.microsoft.com/office/drawing/2014/main" val="1504095503"/>
                    </a:ext>
                  </a:extLst>
                </a:gridCol>
                <a:gridCol w="896798">
                  <a:extLst>
                    <a:ext uri="{9D8B030D-6E8A-4147-A177-3AD203B41FA5}">
                      <a16:colId xmlns:a16="http://schemas.microsoft.com/office/drawing/2014/main" val="2642020383"/>
                    </a:ext>
                  </a:extLst>
                </a:gridCol>
                <a:gridCol w="896799">
                  <a:extLst>
                    <a:ext uri="{9D8B030D-6E8A-4147-A177-3AD203B41FA5}">
                      <a16:colId xmlns:a16="http://schemas.microsoft.com/office/drawing/2014/main" val="2425306156"/>
                    </a:ext>
                  </a:extLst>
                </a:gridCol>
                <a:gridCol w="896798">
                  <a:extLst>
                    <a:ext uri="{9D8B030D-6E8A-4147-A177-3AD203B41FA5}">
                      <a16:colId xmlns:a16="http://schemas.microsoft.com/office/drawing/2014/main" val="1116814985"/>
                    </a:ext>
                  </a:extLst>
                </a:gridCol>
                <a:gridCol w="1112996">
                  <a:extLst>
                    <a:ext uri="{9D8B030D-6E8A-4147-A177-3AD203B41FA5}">
                      <a16:colId xmlns:a16="http://schemas.microsoft.com/office/drawing/2014/main" val="2486059214"/>
                    </a:ext>
                  </a:extLst>
                </a:gridCol>
                <a:gridCol w="934409">
                  <a:extLst>
                    <a:ext uri="{9D8B030D-6E8A-4147-A177-3AD203B41FA5}">
                      <a16:colId xmlns:a16="http://schemas.microsoft.com/office/drawing/2014/main" val="1478985927"/>
                    </a:ext>
                  </a:extLst>
                </a:gridCol>
                <a:gridCol w="896798">
                  <a:extLst>
                    <a:ext uri="{9D8B030D-6E8A-4147-A177-3AD203B41FA5}">
                      <a16:colId xmlns:a16="http://schemas.microsoft.com/office/drawing/2014/main" val="3298694453"/>
                    </a:ext>
                  </a:extLst>
                </a:gridCol>
                <a:gridCol w="896799">
                  <a:extLst>
                    <a:ext uri="{9D8B030D-6E8A-4147-A177-3AD203B41FA5}">
                      <a16:colId xmlns:a16="http://schemas.microsoft.com/office/drawing/2014/main" val="3612023528"/>
                    </a:ext>
                  </a:extLst>
                </a:gridCol>
                <a:gridCol w="898680">
                  <a:extLst>
                    <a:ext uri="{9D8B030D-6E8A-4147-A177-3AD203B41FA5}">
                      <a16:colId xmlns:a16="http://schemas.microsoft.com/office/drawing/2014/main" val="872673616"/>
                    </a:ext>
                  </a:extLst>
                </a:gridCol>
                <a:gridCol w="1003947">
                  <a:extLst>
                    <a:ext uri="{9D8B030D-6E8A-4147-A177-3AD203B41FA5}">
                      <a16:colId xmlns:a16="http://schemas.microsoft.com/office/drawing/2014/main" val="21938211"/>
                    </a:ext>
                  </a:extLst>
                </a:gridCol>
              </a:tblGrid>
              <a:tr h="28892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a:noFill/>
                    </a:lnL>
                    <a:lnR>
                      <a:noFill/>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9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15%</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9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30%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13</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10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7</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9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&lt;200mg</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9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55%</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158238207"/>
                  </a:ext>
                </a:extLst>
              </a:tr>
              <a:tr h="32702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63,75</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56,67</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24,56</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18,89</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13,22</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200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233,75</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1700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2685099"/>
                  </a:ext>
                </a:extLst>
              </a:tr>
              <a:tr h="28892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Food</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Doses</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Prot</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Fat</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Mono FA</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Poly</a:t>
                      </a:r>
                      <a:r>
                        <a:rPr kumimoji="0" lang="pt-PT" altLang="pt-PT" sz="14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 FA</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Sat</a:t>
                      </a:r>
                      <a:r>
                        <a:rPr kumimoji="0" lang="pt-PT" altLang="pt-PT" sz="14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 FA</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Cholest</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Carbs</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Calories</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7451547"/>
                  </a:ext>
                </a:extLst>
              </a:tr>
              <a:tr h="290513">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Milk</a:t>
                      </a:r>
                      <a:endParaRPr kumimoji="0" lang="pt-PT" altLang="pt-PT"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1</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7,00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4,00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1,20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Vest</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2,64</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16,80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12,00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106</a:t>
                      </a:r>
                      <a:endParaRPr kumimoji="0" lang="pt-PT" altLang="pt-PT"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50086193"/>
                  </a:ext>
                </a:extLst>
              </a:tr>
              <a:tr h="28892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Vegetables</a:t>
                      </a:r>
                      <a:endParaRPr kumimoji="0" lang="pt-PT" altLang="pt-PT"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5</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10,00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0,09</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1,30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0,35</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25,00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125</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53108521"/>
                  </a:ext>
                </a:extLst>
              </a:tr>
              <a:tr h="290513">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Fruit</a:t>
                      </a:r>
                      <a:endParaRPr kumimoji="0" lang="pt-PT" altLang="pt-PT"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40,00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200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75225116"/>
                  </a:ext>
                </a:extLst>
              </a:tr>
              <a:tr h="28892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dirty="0" err="1">
                          <a:ln>
                            <a:noFill/>
                          </a:ln>
                          <a:solidFill>
                            <a:srgbClr val="0000FF"/>
                          </a:solidFill>
                          <a:effectLst/>
                          <a:latin typeface="Arial" panose="020B0604020202020204" pitchFamily="34" charset="0"/>
                          <a:ea typeface="MS PGothic" panose="020B0600070205080204" pitchFamily="34" charset="-128"/>
                          <a:cs typeface="Arial" panose="020B0604020202020204" pitchFamily="34" charset="0"/>
                        </a:rPr>
                        <a:t>Sub-Total</a:t>
                      </a:r>
                      <a:endParaRPr kumimoji="0" lang="pt-PT" altLang="pt-PT"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ea typeface="ＭＳ Ｐゴシック" panose="020B0600070205080204" pitchFamily="34" charset="-128"/>
                          <a:cs typeface="Arial" panose="020B0604020202020204" pitchFamily="34" charset="0"/>
                        </a:rPr>
                        <a:t>17,00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ea typeface="ＭＳ Ｐゴシック" panose="020B0600070205080204" pitchFamily="34" charset="-128"/>
                          <a:cs typeface="Arial" panose="020B0604020202020204" pitchFamily="34" charset="0"/>
                        </a:rPr>
                        <a:t>4,00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ea typeface="ＭＳ Ｐゴシック" panose="020B0600070205080204" pitchFamily="34" charset="-128"/>
                          <a:cs typeface="Arial" panose="020B0604020202020204" pitchFamily="34" charset="0"/>
                        </a:rPr>
                        <a:t>1,29</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ea typeface="ＭＳ Ｐゴシック" panose="020B0600070205080204" pitchFamily="34" charset="-128"/>
                          <a:cs typeface="Arial" panose="020B0604020202020204" pitchFamily="34" charset="0"/>
                        </a:rPr>
                        <a:t>1,30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ea typeface="ＭＳ Ｐゴシック" panose="020B0600070205080204" pitchFamily="34" charset="-128"/>
                          <a:cs typeface="Arial" panose="020B0604020202020204" pitchFamily="34" charset="0"/>
                        </a:rPr>
                        <a:t>2,99</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ea typeface="ＭＳ Ｐゴシック" panose="020B0600070205080204" pitchFamily="34" charset="-128"/>
                          <a:cs typeface="Arial" panose="020B0604020202020204" pitchFamily="34" charset="0"/>
                        </a:rPr>
                        <a:t>16,80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ea typeface="ＭＳ Ｐゴシック" panose="020B0600070205080204" pitchFamily="34" charset="-128"/>
                          <a:cs typeface="Arial" panose="020B0604020202020204" pitchFamily="34" charset="0"/>
                        </a:rPr>
                        <a:t>77,00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ea typeface="ＭＳ Ｐゴシック" panose="020B0600070205080204" pitchFamily="34" charset="-128"/>
                          <a:cs typeface="Arial" panose="020B0604020202020204" pitchFamily="34" charset="0"/>
                        </a:rPr>
                        <a:t>431</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4063044674"/>
                  </a:ext>
                </a:extLst>
              </a:tr>
              <a:tr h="290513">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Bread</a:t>
                      </a:r>
                      <a:endParaRPr kumimoji="0" lang="pt-PT" altLang="pt-PT"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6</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12,00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0,50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1,39</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0,68</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90,00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420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4582087"/>
                  </a:ext>
                </a:extLst>
              </a:tr>
              <a:tr h="28892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Rice/Pasta/</a:t>
                      </a:r>
                    </a:p>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Potatoes</a:t>
                      </a:r>
                      <a:endParaRPr kumimoji="0" lang="pt-PT" altLang="pt-PT"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8,00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0,15</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2,72</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0,22</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60,00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280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3611976"/>
                  </a:ext>
                </a:extLst>
              </a:tr>
              <a:tr h="290513">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dirty="0" err="1">
                          <a:ln>
                            <a:noFill/>
                          </a:ln>
                          <a:solidFill>
                            <a:srgbClr val="0000FF"/>
                          </a:solidFill>
                          <a:effectLst/>
                          <a:latin typeface="Arial" panose="020B0604020202020204" pitchFamily="34" charset="0"/>
                          <a:ea typeface="MS PGothic" panose="020B0600070205080204" pitchFamily="34" charset="-128"/>
                          <a:cs typeface="Arial" panose="020B0604020202020204" pitchFamily="34" charset="0"/>
                        </a:rPr>
                        <a:t>Sub-Total</a:t>
                      </a:r>
                      <a:endParaRPr kumimoji="0" lang="pt-PT" altLang="pt-PT"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ea typeface="ＭＳ Ｐゴシック" panose="020B0600070205080204" pitchFamily="34" charset="-128"/>
                          <a:cs typeface="Arial" panose="020B0604020202020204" pitchFamily="34" charset="0"/>
                        </a:rPr>
                        <a:t>37,00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ea typeface="ＭＳ Ｐゴシック" panose="020B0600070205080204" pitchFamily="34" charset="-128"/>
                          <a:cs typeface="Arial" panose="020B0604020202020204" pitchFamily="34" charset="0"/>
                        </a:rPr>
                        <a:t>4,00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ea typeface="ＭＳ Ｐゴシック" panose="020B0600070205080204" pitchFamily="34" charset="-128"/>
                          <a:cs typeface="Arial" panose="020B0604020202020204" pitchFamily="34" charset="0"/>
                        </a:rPr>
                        <a:t>1,94</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ea typeface="ＭＳ Ｐゴシック" panose="020B0600070205080204" pitchFamily="34" charset="-128"/>
                          <a:cs typeface="Arial" panose="020B0604020202020204" pitchFamily="34" charset="0"/>
                        </a:rPr>
                        <a:t>5,41</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ea typeface="ＭＳ Ｐゴシック" panose="020B0600070205080204" pitchFamily="34" charset="-128"/>
                          <a:cs typeface="Arial" panose="020B0604020202020204" pitchFamily="34" charset="0"/>
                        </a:rPr>
                        <a:t>3,89</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ea typeface="ＭＳ Ｐゴシック" panose="020B0600070205080204" pitchFamily="34" charset="-128"/>
                          <a:cs typeface="Arial" panose="020B0604020202020204" pitchFamily="34" charset="0"/>
                        </a:rPr>
                        <a:t>16,80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ea typeface="ＭＳ Ｐゴシック" panose="020B0600070205080204" pitchFamily="34" charset="-128"/>
                          <a:cs typeface="Arial" panose="020B0604020202020204" pitchFamily="34" charset="0"/>
                        </a:rPr>
                        <a:t>227,00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ea typeface="ＭＳ Ｐゴシック" panose="020B0600070205080204" pitchFamily="34" charset="-128"/>
                          <a:cs typeface="Arial" panose="020B0604020202020204" pitchFamily="34" charset="0"/>
                        </a:rPr>
                        <a:t>1131,00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25753653"/>
                  </a:ext>
                </a:extLst>
              </a:tr>
              <a:tr h="28892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Meat</a:t>
                      </a:r>
                      <a:r>
                        <a:rPr kumimoji="0" lang="pt-PT" altLang="pt-PT" sz="12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 </a:t>
                      </a:r>
                      <a:endParaRPr kumimoji="0" lang="pt-PT" altLang="pt-PT"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2</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14,00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6,00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2,01</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0,78</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2,12</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56,52</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110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14364019"/>
                  </a:ext>
                </a:extLst>
              </a:tr>
              <a:tr h="290513">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Fish</a:t>
                      </a:r>
                      <a:endParaRPr kumimoji="0" lang="pt-PT" altLang="pt-PT"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2</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14,00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6,00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1,04</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0,64</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0,56</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28,00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110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68250126"/>
                  </a:ext>
                </a:extLst>
              </a:tr>
              <a:tr h="28892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Cheese</a:t>
                      </a:r>
                      <a:endParaRPr kumimoji="0" lang="pt-PT" altLang="pt-PT"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a:t>
                      </a:r>
                      <a:endParaRPr kumimoji="0" lang="pt-PT" altLang="pt-PT"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30392905"/>
                  </a:ext>
                </a:extLst>
              </a:tr>
              <a:tr h="290513">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Ham</a:t>
                      </a:r>
                      <a:endParaRPr kumimoji="0" lang="pt-PT" altLang="pt-PT"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80765462"/>
                  </a:ext>
                </a:extLst>
              </a:tr>
              <a:tr h="28892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dirty="0" err="1">
                          <a:ln>
                            <a:noFill/>
                          </a:ln>
                          <a:solidFill>
                            <a:srgbClr val="0000FF"/>
                          </a:solidFill>
                          <a:effectLst/>
                          <a:latin typeface="Arial" panose="020B0604020202020204" pitchFamily="34" charset="0"/>
                          <a:ea typeface="MS PGothic" panose="020B0600070205080204" pitchFamily="34" charset="-128"/>
                          <a:cs typeface="Arial" panose="020B0604020202020204" pitchFamily="34" charset="0"/>
                        </a:rPr>
                        <a:t>Sub-Total</a:t>
                      </a:r>
                      <a:endParaRPr kumimoji="0" lang="pt-PT" altLang="pt-PT"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ea typeface="ＭＳ Ｐゴシック" panose="020B0600070205080204" pitchFamily="34" charset="-128"/>
                          <a:cs typeface="Arial" panose="020B0604020202020204" pitchFamily="34" charset="0"/>
                        </a:rPr>
                        <a:t>65,00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ea typeface="ＭＳ Ｐゴシック" panose="020B0600070205080204" pitchFamily="34" charset="-128"/>
                          <a:cs typeface="Arial" panose="020B0604020202020204" pitchFamily="34" charset="0"/>
                        </a:rPr>
                        <a:t>16,00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ea typeface="ＭＳ Ｐゴシック" panose="020B0600070205080204" pitchFamily="34" charset="-128"/>
                          <a:cs typeface="Arial" panose="020B0604020202020204" pitchFamily="34" charset="0"/>
                        </a:rPr>
                        <a:t>4,99</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ea typeface="ＭＳ Ｐゴシック" panose="020B0600070205080204" pitchFamily="34" charset="-128"/>
                          <a:cs typeface="Arial" panose="020B0604020202020204" pitchFamily="34" charset="0"/>
                        </a:rPr>
                        <a:t>6,83</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ea typeface="ＭＳ Ｐゴシック" panose="020B0600070205080204" pitchFamily="34" charset="-128"/>
                          <a:cs typeface="Arial" panose="020B0604020202020204" pitchFamily="34" charset="0"/>
                        </a:rPr>
                        <a:t>6,58</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ea typeface="ＭＳ Ｐゴシック" panose="020B0600070205080204" pitchFamily="34" charset="-128"/>
                          <a:cs typeface="Arial" panose="020B0604020202020204" pitchFamily="34" charset="0"/>
                        </a:rPr>
                        <a:t>101,32</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ea typeface="ＭＳ Ｐゴシック" panose="020B0600070205080204" pitchFamily="34" charset="-128"/>
                          <a:cs typeface="Arial" panose="020B0604020202020204" pitchFamily="34" charset="0"/>
                        </a:rPr>
                        <a:t>227,00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ea typeface="ＭＳ Ｐゴシック" panose="020B0600070205080204" pitchFamily="34" charset="-128"/>
                          <a:cs typeface="Arial" panose="020B0604020202020204" pitchFamily="34" charset="0"/>
                        </a:rPr>
                        <a:t>1351,00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3752703532"/>
                  </a:ext>
                </a:extLst>
              </a:tr>
              <a:tr h="290513">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Oil</a:t>
                      </a:r>
                      <a:endParaRPr kumimoji="0" lang="pt-PT" altLang="pt-PT"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20,00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5,60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10,68</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2,70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180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98806452"/>
                  </a:ext>
                </a:extLst>
              </a:tr>
              <a:tr h="28892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Olive </a:t>
                      </a:r>
                      <a:r>
                        <a:rPr kumimoji="0" lang="pt-PT" altLang="pt-PT" sz="12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Oil</a:t>
                      </a:r>
                      <a:endParaRPr kumimoji="0" lang="pt-PT" altLang="pt-PT"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20,00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14,00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2,24</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2,80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180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261393"/>
                  </a:ext>
                </a:extLst>
              </a:tr>
              <a:tr h="290513">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Butter</a:t>
                      </a:r>
                      <a:endParaRPr kumimoji="0" lang="pt-PT" altLang="pt-PT"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26632770"/>
                  </a:ext>
                </a:extLst>
              </a:tr>
              <a:tr h="28892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dirty="0">
                          <a:ln>
                            <a:noFill/>
                          </a:ln>
                          <a:solidFill>
                            <a:srgbClr val="FF0000"/>
                          </a:solidFill>
                          <a:effectLst/>
                          <a:latin typeface="Arial" panose="020B0604020202020204" pitchFamily="34" charset="0"/>
                          <a:ea typeface="MS PGothic" panose="020B0600070205080204" pitchFamily="34" charset="-128"/>
                          <a:cs typeface="Arial" panose="020B0604020202020204" pitchFamily="34" charset="0"/>
                        </a:rPr>
                        <a:t>TOTAL</a:t>
                      </a:r>
                      <a:endParaRPr kumimoji="0" lang="pt-PT" altLang="pt-PT"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cs typeface="Arial" panose="020B0604020202020204" pitchFamily="34" charset="0"/>
                        </a:rPr>
                        <a:t>65,00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cs typeface="Arial" panose="020B0604020202020204" pitchFamily="34" charset="0"/>
                        </a:rPr>
                        <a:t>56,00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cs typeface="Arial" panose="020B0604020202020204" pitchFamily="34" charset="0"/>
                        </a:rPr>
                        <a:t>24,59</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cs typeface="Arial" panose="020B0604020202020204" pitchFamily="34" charset="0"/>
                        </a:rPr>
                        <a:t>19,75</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cs typeface="Arial" panose="020B0604020202020204" pitchFamily="34" charset="0"/>
                        </a:rPr>
                        <a:t>12,08</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cs typeface="Arial" panose="020B0604020202020204" pitchFamily="34" charset="0"/>
                        </a:rPr>
                        <a:t>101,32</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cs typeface="Arial" panose="020B0604020202020204" pitchFamily="34" charset="0"/>
                        </a:rPr>
                        <a:t>227,00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cs typeface="Arial" panose="020B0604020202020204" pitchFamily="34" charset="0"/>
                        </a:rPr>
                        <a:t>1711,00</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703246121"/>
                  </a:ext>
                </a:extLst>
              </a:tr>
              <a:tr h="290513">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pt-PT" altLang="pt-PT" sz="9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1,25</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pt-PT" altLang="pt-PT" sz="9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-0,67</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pt-PT" altLang="pt-PT" sz="9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0,03</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pt-PT" altLang="pt-PT" sz="9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0,86</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pt-PT" altLang="pt-PT" sz="9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-1,15</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pt-PT" altLang="pt-PT" sz="9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-98,68</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pt-PT" altLang="pt-PT" sz="9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-6,75</a:t>
                      </a:r>
                      <a:endParaRPr kumimoji="0" lang="pt-PT" altLang="pt-PT"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pt-PT" altLang="pt-PT" sz="9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11,00</a:t>
                      </a:r>
                      <a:endParaRPr kumimoji="0" lang="pt-PT" altLang="pt-PT"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16369451"/>
                  </a:ext>
                </a:extLst>
              </a:tr>
            </a:tbl>
          </a:graphicData>
        </a:graphic>
      </p:graphicFrame>
      <p:sp>
        <p:nvSpPr>
          <p:cNvPr id="5" name="Text Box 1989">
            <a:extLst>
              <a:ext uri="{FF2B5EF4-FFF2-40B4-BE49-F238E27FC236}">
                <a16:creationId xmlns:a16="http://schemas.microsoft.com/office/drawing/2014/main" id="{3A2E4BDA-EDA7-44CD-98FD-1B13A6E8CD75}"/>
              </a:ext>
            </a:extLst>
          </p:cNvPr>
          <p:cNvSpPr txBox="1">
            <a:spLocks noChangeArrowheads="1"/>
          </p:cNvSpPr>
          <p:nvPr/>
        </p:nvSpPr>
        <p:spPr bwMode="auto">
          <a:xfrm>
            <a:off x="6452045" y="6598895"/>
            <a:ext cx="534121"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pt-PT" sz="1200" b="1" dirty="0">
                <a:latin typeface="Arial" charset="0"/>
                <a:ea typeface="ＭＳ Ｐゴシック" charset="0"/>
              </a:rPr>
              <a:t>-0,26</a:t>
            </a:r>
          </a:p>
        </p:txBody>
      </p:sp>
      <p:sp>
        <p:nvSpPr>
          <p:cNvPr id="6" name="AutoShape 1990">
            <a:extLst>
              <a:ext uri="{FF2B5EF4-FFF2-40B4-BE49-F238E27FC236}">
                <a16:creationId xmlns:a16="http://schemas.microsoft.com/office/drawing/2014/main" id="{CE0F5EF6-6C34-449C-B5FC-94CE4B792C8A}"/>
              </a:ext>
            </a:extLst>
          </p:cNvPr>
          <p:cNvSpPr>
            <a:spLocks/>
          </p:cNvSpPr>
          <p:nvPr/>
        </p:nvSpPr>
        <p:spPr bwMode="auto">
          <a:xfrm rot="5400000">
            <a:off x="6676676" y="5270951"/>
            <a:ext cx="215900" cy="2449512"/>
          </a:xfrm>
          <a:prstGeom prst="rightBrace">
            <a:avLst>
              <a:gd name="adj1" fmla="val 94547"/>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400">
              <a:latin typeface="Arial" charset="0"/>
              <a:ea typeface="ＭＳ Ｐゴシック" charset="0"/>
            </a:endParaRPr>
          </a:p>
        </p:txBody>
      </p:sp>
    </p:spTree>
    <p:extLst>
      <p:ext uri="{BB962C8B-B14F-4D97-AF65-F5344CB8AC3E}">
        <p14:creationId xmlns:p14="http://schemas.microsoft.com/office/powerpoint/2010/main" val="127969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067">
            <a:extLst>
              <a:ext uri="{FF2B5EF4-FFF2-40B4-BE49-F238E27FC236}">
                <a16:creationId xmlns:a16="http://schemas.microsoft.com/office/drawing/2014/main" id="{8111AD2E-9A5D-4BFA-9576-1B49402D65EA}"/>
              </a:ext>
            </a:extLst>
          </p:cNvPr>
          <p:cNvGraphicFramePr>
            <a:graphicFrameLocks noGrp="1"/>
          </p:cNvGraphicFramePr>
          <p:nvPr>
            <p:extLst>
              <p:ext uri="{D42A27DB-BD31-4B8C-83A1-F6EECF244321}">
                <p14:modId xmlns:p14="http://schemas.microsoft.com/office/powerpoint/2010/main" val="2683202281"/>
              </p:ext>
            </p:extLst>
          </p:nvPr>
        </p:nvGraphicFramePr>
        <p:xfrm>
          <a:off x="1595999" y="756601"/>
          <a:ext cx="9000001" cy="5344798"/>
        </p:xfrm>
        <a:graphic>
          <a:graphicData uri="http://schemas.openxmlformats.org/drawingml/2006/table">
            <a:tbl>
              <a:tblPr/>
              <a:tblGrid>
                <a:gridCol w="1167359">
                  <a:extLst>
                    <a:ext uri="{9D8B030D-6E8A-4147-A177-3AD203B41FA5}">
                      <a16:colId xmlns:a16="http://schemas.microsoft.com/office/drawing/2014/main" val="1336767297"/>
                    </a:ext>
                  </a:extLst>
                </a:gridCol>
                <a:gridCol w="1300291">
                  <a:extLst>
                    <a:ext uri="{9D8B030D-6E8A-4147-A177-3AD203B41FA5}">
                      <a16:colId xmlns:a16="http://schemas.microsoft.com/office/drawing/2014/main" val="1007596680"/>
                    </a:ext>
                  </a:extLst>
                </a:gridCol>
                <a:gridCol w="940057">
                  <a:extLst>
                    <a:ext uri="{9D8B030D-6E8A-4147-A177-3AD203B41FA5}">
                      <a16:colId xmlns:a16="http://schemas.microsoft.com/office/drawing/2014/main" val="1001765804"/>
                    </a:ext>
                  </a:extLst>
                </a:gridCol>
                <a:gridCol w="1450547">
                  <a:extLst>
                    <a:ext uri="{9D8B030D-6E8A-4147-A177-3AD203B41FA5}">
                      <a16:colId xmlns:a16="http://schemas.microsoft.com/office/drawing/2014/main" val="1402205522"/>
                    </a:ext>
                  </a:extLst>
                </a:gridCol>
                <a:gridCol w="1042180">
                  <a:extLst>
                    <a:ext uri="{9D8B030D-6E8A-4147-A177-3AD203B41FA5}">
                      <a16:colId xmlns:a16="http://schemas.microsoft.com/office/drawing/2014/main" val="1667596396"/>
                    </a:ext>
                  </a:extLst>
                </a:gridCol>
                <a:gridCol w="1042181">
                  <a:extLst>
                    <a:ext uri="{9D8B030D-6E8A-4147-A177-3AD203B41FA5}">
                      <a16:colId xmlns:a16="http://schemas.microsoft.com/office/drawing/2014/main" val="3878421488"/>
                    </a:ext>
                  </a:extLst>
                </a:gridCol>
                <a:gridCol w="1042180">
                  <a:extLst>
                    <a:ext uri="{9D8B030D-6E8A-4147-A177-3AD203B41FA5}">
                      <a16:colId xmlns:a16="http://schemas.microsoft.com/office/drawing/2014/main" val="1916335854"/>
                    </a:ext>
                  </a:extLst>
                </a:gridCol>
                <a:gridCol w="1015206">
                  <a:extLst>
                    <a:ext uri="{9D8B030D-6E8A-4147-A177-3AD203B41FA5}">
                      <a16:colId xmlns:a16="http://schemas.microsoft.com/office/drawing/2014/main" val="2602456042"/>
                    </a:ext>
                  </a:extLst>
                </a:gridCol>
              </a:tblGrid>
              <a:tr h="4794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sz="1200" b="1" i="0" u="none" strike="noStrike" cap="none" normalizeH="0" baseline="0" dirty="0">
                          <a:ln>
                            <a:noFill/>
                          </a:ln>
                          <a:solidFill>
                            <a:schemeClr val="tx1"/>
                          </a:solidFill>
                          <a:effectLst/>
                          <a:latin typeface="Verdana" panose="020B0604030504040204" pitchFamily="34" charset="0"/>
                          <a:cs typeface="Arial" panose="020B0604020202020204" pitchFamily="34" charset="0"/>
                        </a:rPr>
                        <a:t>Time</a:t>
                      </a:r>
                      <a:endParaRPr kumimoji="0" lang="pt-PT" altLang="pt-PT" sz="1400" b="1" i="0" u="none" strike="noStrike" cap="none" normalizeH="0" baseline="0" dirty="0">
                        <a:ln>
                          <a:noFill/>
                        </a:ln>
                        <a:solidFill>
                          <a:schemeClr val="tx1"/>
                        </a:solidFill>
                        <a:effectLst/>
                        <a:latin typeface="Verdana" panose="020B0604030504040204" pitchFamily="34" charset="0"/>
                        <a:cs typeface="Arial" panose="020B060402020202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sz="1200" b="1"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Meals</a:t>
                      </a:r>
                      <a:endParaRPr kumimoji="0" lang="pt-PT" altLang="pt-PT" sz="24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sz="1200" b="1"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Milk</a:t>
                      </a:r>
                      <a:r>
                        <a:rPr kumimoji="0" lang="pt-PT" altLang="pt-PT"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sz="1200" b="1"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yogurt</a:t>
                      </a:r>
                      <a:endParaRPr kumimoji="0" lang="pt-PT" altLang="pt-PT" sz="24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sz="1200" b="1"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Vegetables</a:t>
                      </a:r>
                      <a:endParaRPr kumimoji="0" lang="pt-PT" altLang="pt-PT" sz="24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sz="1200" b="1"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Fruit</a:t>
                      </a:r>
                      <a:endParaRPr kumimoji="0" lang="pt-PT" altLang="pt-PT" sz="24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sz="1200" b="1"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Bread</a:t>
                      </a:r>
                      <a:r>
                        <a:rPr kumimoji="0" lang="pt-PT" altLang="pt-PT"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 Rice/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Pasta/ </a:t>
                      </a:r>
                      <a:r>
                        <a:rPr kumimoji="0" lang="pt-PT" altLang="pt-PT" sz="1200" b="1"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Potatoe</a:t>
                      </a:r>
                      <a:endParaRPr kumimoji="0" lang="pt-PT" altLang="pt-PT" sz="24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sz="1200" b="1"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Meat</a:t>
                      </a:r>
                      <a:r>
                        <a:rPr kumimoji="0" lang="pt-PT" altLang="pt-PT"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sz="1200" b="1"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Fish</a:t>
                      </a:r>
                      <a:endParaRPr kumimoji="0" lang="pt-PT" altLang="pt-PT" sz="24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sz="1200" b="1"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Oil</a:t>
                      </a:r>
                      <a:r>
                        <a:rPr kumimoji="0" lang="pt-PT" altLang="pt-PT"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Olive </a:t>
                      </a:r>
                      <a:r>
                        <a:rPr kumimoji="0" lang="pt-PT" altLang="pt-PT" sz="1200" b="1"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oil</a:t>
                      </a:r>
                      <a:endParaRPr kumimoji="0" lang="pt-PT" altLang="pt-PT" sz="24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62972153"/>
                  </a:ext>
                </a:extLst>
              </a:tr>
              <a:tr h="658813">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300" b="1"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rPr>
                        <a:t>8h30m</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Breakfast</a:t>
                      </a:r>
                      <a:endParaRPr kumimoji="0" lang="pt-PT" altLang="pt-PT"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500" b="0"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rPr>
                        <a:t>0,5</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pt-PT" sz="1500" b="0"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pt-PT" sz="1500" b="0"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500" b="0"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rPr>
                        <a:t>2</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pt-PT" sz="1500" b="0"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pt-PT" sz="1000" b="0"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75304200"/>
                  </a:ext>
                </a:extLst>
              </a:tr>
              <a:tr h="658813">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300" b="1"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rPr>
                        <a:t>11h00m</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Mid</a:t>
                      </a:r>
                      <a:r>
                        <a:rPr kumimoji="0" lang="pt-PT" altLang="pt-PT"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 </a:t>
                      </a:r>
                      <a:r>
                        <a:rPr kumimoji="0" lang="pt-PT" altLang="pt-PT"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Morning</a:t>
                      </a:r>
                      <a:endParaRPr kumimoji="0" lang="pt-PT" altLang="pt-PT"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pt-PT" sz="1500" b="0"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pt-PT" sz="1500" b="0"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500" b="0"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rPr>
                        <a:t>1</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500" b="0"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rPr>
                        <a:t>1</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pt-PT" sz="1500" b="0"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pt-PT" sz="1500" b="0"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273931"/>
                  </a:ext>
                </a:extLst>
              </a:tr>
              <a:tr h="658813">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300" b="1"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rPr>
                        <a:t>14h00m</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Lunch</a:t>
                      </a:r>
                      <a:endParaRPr kumimoji="0" lang="pt-PT" altLang="pt-PT"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pt-PT" sz="1500" b="0"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500" b="0"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rPr>
                        <a:t>(1,5)+1</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500" b="0"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rPr>
                        <a:t>1</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500" b="0"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rPr>
                        <a:t>(0,5)+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500" b="0"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rPr>
                        <a:t>1,5</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500" b="0"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rPr>
                        <a:t>2</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500" b="0"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rPr>
                        <a:t>4</a:t>
                      </a:r>
                      <a:endParaRPr kumimoji="0" lang="pt-PT" altLang="pt-PT" sz="1300" b="0"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48440674"/>
                  </a:ext>
                </a:extLst>
              </a:tr>
              <a:tr h="660400">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300" b="1"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rPr>
                        <a:t>17h30m</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Mid</a:t>
                      </a:r>
                      <a:r>
                        <a:rPr kumimoji="0" lang="pt-PT" altLang="pt-PT"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 </a:t>
                      </a:r>
                      <a:r>
                        <a:rPr kumimoji="0" lang="pt-PT" altLang="pt-PT"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Afternoon</a:t>
                      </a:r>
                      <a:endParaRPr kumimoji="0" lang="pt-PT" altLang="pt-PT"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pt-PT" sz="1500" b="0"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pt-PT" sz="1500" b="0"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500" b="0"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rPr>
                        <a:t>1</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500" b="0"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rPr>
                        <a:t>2</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pt-PT" sz="1500" b="0"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pt-PT" sz="1500" b="0"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69298625"/>
                  </a:ext>
                </a:extLst>
              </a:tr>
              <a:tr h="658813">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300" b="1"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rPr>
                        <a:t>21h00m</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t-PT"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Dinner</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pt-PT" sz="1500" b="0"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500" b="0"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rPr>
                        <a:t>(1,5)+1</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500" b="0"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rPr>
                        <a:t>1</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500" b="0"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rPr>
                        <a:t>(0,5)+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500" b="0"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rPr>
                        <a:t>1,5</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500" b="0"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rPr>
                        <a:t>2</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300" b="0"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rPr>
                        <a:t>4</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45794554"/>
                  </a:ext>
                </a:extLst>
              </a:tr>
              <a:tr h="658813">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300" b="1"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rPr>
                        <a:t>24h00m</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t-PT"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Supper</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500" b="0"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rPr>
                        <a:t>0,5</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pt-PT" sz="1500" b="0"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pt-PT" sz="1500" b="0"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500" b="0"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rPr>
                        <a:t>1</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pt-PT" sz="1500" b="0"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pt-PT" sz="1500" b="0"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9189154"/>
                  </a:ext>
                </a:extLst>
              </a:tr>
              <a:tr h="658813">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pt-PT" sz="1200" b="0"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endParaRPr>
                    </a:p>
                  </a:txBody>
                  <a:tcPr marL="0" marR="0" marT="0" marB="0" anchor="b" horzOverflow="overflow">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sz="1600" b="1" i="0" u="none" strike="noStrike" cap="none" normalizeH="0" baseline="0">
                          <a:ln>
                            <a:noFill/>
                          </a:ln>
                          <a:solidFill>
                            <a:schemeClr val="tx1"/>
                          </a:solidFill>
                          <a:effectLst/>
                          <a:latin typeface="Verdana" panose="020B0604030504040204" pitchFamily="34" charset="0"/>
                          <a:ea typeface="Times New Roman" panose="02020603050405020304" pitchFamily="18" charset="0"/>
                        </a:rPr>
                        <a:t>TOTAL</a:t>
                      </a:r>
                      <a:endParaRPr kumimoji="0" lang="pt-PT" altLang="pt-PT" sz="1600" b="0" i="0" u="none" strike="noStrike" cap="none" normalizeH="0" baseline="0">
                        <a:ln>
                          <a:noFill/>
                        </a:ln>
                        <a:solidFill>
                          <a:schemeClr val="tx1"/>
                        </a:solidFill>
                        <a:effectLst/>
                        <a:latin typeface="Verdana" panose="020B0604030504040204" pitchFamily="34" charset="0"/>
                        <a:ea typeface="Times New Roman" panose="02020603050405020304" pitchFamily="18"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600" b="1"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rPr>
                        <a:t>1</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600" b="1"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5</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600" b="1"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rPr>
                        <a:t>4</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600" b="1"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rPr>
                        <a:t>6/4</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600" b="1"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rPr>
                        <a:t>2/2</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600" b="1"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4/4</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7339223"/>
                  </a:ext>
                </a:extLst>
              </a:tr>
            </a:tbl>
          </a:graphicData>
        </a:graphic>
      </p:graphicFrame>
    </p:spTree>
    <p:extLst>
      <p:ext uri="{BB962C8B-B14F-4D97-AF65-F5344CB8AC3E}">
        <p14:creationId xmlns:p14="http://schemas.microsoft.com/office/powerpoint/2010/main" val="911318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842BEB-10F3-4024-825F-CDC7990FEDAE}"/>
              </a:ext>
            </a:extLst>
          </p:cNvPr>
          <p:cNvSpPr>
            <a:spLocks noGrp="1"/>
          </p:cNvSpPr>
          <p:nvPr>
            <p:ph type="title"/>
          </p:nvPr>
        </p:nvSpPr>
        <p:spPr/>
        <p:txBody>
          <a:bodyPr/>
          <a:lstStyle/>
          <a:p>
            <a:r>
              <a:rPr lang="pt-PT" dirty="0" err="1"/>
              <a:t>Clinical</a:t>
            </a:r>
            <a:r>
              <a:rPr lang="pt-PT" dirty="0"/>
              <a:t> Case IV – </a:t>
            </a:r>
            <a:r>
              <a:rPr lang="pt-PT" dirty="0" err="1"/>
              <a:t>Food</a:t>
            </a:r>
            <a:r>
              <a:rPr lang="pt-PT" dirty="0"/>
              <a:t> </a:t>
            </a:r>
            <a:r>
              <a:rPr lang="pt-PT" dirty="0" err="1"/>
              <a:t>Plan</a:t>
            </a:r>
            <a:endParaRPr lang="pt-PT" dirty="0"/>
          </a:p>
        </p:txBody>
      </p:sp>
      <p:sp>
        <p:nvSpPr>
          <p:cNvPr id="3" name="Marcador de Posição de Conteúdo 2">
            <a:extLst>
              <a:ext uri="{FF2B5EF4-FFF2-40B4-BE49-F238E27FC236}">
                <a16:creationId xmlns:a16="http://schemas.microsoft.com/office/drawing/2014/main" id="{100FDE9E-E37B-4ED7-8D76-341C0359E628}"/>
              </a:ext>
            </a:extLst>
          </p:cNvPr>
          <p:cNvSpPr>
            <a:spLocks noGrp="1"/>
          </p:cNvSpPr>
          <p:nvPr>
            <p:ph idx="1"/>
          </p:nvPr>
        </p:nvSpPr>
        <p:spPr/>
        <p:txBody>
          <a:bodyPr>
            <a:normAutofit fontScale="62500" lnSpcReduction="20000"/>
          </a:bodyPr>
          <a:lstStyle/>
          <a:p>
            <a:r>
              <a:rPr lang="en-US" sz="3200" dirty="0"/>
              <a:t>Breakfast - 8:30  </a:t>
            </a:r>
          </a:p>
          <a:p>
            <a:pPr marL="457200" lvl="1" indent="0">
              <a:buNone/>
            </a:pPr>
            <a:r>
              <a:rPr lang="en-US" sz="2600" dirty="0"/>
              <a:t>- A bread or two hands of unsweetened cereal</a:t>
            </a:r>
          </a:p>
          <a:p>
            <a:pPr marL="457200" lvl="1" indent="0">
              <a:buNone/>
            </a:pPr>
            <a:r>
              <a:rPr lang="en-US" sz="2600" dirty="0"/>
              <a:t>+ A cup of milk (120mL), you can add coffee or tea, without sugar.</a:t>
            </a:r>
          </a:p>
          <a:p>
            <a:r>
              <a:rPr lang="en-US" sz="3200" dirty="0"/>
              <a:t>Morning snack – 11:00</a:t>
            </a:r>
          </a:p>
          <a:p>
            <a:pPr lvl="1">
              <a:buFontTx/>
              <a:buChar char="-"/>
            </a:pPr>
            <a:r>
              <a:rPr lang="en-US" sz="2600" dirty="0"/>
              <a:t>A bread or two hands of unsweetened cereal</a:t>
            </a:r>
          </a:p>
          <a:p>
            <a:pPr lvl="1">
              <a:buFontTx/>
              <a:buChar char="-"/>
            </a:pPr>
            <a:r>
              <a:rPr lang="en-US" sz="2600" dirty="0"/>
              <a:t>+ </a:t>
            </a:r>
            <a:r>
              <a:rPr lang="pt-PT" sz="2600" dirty="0"/>
              <a:t>A </a:t>
            </a:r>
            <a:r>
              <a:rPr lang="pt-PT" sz="2600" dirty="0" err="1"/>
              <a:t>piece</a:t>
            </a:r>
            <a:r>
              <a:rPr lang="pt-PT" sz="2600" dirty="0"/>
              <a:t> </a:t>
            </a:r>
            <a:r>
              <a:rPr lang="pt-PT" sz="2600" dirty="0" err="1"/>
              <a:t>of</a:t>
            </a:r>
            <a:r>
              <a:rPr lang="pt-PT" sz="2600" dirty="0"/>
              <a:t> </a:t>
            </a:r>
            <a:r>
              <a:rPr lang="pt-PT" sz="2600" dirty="0" err="1"/>
              <a:t>fruit</a:t>
            </a:r>
            <a:r>
              <a:rPr lang="pt-PT" sz="2600" dirty="0"/>
              <a:t> : - 100g: </a:t>
            </a:r>
            <a:r>
              <a:rPr lang="pt-PT" sz="2600" dirty="0" err="1"/>
              <a:t>apple</a:t>
            </a:r>
            <a:r>
              <a:rPr lang="pt-PT" sz="2600" dirty="0"/>
              <a:t>, pear, </a:t>
            </a:r>
            <a:r>
              <a:rPr lang="pt-PT" sz="2600" dirty="0" err="1"/>
              <a:t>orange</a:t>
            </a:r>
            <a:r>
              <a:rPr lang="pt-PT" sz="2600" dirty="0"/>
              <a:t>, </a:t>
            </a:r>
            <a:r>
              <a:rPr lang="pt-PT" sz="2600" dirty="0" err="1"/>
              <a:t>tangerine</a:t>
            </a:r>
            <a:r>
              <a:rPr lang="pt-PT" sz="2600" dirty="0"/>
              <a:t>, </a:t>
            </a:r>
            <a:r>
              <a:rPr lang="pt-PT" sz="2600" dirty="0" err="1"/>
              <a:t>plum</a:t>
            </a:r>
            <a:r>
              <a:rPr lang="pt-PT" sz="2600" dirty="0"/>
              <a:t>, </a:t>
            </a:r>
            <a:r>
              <a:rPr lang="pt-PT" sz="2600" dirty="0" err="1"/>
              <a:t>peach</a:t>
            </a:r>
            <a:r>
              <a:rPr lang="pt-PT" sz="2600" dirty="0"/>
              <a:t>, </a:t>
            </a:r>
            <a:r>
              <a:rPr lang="pt-PT" sz="2600" dirty="0" err="1"/>
              <a:t>pineapple</a:t>
            </a:r>
            <a:r>
              <a:rPr lang="pt-PT" sz="2600" dirty="0"/>
              <a:t> </a:t>
            </a:r>
          </a:p>
          <a:p>
            <a:pPr marL="457200" lvl="1" indent="0">
              <a:buNone/>
            </a:pPr>
            <a:r>
              <a:rPr lang="pt-PT" sz="2600" dirty="0"/>
              <a:t>			</a:t>
            </a:r>
            <a:r>
              <a:rPr lang="pt-PT" sz="2600" dirty="0" err="1"/>
              <a:t>or</a:t>
            </a:r>
            <a:r>
              <a:rPr lang="pt-PT" sz="2600" dirty="0"/>
              <a:t> 200g: </a:t>
            </a:r>
            <a:r>
              <a:rPr lang="pt-PT" sz="2600" dirty="0" err="1"/>
              <a:t>melon</a:t>
            </a:r>
            <a:r>
              <a:rPr lang="pt-PT" sz="2600" dirty="0"/>
              <a:t>, </a:t>
            </a:r>
            <a:r>
              <a:rPr lang="pt-PT" sz="2600" dirty="0" err="1"/>
              <a:t>watermelon</a:t>
            </a:r>
            <a:r>
              <a:rPr lang="pt-PT" sz="2600" dirty="0"/>
              <a:t> (</a:t>
            </a:r>
            <a:r>
              <a:rPr lang="pt-PT" sz="2600" dirty="0" err="1"/>
              <a:t>two</a:t>
            </a:r>
            <a:r>
              <a:rPr lang="pt-PT" sz="2600" dirty="0"/>
              <a:t> </a:t>
            </a:r>
            <a:r>
              <a:rPr lang="pt-PT" sz="2600" dirty="0" err="1"/>
              <a:t>medium</a:t>
            </a:r>
            <a:r>
              <a:rPr lang="pt-PT" sz="2600" dirty="0"/>
              <a:t> </a:t>
            </a:r>
            <a:r>
              <a:rPr lang="pt-PT" sz="2600" dirty="0" err="1"/>
              <a:t>slices</a:t>
            </a:r>
            <a:r>
              <a:rPr lang="pt-PT" sz="2600" dirty="0"/>
              <a:t>), </a:t>
            </a:r>
            <a:r>
              <a:rPr lang="pt-PT" sz="2600" dirty="0" err="1"/>
              <a:t>strawberries</a:t>
            </a:r>
            <a:endParaRPr lang="pt-PT" sz="2600" dirty="0"/>
          </a:p>
          <a:p>
            <a:pPr marL="457200" lvl="1" indent="0">
              <a:buNone/>
            </a:pPr>
            <a:r>
              <a:rPr lang="pt-PT" sz="2600" dirty="0"/>
              <a:t>			</a:t>
            </a:r>
            <a:r>
              <a:rPr lang="pt-PT" sz="2600" dirty="0" err="1"/>
              <a:t>or</a:t>
            </a:r>
            <a:r>
              <a:rPr lang="pt-PT" sz="2600" dirty="0"/>
              <a:t> 50g: </a:t>
            </a:r>
            <a:r>
              <a:rPr lang="pt-PT" sz="2600" dirty="0" err="1"/>
              <a:t>grapes</a:t>
            </a:r>
            <a:endParaRPr lang="pt-PT" sz="2600" dirty="0"/>
          </a:p>
          <a:p>
            <a:pPr marL="457200" lvl="1" indent="0">
              <a:buNone/>
            </a:pPr>
            <a:r>
              <a:rPr lang="pt-PT" sz="2600" dirty="0"/>
              <a:t>			</a:t>
            </a:r>
            <a:r>
              <a:rPr lang="pt-PT" sz="2600" dirty="0" err="1"/>
              <a:t>or</a:t>
            </a:r>
            <a:r>
              <a:rPr lang="pt-PT" sz="2600" dirty="0"/>
              <a:t> 125mL </a:t>
            </a:r>
            <a:r>
              <a:rPr lang="pt-PT" sz="2600" dirty="0" err="1"/>
              <a:t>of</a:t>
            </a:r>
            <a:r>
              <a:rPr lang="pt-PT" sz="2600" dirty="0"/>
              <a:t> natural </a:t>
            </a:r>
            <a:r>
              <a:rPr lang="pt-PT" sz="2600" dirty="0" err="1"/>
              <a:t>fruit</a:t>
            </a:r>
            <a:r>
              <a:rPr lang="pt-PT" sz="2600" dirty="0"/>
              <a:t> </a:t>
            </a:r>
            <a:r>
              <a:rPr lang="pt-PT" sz="2600" dirty="0" err="1"/>
              <a:t>juice</a:t>
            </a:r>
            <a:r>
              <a:rPr lang="pt-PT" sz="2600" dirty="0"/>
              <a:t> </a:t>
            </a:r>
          </a:p>
          <a:p>
            <a:r>
              <a:rPr lang="en-US" sz="3200" dirty="0"/>
              <a:t>Lunch – 14:00 </a:t>
            </a:r>
          </a:p>
          <a:p>
            <a:pPr marL="457200" lvl="1" indent="0">
              <a:buNone/>
            </a:pPr>
            <a:r>
              <a:rPr lang="pt-PT" sz="2600" dirty="0"/>
              <a:t>- </a:t>
            </a:r>
            <a:r>
              <a:rPr lang="pt-PT" sz="2600" dirty="0" err="1"/>
              <a:t>Vegetable</a:t>
            </a:r>
            <a:r>
              <a:rPr lang="pt-PT" sz="2600" dirty="0"/>
              <a:t> </a:t>
            </a:r>
            <a:r>
              <a:rPr lang="pt-PT" sz="2600" dirty="0" err="1"/>
              <a:t>soup</a:t>
            </a:r>
            <a:r>
              <a:rPr lang="pt-PT" sz="2600" dirty="0"/>
              <a:t> (</a:t>
            </a:r>
            <a:r>
              <a:rPr lang="pt-PT" sz="2600" dirty="0" err="1"/>
              <a:t>quantity</a:t>
            </a:r>
            <a:r>
              <a:rPr lang="pt-PT" sz="2600" dirty="0"/>
              <a:t> per </a:t>
            </a:r>
            <a:r>
              <a:rPr lang="pt-PT" sz="2600" dirty="0" err="1"/>
              <a:t>person</a:t>
            </a:r>
            <a:r>
              <a:rPr lang="pt-PT" sz="2600" dirty="0"/>
              <a:t> for </a:t>
            </a:r>
            <a:r>
              <a:rPr lang="pt-PT" sz="2600" dirty="0" err="1"/>
              <a:t>two</a:t>
            </a:r>
            <a:r>
              <a:rPr lang="pt-PT" sz="2600" dirty="0"/>
              <a:t> </a:t>
            </a:r>
            <a:r>
              <a:rPr lang="pt-PT" sz="2600" dirty="0" err="1"/>
              <a:t>meals</a:t>
            </a:r>
            <a:r>
              <a:rPr lang="pt-PT" sz="2600" dirty="0"/>
              <a:t>): 3 cups (300g) </a:t>
            </a:r>
            <a:r>
              <a:rPr lang="pt-PT" sz="2600" dirty="0" err="1"/>
              <a:t>of</a:t>
            </a:r>
            <a:r>
              <a:rPr lang="pt-PT" sz="2600" dirty="0"/>
              <a:t> </a:t>
            </a:r>
            <a:r>
              <a:rPr lang="pt-PT" sz="2600" dirty="0" err="1"/>
              <a:t>vegetables</a:t>
            </a:r>
            <a:r>
              <a:rPr lang="pt-PT" sz="2600" dirty="0"/>
              <a:t> (</a:t>
            </a:r>
            <a:r>
              <a:rPr lang="pt-PT" sz="2600" dirty="0" err="1"/>
              <a:t>pumpkin</a:t>
            </a:r>
            <a:r>
              <a:rPr lang="pt-PT" sz="2600" dirty="0"/>
              <a:t>, </a:t>
            </a:r>
            <a:r>
              <a:rPr lang="pt-PT" sz="2600" dirty="0" err="1"/>
              <a:t>carrot</a:t>
            </a:r>
            <a:r>
              <a:rPr lang="pt-PT" sz="2600" dirty="0"/>
              <a:t>, </a:t>
            </a:r>
            <a:r>
              <a:rPr lang="pt-PT" sz="2600" dirty="0" err="1"/>
              <a:t>onion</a:t>
            </a:r>
            <a:r>
              <a:rPr lang="pt-PT" sz="2600" dirty="0"/>
              <a:t>, </a:t>
            </a:r>
            <a:r>
              <a:rPr lang="pt-PT" sz="2600" dirty="0" err="1"/>
              <a:t>white</a:t>
            </a:r>
            <a:r>
              <a:rPr lang="pt-PT" sz="2600" dirty="0"/>
              <a:t> </a:t>
            </a:r>
            <a:r>
              <a:rPr lang="pt-PT" sz="2600" dirty="0" err="1"/>
              <a:t>cabbage</a:t>
            </a:r>
            <a:r>
              <a:rPr lang="pt-PT" sz="2600" dirty="0"/>
              <a:t>, </a:t>
            </a:r>
            <a:r>
              <a:rPr lang="pt-PT" sz="2600" dirty="0" err="1"/>
              <a:t>celery</a:t>
            </a:r>
            <a:r>
              <a:rPr lang="pt-PT" sz="2600" dirty="0"/>
              <a:t>, green </a:t>
            </a:r>
            <a:r>
              <a:rPr lang="pt-PT" sz="2600" dirty="0" err="1"/>
              <a:t>beans</a:t>
            </a:r>
            <a:r>
              <a:rPr lang="pt-PT" sz="2600" dirty="0"/>
              <a:t> ...) + a </a:t>
            </a:r>
            <a:r>
              <a:rPr lang="pt-PT" sz="2600" dirty="0" err="1"/>
              <a:t>small</a:t>
            </a:r>
            <a:r>
              <a:rPr lang="pt-PT" sz="2600" dirty="0"/>
              <a:t> </a:t>
            </a:r>
            <a:r>
              <a:rPr lang="pt-PT" sz="2600" dirty="0" err="1"/>
              <a:t>potato</a:t>
            </a:r>
            <a:r>
              <a:rPr lang="pt-PT" sz="2600" dirty="0"/>
              <a:t> (80g = </a:t>
            </a:r>
            <a:r>
              <a:rPr lang="pt-PT" sz="2600" dirty="0" err="1"/>
              <a:t>egg</a:t>
            </a:r>
            <a:r>
              <a:rPr lang="pt-PT" sz="2600" dirty="0"/>
              <a:t> </a:t>
            </a:r>
            <a:r>
              <a:rPr lang="pt-PT" sz="2600" dirty="0" err="1"/>
              <a:t>size</a:t>
            </a:r>
            <a:r>
              <a:rPr lang="pt-PT" sz="2600" dirty="0"/>
              <a:t>)</a:t>
            </a:r>
            <a:endParaRPr lang="en-US" sz="2600" dirty="0"/>
          </a:p>
          <a:p>
            <a:pPr marL="457200" lvl="1" indent="0">
              <a:buNone/>
            </a:pPr>
            <a:r>
              <a:rPr lang="pt-PT" sz="2600" dirty="0"/>
              <a:t>- </a:t>
            </a:r>
            <a:r>
              <a:rPr lang="pt-PT" sz="2600" dirty="0" err="1"/>
              <a:t>Dish</a:t>
            </a:r>
            <a:r>
              <a:rPr lang="pt-PT" sz="2600" dirty="0"/>
              <a:t>: </a:t>
            </a:r>
            <a:r>
              <a:rPr lang="pt-PT" sz="2600" dirty="0" err="1"/>
              <a:t>one</a:t>
            </a:r>
            <a:r>
              <a:rPr lang="pt-PT" sz="2600" dirty="0"/>
              <a:t> </a:t>
            </a:r>
            <a:r>
              <a:rPr lang="pt-PT" sz="2600" dirty="0" err="1"/>
              <a:t>and</a:t>
            </a:r>
            <a:r>
              <a:rPr lang="pt-PT" sz="2600" dirty="0"/>
              <a:t> a </a:t>
            </a:r>
            <a:r>
              <a:rPr lang="pt-PT" sz="2600" dirty="0" err="1"/>
              <a:t>half</a:t>
            </a:r>
            <a:r>
              <a:rPr lang="pt-PT" sz="2600" dirty="0"/>
              <a:t> </a:t>
            </a:r>
            <a:r>
              <a:rPr lang="pt-PT" sz="2600" dirty="0" err="1"/>
              <a:t>small</a:t>
            </a:r>
            <a:r>
              <a:rPr lang="pt-PT" sz="2600" dirty="0"/>
              <a:t> </a:t>
            </a:r>
            <a:r>
              <a:rPr lang="pt-PT" sz="2600" dirty="0" err="1"/>
              <a:t>potatoes</a:t>
            </a:r>
            <a:r>
              <a:rPr lang="pt-PT" sz="2600" dirty="0"/>
              <a:t> (80 + 40g, </a:t>
            </a:r>
            <a:r>
              <a:rPr lang="pt-PT" sz="2600" dirty="0" err="1"/>
              <a:t>the</a:t>
            </a:r>
            <a:r>
              <a:rPr lang="pt-PT" sz="2600" dirty="0"/>
              <a:t> </a:t>
            </a:r>
            <a:r>
              <a:rPr lang="pt-PT" sz="2600" dirty="0" err="1"/>
              <a:t>size</a:t>
            </a:r>
            <a:r>
              <a:rPr lang="pt-PT" sz="2600" dirty="0"/>
              <a:t> </a:t>
            </a:r>
            <a:r>
              <a:rPr lang="pt-PT" sz="2600" dirty="0" err="1"/>
              <a:t>of</a:t>
            </a:r>
            <a:r>
              <a:rPr lang="pt-PT" sz="2600" dirty="0"/>
              <a:t> a </a:t>
            </a:r>
            <a:r>
              <a:rPr lang="pt-PT" sz="2600" dirty="0" err="1"/>
              <a:t>chicken</a:t>
            </a:r>
            <a:r>
              <a:rPr lang="pt-PT" sz="2600" dirty="0"/>
              <a:t> </a:t>
            </a:r>
            <a:r>
              <a:rPr lang="pt-PT" sz="2600" dirty="0" err="1"/>
              <a:t>egg</a:t>
            </a:r>
            <a:r>
              <a:rPr lang="pt-PT" sz="2600" dirty="0"/>
              <a:t>) </a:t>
            </a:r>
            <a:r>
              <a:rPr lang="pt-PT" sz="2600" dirty="0" err="1"/>
              <a:t>or</a:t>
            </a:r>
            <a:r>
              <a:rPr lang="pt-PT" sz="2600" dirty="0"/>
              <a:t> </a:t>
            </a:r>
            <a:r>
              <a:rPr lang="pt-PT" sz="2600" dirty="0" err="1"/>
              <a:t>four</a:t>
            </a:r>
            <a:r>
              <a:rPr lang="pt-PT" sz="2600" dirty="0"/>
              <a:t> </a:t>
            </a:r>
            <a:r>
              <a:rPr lang="pt-PT" sz="2600" dirty="0" err="1"/>
              <a:t>tablespoons</a:t>
            </a:r>
            <a:r>
              <a:rPr lang="pt-PT" sz="2600" dirty="0"/>
              <a:t> </a:t>
            </a:r>
            <a:r>
              <a:rPr lang="pt-PT" sz="2600" dirty="0" err="1"/>
              <a:t>of</a:t>
            </a:r>
            <a:r>
              <a:rPr lang="pt-PT" sz="2600" dirty="0"/>
              <a:t> </a:t>
            </a:r>
            <a:r>
              <a:rPr lang="pt-PT" sz="2600" dirty="0" err="1"/>
              <a:t>cooked</a:t>
            </a:r>
            <a:r>
              <a:rPr lang="pt-PT" sz="2600" dirty="0"/>
              <a:t> rice </a:t>
            </a:r>
            <a:r>
              <a:rPr lang="pt-PT" sz="2600" dirty="0" err="1"/>
              <a:t>or</a:t>
            </a:r>
            <a:r>
              <a:rPr lang="pt-PT" sz="2600" dirty="0"/>
              <a:t> pasta</a:t>
            </a:r>
          </a:p>
          <a:p>
            <a:pPr marL="457200" lvl="1" indent="0">
              <a:buNone/>
            </a:pPr>
            <a:r>
              <a:rPr lang="pt-PT" sz="2600" dirty="0"/>
              <a:t>+ 60g </a:t>
            </a:r>
            <a:r>
              <a:rPr lang="pt-PT" sz="2600" dirty="0" err="1"/>
              <a:t>of</a:t>
            </a:r>
            <a:r>
              <a:rPr lang="pt-PT" sz="2600" dirty="0"/>
              <a:t> </a:t>
            </a:r>
            <a:r>
              <a:rPr lang="pt-PT" sz="2600" dirty="0" err="1"/>
              <a:t>meat</a:t>
            </a:r>
            <a:r>
              <a:rPr lang="pt-PT" sz="2600" dirty="0"/>
              <a:t> </a:t>
            </a:r>
            <a:r>
              <a:rPr lang="pt-PT" sz="2600" dirty="0" err="1"/>
              <a:t>or</a:t>
            </a:r>
            <a:r>
              <a:rPr lang="pt-PT" sz="2600" dirty="0"/>
              <a:t> </a:t>
            </a:r>
            <a:r>
              <a:rPr lang="pt-PT" sz="2600" dirty="0" err="1"/>
              <a:t>fish</a:t>
            </a:r>
            <a:r>
              <a:rPr lang="pt-PT" sz="2600" dirty="0"/>
              <a:t> </a:t>
            </a:r>
            <a:r>
              <a:rPr lang="pt-PT" sz="2600" dirty="0" err="1"/>
              <a:t>cleaned</a:t>
            </a:r>
            <a:r>
              <a:rPr lang="pt-PT" sz="2600" dirty="0"/>
              <a:t> </a:t>
            </a:r>
            <a:r>
              <a:rPr lang="pt-PT" sz="2600" dirty="0" err="1"/>
              <a:t>from</a:t>
            </a:r>
            <a:r>
              <a:rPr lang="pt-PT" sz="2600" dirty="0"/>
              <a:t> </a:t>
            </a:r>
            <a:r>
              <a:rPr lang="pt-PT" sz="2600" dirty="0" err="1"/>
              <a:t>visible</a:t>
            </a:r>
            <a:r>
              <a:rPr lang="pt-PT" sz="2600" dirty="0"/>
              <a:t> skin </a:t>
            </a:r>
            <a:r>
              <a:rPr lang="pt-PT" sz="2600" dirty="0" err="1"/>
              <a:t>and</a:t>
            </a:r>
            <a:r>
              <a:rPr lang="pt-PT" sz="2600" dirty="0"/>
              <a:t> </a:t>
            </a:r>
            <a:r>
              <a:rPr lang="pt-PT" sz="2600" dirty="0" err="1"/>
              <a:t>fat</a:t>
            </a:r>
            <a:r>
              <a:rPr lang="pt-PT" sz="2600" dirty="0"/>
              <a:t>, </a:t>
            </a:r>
            <a:r>
              <a:rPr lang="pt-PT" sz="2600" dirty="0" err="1"/>
              <a:t>spines</a:t>
            </a:r>
            <a:r>
              <a:rPr lang="pt-PT" sz="2600" dirty="0"/>
              <a:t> </a:t>
            </a:r>
            <a:r>
              <a:rPr lang="pt-PT" sz="2600" dirty="0" err="1"/>
              <a:t>or</a:t>
            </a:r>
            <a:r>
              <a:rPr lang="pt-PT" sz="2600" dirty="0"/>
              <a:t> </a:t>
            </a:r>
            <a:r>
              <a:rPr lang="pt-PT" sz="2600" dirty="0" err="1"/>
              <a:t>bones</a:t>
            </a:r>
            <a:r>
              <a:rPr lang="pt-PT" sz="2600" dirty="0"/>
              <a:t>.</a:t>
            </a:r>
          </a:p>
          <a:p>
            <a:pPr marL="457200" lvl="1" indent="0">
              <a:buNone/>
            </a:pPr>
            <a:r>
              <a:rPr lang="pt-PT" sz="2600" dirty="0"/>
              <a:t>+ 1 cup </a:t>
            </a:r>
            <a:r>
              <a:rPr lang="pt-PT" sz="2600" dirty="0" err="1"/>
              <a:t>of</a:t>
            </a:r>
            <a:r>
              <a:rPr lang="pt-PT" sz="2600" dirty="0"/>
              <a:t> </a:t>
            </a:r>
            <a:r>
              <a:rPr lang="pt-PT" sz="2600" dirty="0" err="1"/>
              <a:t>vegetable</a:t>
            </a:r>
            <a:r>
              <a:rPr lang="pt-PT" sz="2600" dirty="0"/>
              <a:t> (100g </a:t>
            </a:r>
            <a:r>
              <a:rPr lang="pt-PT" sz="2600" dirty="0" err="1"/>
              <a:t>raw</a:t>
            </a:r>
            <a:r>
              <a:rPr lang="pt-PT" sz="2600" dirty="0"/>
              <a:t>) </a:t>
            </a:r>
            <a:r>
              <a:rPr lang="pt-PT" sz="2600" dirty="0" err="1"/>
              <a:t>except</a:t>
            </a:r>
            <a:r>
              <a:rPr lang="pt-PT" sz="2600" dirty="0"/>
              <a:t>: </a:t>
            </a:r>
            <a:r>
              <a:rPr lang="pt-PT" sz="2600" dirty="0" err="1"/>
              <a:t>turnip</a:t>
            </a:r>
            <a:r>
              <a:rPr lang="pt-PT" sz="2600" dirty="0"/>
              <a:t>, </a:t>
            </a:r>
            <a:r>
              <a:rPr lang="pt-PT" sz="2600" dirty="0" err="1"/>
              <a:t>spinach</a:t>
            </a:r>
            <a:r>
              <a:rPr lang="pt-PT" sz="2600" dirty="0"/>
              <a:t>, </a:t>
            </a:r>
            <a:r>
              <a:rPr lang="pt-PT" sz="2600" dirty="0" err="1"/>
              <a:t>mushrooms</a:t>
            </a:r>
            <a:r>
              <a:rPr lang="pt-PT" sz="2600" dirty="0"/>
              <a:t> </a:t>
            </a:r>
            <a:r>
              <a:rPr lang="pt-PT" sz="2600" dirty="0" err="1"/>
              <a:t>and</a:t>
            </a:r>
            <a:r>
              <a:rPr lang="pt-PT" sz="2600" dirty="0"/>
              <a:t> green </a:t>
            </a:r>
            <a:r>
              <a:rPr lang="pt-PT" sz="2600" dirty="0" err="1"/>
              <a:t>pepper</a:t>
            </a:r>
            <a:r>
              <a:rPr lang="pt-PT" sz="2600" dirty="0"/>
              <a:t> </a:t>
            </a:r>
          </a:p>
          <a:p>
            <a:pPr marL="457200" lvl="1" indent="0">
              <a:buNone/>
            </a:pPr>
            <a:r>
              <a:rPr lang="en-US" sz="2600" dirty="0"/>
              <a:t>+ 2 teaspoons of oil (10g) </a:t>
            </a:r>
          </a:p>
          <a:p>
            <a:pPr marL="457200" lvl="1" indent="0">
              <a:buNone/>
            </a:pPr>
            <a:r>
              <a:rPr lang="en-US" sz="2600" dirty="0"/>
              <a:t>- Dessert: - a piece of fruit identical to the one described in the middle of the morning.</a:t>
            </a:r>
            <a:endParaRPr lang="pt-PT" dirty="0"/>
          </a:p>
        </p:txBody>
      </p:sp>
    </p:spTree>
    <p:extLst>
      <p:ext uri="{BB962C8B-B14F-4D97-AF65-F5344CB8AC3E}">
        <p14:creationId xmlns:p14="http://schemas.microsoft.com/office/powerpoint/2010/main" val="837182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5FF54-31FF-475C-8A02-6B622E76E78A}"/>
              </a:ext>
            </a:extLst>
          </p:cNvPr>
          <p:cNvSpPr>
            <a:spLocks noGrp="1"/>
          </p:cNvSpPr>
          <p:nvPr>
            <p:ph type="title"/>
          </p:nvPr>
        </p:nvSpPr>
        <p:spPr/>
        <p:txBody>
          <a:bodyPr/>
          <a:lstStyle/>
          <a:p>
            <a:r>
              <a:rPr lang="pt-PT" dirty="0" err="1"/>
              <a:t>Clinical</a:t>
            </a:r>
            <a:r>
              <a:rPr lang="pt-PT" dirty="0"/>
              <a:t> Case IV – </a:t>
            </a:r>
            <a:r>
              <a:rPr lang="pt-PT" dirty="0" err="1"/>
              <a:t>Food</a:t>
            </a:r>
            <a:r>
              <a:rPr lang="pt-PT" dirty="0"/>
              <a:t> </a:t>
            </a:r>
            <a:r>
              <a:rPr lang="pt-PT" dirty="0" err="1"/>
              <a:t>Plan</a:t>
            </a:r>
            <a:endParaRPr lang="pt-PT" dirty="0"/>
          </a:p>
        </p:txBody>
      </p:sp>
      <p:sp>
        <p:nvSpPr>
          <p:cNvPr id="3" name="Marcador de Posição de Conteúdo 2">
            <a:extLst>
              <a:ext uri="{FF2B5EF4-FFF2-40B4-BE49-F238E27FC236}">
                <a16:creationId xmlns:a16="http://schemas.microsoft.com/office/drawing/2014/main" id="{3F281E51-D111-4287-936F-6E5FF8BB4C62}"/>
              </a:ext>
            </a:extLst>
          </p:cNvPr>
          <p:cNvSpPr>
            <a:spLocks noGrp="1"/>
          </p:cNvSpPr>
          <p:nvPr>
            <p:ph idx="1"/>
          </p:nvPr>
        </p:nvSpPr>
        <p:spPr/>
        <p:txBody>
          <a:bodyPr>
            <a:normAutofit/>
          </a:bodyPr>
          <a:lstStyle/>
          <a:p>
            <a:r>
              <a:rPr lang="en-US" sz="2000" dirty="0"/>
              <a:t>Afternoon snack - 17:30  </a:t>
            </a:r>
          </a:p>
          <a:p>
            <a:pPr marL="457200" lvl="1" indent="0">
              <a:buNone/>
            </a:pPr>
            <a:r>
              <a:rPr lang="en-US" sz="1800" dirty="0"/>
              <a:t>- A bread</a:t>
            </a:r>
          </a:p>
          <a:p>
            <a:pPr marL="457200" lvl="1" indent="0">
              <a:buNone/>
            </a:pPr>
            <a:r>
              <a:rPr lang="en-US" sz="1800" dirty="0"/>
              <a:t>+ A piece of fruit identical to the one described in the morning snack</a:t>
            </a:r>
          </a:p>
          <a:p>
            <a:r>
              <a:rPr lang="en-US" sz="2000" dirty="0"/>
              <a:t>Dinner - 20:30 </a:t>
            </a:r>
          </a:p>
          <a:p>
            <a:pPr lvl="1">
              <a:buFontTx/>
              <a:buChar char="-"/>
            </a:pPr>
            <a:r>
              <a:rPr lang="en-US" sz="1800" dirty="0"/>
              <a:t>Soup + dish + dessert - identical to lunch having to alternate meat and fish</a:t>
            </a:r>
          </a:p>
          <a:p>
            <a:r>
              <a:rPr lang="en-US" sz="2000" dirty="0"/>
              <a:t>Supper - 23:15 </a:t>
            </a:r>
          </a:p>
          <a:p>
            <a:pPr lvl="1">
              <a:buFontTx/>
              <a:buChar char="-"/>
            </a:pPr>
            <a:r>
              <a:rPr lang="en-US" sz="1800" dirty="0"/>
              <a:t>A cup of milk (120mL) without sugar</a:t>
            </a:r>
          </a:p>
          <a:p>
            <a:pPr marL="457200" lvl="1" indent="0">
              <a:buNone/>
            </a:pPr>
            <a:r>
              <a:rPr lang="en-US" sz="1800" dirty="0"/>
              <a:t>+ Half bread or a hand of unsweetened cereal like corn flakes</a:t>
            </a:r>
          </a:p>
          <a:p>
            <a:pPr marL="0" indent="0">
              <a:buNone/>
            </a:pPr>
            <a:endParaRPr lang="en-US" sz="2200" dirty="0"/>
          </a:p>
          <a:p>
            <a:pPr marL="0" indent="0">
              <a:buNone/>
            </a:pPr>
            <a:endParaRPr lang="en-US" sz="2200" dirty="0"/>
          </a:p>
          <a:p>
            <a:pPr marL="0" indent="0">
              <a:buNone/>
            </a:pPr>
            <a:r>
              <a:rPr lang="en-US" sz="2000" dirty="0"/>
              <a:t>Extra oil for seasoning for the whole day = 4 teaspoons of olive oil</a:t>
            </a:r>
            <a:endParaRPr lang="pt-PT" sz="2000" dirty="0"/>
          </a:p>
        </p:txBody>
      </p:sp>
    </p:spTree>
    <p:extLst>
      <p:ext uri="{BB962C8B-B14F-4D97-AF65-F5344CB8AC3E}">
        <p14:creationId xmlns:p14="http://schemas.microsoft.com/office/powerpoint/2010/main" val="3110293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934D1A-415F-4AE6-A95E-EEC4E4876782}"/>
              </a:ext>
            </a:extLst>
          </p:cNvPr>
          <p:cNvSpPr>
            <a:spLocks noGrp="1"/>
          </p:cNvSpPr>
          <p:nvPr>
            <p:ph type="title"/>
          </p:nvPr>
        </p:nvSpPr>
        <p:spPr/>
        <p:txBody>
          <a:bodyPr/>
          <a:lstStyle/>
          <a:p>
            <a:r>
              <a:rPr lang="pt-PT" dirty="0" err="1"/>
              <a:t>Clinical</a:t>
            </a:r>
            <a:r>
              <a:rPr lang="pt-PT" dirty="0"/>
              <a:t> Case IV</a:t>
            </a:r>
          </a:p>
        </p:txBody>
      </p:sp>
      <p:sp>
        <p:nvSpPr>
          <p:cNvPr id="3" name="Marcador de Posição de Conteúdo 2">
            <a:extLst>
              <a:ext uri="{FF2B5EF4-FFF2-40B4-BE49-F238E27FC236}">
                <a16:creationId xmlns:a16="http://schemas.microsoft.com/office/drawing/2014/main" id="{25E07CBF-4E18-4890-B703-B8F8B9BF65CB}"/>
              </a:ext>
            </a:extLst>
          </p:cNvPr>
          <p:cNvSpPr>
            <a:spLocks noGrp="1"/>
          </p:cNvSpPr>
          <p:nvPr>
            <p:ph sz="half" idx="1"/>
          </p:nvPr>
        </p:nvSpPr>
        <p:spPr/>
        <p:txBody>
          <a:bodyPr>
            <a:normAutofit fontScale="62500" lnSpcReduction="20000"/>
          </a:bodyPr>
          <a:lstStyle/>
          <a:p>
            <a:r>
              <a:rPr lang="pt-PT" dirty="0" err="1"/>
              <a:t>Woman</a:t>
            </a:r>
            <a:endParaRPr lang="pt-PT" dirty="0"/>
          </a:p>
          <a:p>
            <a:r>
              <a:rPr lang="pt-PT" dirty="0"/>
              <a:t>Age - 45 </a:t>
            </a:r>
            <a:r>
              <a:rPr lang="pt-PT" dirty="0" err="1"/>
              <a:t>years</a:t>
            </a:r>
            <a:endParaRPr lang="pt-PT" dirty="0"/>
          </a:p>
          <a:p>
            <a:r>
              <a:rPr lang="pt-PT" dirty="0" err="1"/>
              <a:t>Weight</a:t>
            </a:r>
            <a:r>
              <a:rPr lang="pt-PT" dirty="0"/>
              <a:t> – 74,9 kg</a:t>
            </a:r>
          </a:p>
          <a:p>
            <a:r>
              <a:rPr lang="pt-PT" dirty="0" err="1"/>
              <a:t>Desired</a:t>
            </a:r>
            <a:r>
              <a:rPr lang="pt-PT" dirty="0"/>
              <a:t> </a:t>
            </a:r>
            <a:r>
              <a:rPr lang="pt-PT" dirty="0" err="1"/>
              <a:t>weight</a:t>
            </a:r>
            <a:r>
              <a:rPr lang="pt-PT" dirty="0"/>
              <a:t> – 60 kg</a:t>
            </a:r>
          </a:p>
          <a:p>
            <a:r>
              <a:rPr lang="pt-PT" dirty="0" err="1"/>
              <a:t>Height</a:t>
            </a:r>
            <a:r>
              <a:rPr lang="pt-PT" dirty="0"/>
              <a:t> - 1,63m</a:t>
            </a:r>
          </a:p>
          <a:p>
            <a:r>
              <a:rPr lang="pt-PT" dirty="0" err="1"/>
              <a:t>Personal</a:t>
            </a:r>
            <a:r>
              <a:rPr lang="pt-PT" dirty="0"/>
              <a:t> background – </a:t>
            </a:r>
            <a:r>
              <a:rPr lang="pt-PT" dirty="0" err="1"/>
              <a:t>Overweight</a:t>
            </a:r>
            <a:r>
              <a:rPr lang="pt-PT" dirty="0"/>
              <a:t>. 2 </a:t>
            </a:r>
            <a:r>
              <a:rPr lang="pt-PT" dirty="0" err="1"/>
              <a:t>pregnancies</a:t>
            </a:r>
            <a:r>
              <a:rPr lang="pt-PT" dirty="0"/>
              <a:t>. </a:t>
            </a:r>
          </a:p>
          <a:p>
            <a:r>
              <a:rPr lang="pt-PT" dirty="0" err="1"/>
              <a:t>Family</a:t>
            </a:r>
            <a:r>
              <a:rPr lang="pt-PT" dirty="0"/>
              <a:t> </a:t>
            </a:r>
            <a:r>
              <a:rPr lang="pt-PT" dirty="0" err="1"/>
              <a:t>history</a:t>
            </a:r>
            <a:r>
              <a:rPr lang="pt-PT" dirty="0"/>
              <a:t> - </a:t>
            </a:r>
            <a:r>
              <a:rPr lang="pt-PT" dirty="0" err="1"/>
              <a:t>obese</a:t>
            </a:r>
            <a:r>
              <a:rPr lang="pt-PT" dirty="0"/>
              <a:t> </a:t>
            </a:r>
            <a:r>
              <a:rPr lang="pt-PT" dirty="0" err="1"/>
              <a:t>mother</a:t>
            </a:r>
            <a:r>
              <a:rPr lang="pt-PT" dirty="0"/>
              <a:t>.</a:t>
            </a:r>
          </a:p>
          <a:p>
            <a:r>
              <a:rPr lang="pt-PT" dirty="0" err="1"/>
              <a:t>Allergies</a:t>
            </a:r>
            <a:r>
              <a:rPr lang="pt-PT" dirty="0"/>
              <a:t> / </a:t>
            </a:r>
            <a:r>
              <a:rPr lang="pt-PT" dirty="0" err="1"/>
              <a:t>intolerances</a:t>
            </a:r>
            <a:r>
              <a:rPr lang="pt-PT" dirty="0"/>
              <a:t> - no </a:t>
            </a:r>
            <a:r>
              <a:rPr lang="pt-PT" dirty="0" err="1"/>
              <a:t>allergies</a:t>
            </a:r>
            <a:r>
              <a:rPr lang="pt-PT" dirty="0"/>
              <a:t> / </a:t>
            </a:r>
            <a:r>
              <a:rPr lang="pt-PT" dirty="0" err="1"/>
              <a:t>intolerances</a:t>
            </a:r>
            <a:r>
              <a:rPr lang="pt-PT" dirty="0"/>
              <a:t>.</a:t>
            </a:r>
          </a:p>
          <a:p>
            <a:r>
              <a:rPr lang="pt-PT" dirty="0"/>
              <a:t>Intestinal </a:t>
            </a:r>
            <a:r>
              <a:rPr lang="pt-PT" dirty="0" err="1"/>
              <a:t>transit</a:t>
            </a:r>
            <a:r>
              <a:rPr lang="pt-PT" dirty="0"/>
              <a:t> – regular, </a:t>
            </a:r>
            <a:r>
              <a:rPr lang="pt-PT" dirty="0" err="1"/>
              <a:t>with</a:t>
            </a:r>
            <a:r>
              <a:rPr lang="pt-PT" dirty="0"/>
              <a:t> </a:t>
            </a:r>
            <a:r>
              <a:rPr lang="pt-PT" dirty="0" err="1"/>
              <a:t>period</a:t>
            </a:r>
            <a:r>
              <a:rPr lang="pt-PT" dirty="0"/>
              <a:t> </a:t>
            </a:r>
            <a:r>
              <a:rPr lang="pt-PT" dirty="0" err="1"/>
              <a:t>of</a:t>
            </a:r>
            <a:r>
              <a:rPr lang="pt-PT" dirty="0"/>
              <a:t> </a:t>
            </a:r>
            <a:r>
              <a:rPr lang="pt-PT" dirty="0" err="1"/>
              <a:t>constipation</a:t>
            </a:r>
            <a:r>
              <a:rPr lang="pt-PT" dirty="0"/>
              <a:t>.</a:t>
            </a:r>
          </a:p>
          <a:p>
            <a:r>
              <a:rPr lang="pt-PT" dirty="0" err="1"/>
              <a:t>Digestive</a:t>
            </a:r>
            <a:r>
              <a:rPr lang="pt-PT" dirty="0"/>
              <a:t> </a:t>
            </a:r>
            <a:r>
              <a:rPr lang="pt-PT" dirty="0" err="1"/>
              <a:t>complaints</a:t>
            </a:r>
            <a:r>
              <a:rPr lang="pt-PT" dirty="0"/>
              <a:t> - </a:t>
            </a:r>
            <a:r>
              <a:rPr lang="pt-PT" dirty="0" err="1"/>
              <a:t>None</a:t>
            </a:r>
            <a:r>
              <a:rPr lang="pt-PT" dirty="0"/>
              <a:t>.</a:t>
            </a:r>
          </a:p>
          <a:p>
            <a:r>
              <a:rPr lang="pt-PT" dirty="0" err="1"/>
              <a:t>Physical</a:t>
            </a:r>
            <a:r>
              <a:rPr lang="pt-PT" dirty="0"/>
              <a:t> </a:t>
            </a:r>
            <a:r>
              <a:rPr lang="pt-PT" dirty="0" err="1"/>
              <a:t>Activity</a:t>
            </a:r>
            <a:r>
              <a:rPr lang="pt-PT" dirty="0"/>
              <a:t>-  </a:t>
            </a:r>
            <a:r>
              <a:rPr lang="pt-PT" dirty="0" err="1"/>
              <a:t>swims</a:t>
            </a:r>
            <a:r>
              <a:rPr lang="pt-PT" dirty="0"/>
              <a:t> </a:t>
            </a:r>
            <a:r>
              <a:rPr lang="pt-PT" dirty="0" err="1"/>
              <a:t>twice</a:t>
            </a:r>
            <a:r>
              <a:rPr lang="pt-PT" dirty="0"/>
              <a:t> a </a:t>
            </a:r>
            <a:r>
              <a:rPr lang="pt-PT" dirty="0" err="1"/>
              <a:t>week</a:t>
            </a:r>
            <a:endParaRPr lang="pt-PT" dirty="0"/>
          </a:p>
        </p:txBody>
      </p:sp>
      <p:sp>
        <p:nvSpPr>
          <p:cNvPr id="4" name="Marcador de Posição de Conteúdo 3">
            <a:extLst>
              <a:ext uri="{FF2B5EF4-FFF2-40B4-BE49-F238E27FC236}">
                <a16:creationId xmlns:a16="http://schemas.microsoft.com/office/drawing/2014/main" id="{BAD371EA-1424-47D4-B28D-EC60CF97FC9E}"/>
              </a:ext>
            </a:extLst>
          </p:cNvPr>
          <p:cNvSpPr>
            <a:spLocks noGrp="1"/>
          </p:cNvSpPr>
          <p:nvPr>
            <p:ph sz="half" idx="2"/>
          </p:nvPr>
        </p:nvSpPr>
        <p:spPr/>
        <p:txBody>
          <a:bodyPr>
            <a:normAutofit fontScale="62500" lnSpcReduction="20000"/>
          </a:bodyPr>
          <a:lstStyle/>
          <a:p>
            <a:pPr marL="0" indent="0">
              <a:buNone/>
            </a:pPr>
            <a:r>
              <a:rPr lang="pt-PT" dirty="0"/>
              <a:t>ANALYTICAL RESULTS:      </a:t>
            </a:r>
          </a:p>
          <a:p>
            <a:pPr marL="0" indent="0">
              <a:buNone/>
            </a:pPr>
            <a:r>
              <a:rPr lang="pt-PT" dirty="0"/>
              <a:t>                                              </a:t>
            </a:r>
            <a:r>
              <a:rPr lang="pt-PT" dirty="0" err="1"/>
              <a:t>Reference</a:t>
            </a:r>
            <a:r>
              <a:rPr lang="pt-PT" dirty="0"/>
              <a:t> </a:t>
            </a:r>
            <a:r>
              <a:rPr lang="pt-PT" dirty="0" err="1"/>
              <a:t>values</a:t>
            </a:r>
            <a:endParaRPr lang="pt-PT" dirty="0"/>
          </a:p>
          <a:p>
            <a:r>
              <a:rPr lang="pt-PT" dirty="0"/>
              <a:t>Total </a:t>
            </a:r>
            <a:r>
              <a:rPr lang="pt-PT" dirty="0" err="1"/>
              <a:t>Proteins</a:t>
            </a:r>
            <a:r>
              <a:rPr lang="pt-PT" dirty="0"/>
              <a:t> – 80             (64-83 g / L)</a:t>
            </a:r>
          </a:p>
          <a:p>
            <a:r>
              <a:rPr lang="pt-PT" dirty="0" err="1"/>
              <a:t>Albumin</a:t>
            </a:r>
            <a:r>
              <a:rPr lang="pt-PT" dirty="0"/>
              <a:t> - 49                       (38-51g / L)</a:t>
            </a:r>
          </a:p>
          <a:p>
            <a:r>
              <a:rPr lang="pt-PT" dirty="0" err="1"/>
              <a:t>Urea</a:t>
            </a:r>
            <a:r>
              <a:rPr lang="pt-PT" dirty="0"/>
              <a:t> – 20                             (15 - 50 mg / dl)</a:t>
            </a:r>
          </a:p>
          <a:p>
            <a:r>
              <a:rPr lang="pt-PT" dirty="0" err="1"/>
              <a:t>Uric</a:t>
            </a:r>
            <a:r>
              <a:rPr lang="pt-PT" dirty="0"/>
              <a:t> </a:t>
            </a:r>
            <a:r>
              <a:rPr lang="pt-PT" dirty="0" err="1"/>
              <a:t>Acid</a:t>
            </a:r>
            <a:r>
              <a:rPr lang="pt-PT" dirty="0"/>
              <a:t> – 4,2                      (3.6 - 8.2 mg / dl)</a:t>
            </a:r>
          </a:p>
          <a:p>
            <a:r>
              <a:rPr lang="pt-PT" dirty="0" err="1"/>
              <a:t>Creatinine</a:t>
            </a:r>
            <a:r>
              <a:rPr lang="pt-PT" dirty="0"/>
              <a:t> – 0,7                    (0.8 - 1.3 mg / dl)</a:t>
            </a:r>
          </a:p>
          <a:p>
            <a:r>
              <a:rPr lang="pt-PT" dirty="0"/>
              <a:t>Total </a:t>
            </a:r>
            <a:r>
              <a:rPr lang="pt-PT" dirty="0" err="1"/>
              <a:t>Cholesterol</a:t>
            </a:r>
            <a:r>
              <a:rPr lang="pt-PT" dirty="0"/>
              <a:t> - 230       (&lt;200 mg / dl </a:t>
            </a:r>
            <a:r>
              <a:rPr lang="pt-PT" dirty="0" err="1"/>
              <a:t>desirable</a:t>
            </a:r>
            <a:r>
              <a:rPr lang="pt-PT" dirty="0"/>
              <a:t>)</a:t>
            </a:r>
          </a:p>
          <a:p>
            <a:r>
              <a:rPr lang="pt-PT" dirty="0" err="1"/>
              <a:t>Triglycerides</a:t>
            </a:r>
            <a:r>
              <a:rPr lang="pt-PT" dirty="0"/>
              <a:t> - 168               (&lt;150 mg / dl)</a:t>
            </a:r>
          </a:p>
          <a:p>
            <a:r>
              <a:rPr lang="pt-PT" dirty="0"/>
              <a:t>HDL </a:t>
            </a:r>
            <a:r>
              <a:rPr lang="pt-PT" dirty="0" err="1"/>
              <a:t>cholesterol</a:t>
            </a:r>
            <a:r>
              <a:rPr lang="pt-PT" dirty="0"/>
              <a:t> - 49 (♂&gt; 40mg / dl; ♀&gt; 50mg / dl)</a:t>
            </a:r>
          </a:p>
          <a:p>
            <a:r>
              <a:rPr lang="pt-PT" dirty="0"/>
              <a:t>LDL </a:t>
            </a:r>
            <a:r>
              <a:rPr lang="pt-PT" dirty="0" err="1"/>
              <a:t>cholesterol</a:t>
            </a:r>
            <a:r>
              <a:rPr lang="pt-PT" dirty="0"/>
              <a:t> - 147           (&lt;130mg / </a:t>
            </a:r>
            <a:r>
              <a:rPr lang="pt-PT" dirty="0" err="1"/>
              <a:t>dL</a:t>
            </a:r>
            <a:r>
              <a:rPr lang="pt-PT" dirty="0"/>
              <a:t>)</a:t>
            </a:r>
          </a:p>
          <a:p>
            <a:r>
              <a:rPr lang="pt-PT" dirty="0"/>
              <a:t>Glucose - 85                          (60 -100 mg / dl)</a:t>
            </a:r>
          </a:p>
        </p:txBody>
      </p:sp>
    </p:spTree>
    <p:extLst>
      <p:ext uri="{BB962C8B-B14F-4D97-AF65-F5344CB8AC3E}">
        <p14:creationId xmlns:p14="http://schemas.microsoft.com/office/powerpoint/2010/main" val="2882261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5A426747-3159-4AA8-AE68-FFA9C81A9167}"/>
              </a:ext>
            </a:extLst>
          </p:cNvPr>
          <p:cNvSpPr>
            <a:spLocks noGrp="1"/>
          </p:cNvSpPr>
          <p:nvPr>
            <p:ph type="title"/>
          </p:nvPr>
        </p:nvSpPr>
        <p:spPr/>
        <p:txBody>
          <a:bodyPr/>
          <a:lstStyle/>
          <a:p>
            <a:r>
              <a:rPr lang="pt-PT" dirty="0" err="1"/>
              <a:t>Clinical</a:t>
            </a:r>
            <a:r>
              <a:rPr lang="pt-PT" dirty="0"/>
              <a:t> Case IV – </a:t>
            </a:r>
            <a:r>
              <a:rPr lang="pt-PT" dirty="0" err="1"/>
              <a:t>Food</a:t>
            </a:r>
            <a:r>
              <a:rPr lang="pt-PT" dirty="0"/>
              <a:t> </a:t>
            </a:r>
            <a:r>
              <a:rPr lang="pt-PT" dirty="0" err="1"/>
              <a:t>History</a:t>
            </a:r>
            <a:endParaRPr lang="pt-PT" dirty="0"/>
          </a:p>
        </p:txBody>
      </p:sp>
      <p:sp>
        <p:nvSpPr>
          <p:cNvPr id="8" name="Marcador de Posição de Conteúdo 7">
            <a:extLst>
              <a:ext uri="{FF2B5EF4-FFF2-40B4-BE49-F238E27FC236}">
                <a16:creationId xmlns:a16="http://schemas.microsoft.com/office/drawing/2014/main" id="{8E46F35C-609F-4397-A9F5-B0F6F3F37F3C}"/>
              </a:ext>
            </a:extLst>
          </p:cNvPr>
          <p:cNvSpPr>
            <a:spLocks noGrp="1"/>
          </p:cNvSpPr>
          <p:nvPr>
            <p:ph sz="half" idx="1"/>
          </p:nvPr>
        </p:nvSpPr>
        <p:spPr/>
        <p:txBody>
          <a:bodyPr>
            <a:normAutofit fontScale="62500" lnSpcReduction="20000"/>
          </a:bodyPr>
          <a:lstStyle/>
          <a:p>
            <a:pPr marL="0" indent="0">
              <a:buNone/>
            </a:pPr>
            <a:r>
              <a:rPr lang="en-US" dirty="0"/>
              <a:t>GET UP - 7:30 </a:t>
            </a:r>
          </a:p>
          <a:p>
            <a:pPr marL="0" indent="0">
              <a:buNone/>
            </a:pPr>
            <a:r>
              <a:rPr lang="en-US" dirty="0"/>
              <a:t>BREAKFAST – 7:45: A bread with butter and a coffee with a packet of sugar.</a:t>
            </a:r>
          </a:p>
          <a:p>
            <a:pPr marL="0" indent="0">
              <a:buNone/>
            </a:pPr>
            <a:r>
              <a:rPr lang="en-US" dirty="0"/>
              <a:t>MID MORNING – 10:30: A bread with something (cheese / chorizo / ham).</a:t>
            </a:r>
          </a:p>
          <a:p>
            <a:pPr marL="0" indent="0">
              <a:buNone/>
            </a:pPr>
            <a:r>
              <a:rPr lang="en-US" dirty="0"/>
              <a:t>LUNCH - 12:30: Rarely eats soup. In the dish puts a lot of potatoes or a plate full of rice / pasta (sometimes repeats), about 200g of meat or fish, eats a lot of vegetables and sometimes end the meal with a piece of fruit.</a:t>
            </a:r>
          </a:p>
          <a:p>
            <a:pPr marL="0" indent="0">
              <a:buNone/>
            </a:pPr>
            <a:r>
              <a:rPr lang="en-US" dirty="0"/>
              <a:t>MID AFTERNOON - 16:30: Identical to mid morning, but also drinks juice or milk.</a:t>
            </a:r>
          </a:p>
          <a:p>
            <a:pPr marL="0" indent="0">
              <a:buNone/>
            </a:pPr>
            <a:r>
              <a:rPr lang="en-US" dirty="0"/>
              <a:t>DINNER – 21:30: Identical to lunch, but always feels very hungry.</a:t>
            </a:r>
          </a:p>
          <a:p>
            <a:pPr marL="0" indent="0">
              <a:buNone/>
            </a:pPr>
            <a:r>
              <a:rPr lang="en-US" dirty="0"/>
              <a:t>SUPPER - bedtime. Rarely eats, but sometimes snacks some bread or milk.               </a:t>
            </a:r>
          </a:p>
          <a:p>
            <a:pPr marL="0" indent="0">
              <a:buNone/>
            </a:pPr>
            <a:r>
              <a:rPr lang="en-US" dirty="0"/>
              <a:t>GO TO BED - 23:30</a:t>
            </a:r>
            <a:endParaRPr lang="pt-PT" dirty="0"/>
          </a:p>
        </p:txBody>
      </p:sp>
      <p:sp>
        <p:nvSpPr>
          <p:cNvPr id="9" name="Marcador de Posição de Conteúdo 8">
            <a:extLst>
              <a:ext uri="{FF2B5EF4-FFF2-40B4-BE49-F238E27FC236}">
                <a16:creationId xmlns:a16="http://schemas.microsoft.com/office/drawing/2014/main" id="{F24D1DEF-9953-40E0-AB62-CA647BAB8ADB}"/>
              </a:ext>
            </a:extLst>
          </p:cNvPr>
          <p:cNvSpPr>
            <a:spLocks noGrp="1"/>
          </p:cNvSpPr>
          <p:nvPr>
            <p:ph sz="half" idx="2"/>
          </p:nvPr>
        </p:nvSpPr>
        <p:spPr/>
        <p:txBody>
          <a:bodyPr>
            <a:normAutofit fontScale="62500" lnSpcReduction="20000"/>
          </a:bodyPr>
          <a:lstStyle/>
          <a:p>
            <a:endParaRPr lang="en-US" dirty="0"/>
          </a:p>
          <a:p>
            <a:r>
              <a:rPr lang="en-US" dirty="0"/>
              <a:t>FAVORITE FOODS: likes all foods</a:t>
            </a:r>
          </a:p>
          <a:p>
            <a:endParaRPr lang="en-US" dirty="0"/>
          </a:p>
          <a:p>
            <a:r>
              <a:rPr lang="en-US" dirty="0"/>
              <a:t>FREQUENCY OF INGESTION:</a:t>
            </a:r>
          </a:p>
          <a:p>
            <a:pPr lvl="1"/>
            <a:r>
              <a:rPr lang="en-US" dirty="0"/>
              <a:t>Sweets - sometimes; </a:t>
            </a:r>
          </a:p>
          <a:p>
            <a:pPr lvl="1"/>
            <a:r>
              <a:rPr lang="en-US" dirty="0"/>
              <a:t>Fried food - frequently; </a:t>
            </a:r>
          </a:p>
          <a:p>
            <a:pPr lvl="1"/>
            <a:r>
              <a:rPr lang="en-US" dirty="0"/>
              <a:t>Sausages / smoked - frequently;</a:t>
            </a:r>
          </a:p>
          <a:p>
            <a:pPr lvl="1"/>
            <a:r>
              <a:rPr lang="en-US" dirty="0"/>
              <a:t>Sauces - don't like it.</a:t>
            </a:r>
          </a:p>
          <a:p>
            <a:pPr lvl="1"/>
            <a:endParaRPr lang="en-US" dirty="0"/>
          </a:p>
          <a:p>
            <a:r>
              <a:rPr lang="en-US" dirty="0"/>
              <a:t>Water - 1 liter per day.</a:t>
            </a:r>
            <a:endParaRPr lang="pt-PT" dirty="0"/>
          </a:p>
        </p:txBody>
      </p:sp>
    </p:spTree>
    <p:extLst>
      <p:ext uri="{BB962C8B-B14F-4D97-AF65-F5344CB8AC3E}">
        <p14:creationId xmlns:p14="http://schemas.microsoft.com/office/powerpoint/2010/main" val="2306653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altLang="en-US">
                <a:sym typeface="+mn-ea"/>
              </a:rPr>
              <a:t>Overweigh and obesity</a:t>
            </a:r>
            <a:endParaRPr lang="pt-PT" altLang="en-US"/>
          </a:p>
        </p:txBody>
      </p:sp>
      <p:pic>
        <p:nvPicPr>
          <p:cNvPr id="4" name="Content Placeholder 3"/>
          <p:cNvPicPr>
            <a:picLocks noGrp="1" noChangeAspect="1"/>
          </p:cNvPicPr>
          <p:nvPr>
            <p:ph idx="1"/>
          </p:nvPr>
        </p:nvPicPr>
        <p:blipFill>
          <a:blip r:embed="rId2">
            <a:clrChange>
              <a:clrFrom>
                <a:srgbClr val="FFFFFF">
                  <a:alpha val="100000"/>
                </a:srgbClr>
              </a:clrFrom>
              <a:clrTo>
                <a:srgbClr val="FFFFFF">
                  <a:alpha val="100000"/>
                  <a:alpha val="0"/>
                </a:srgbClr>
              </a:clrTo>
            </a:clrChange>
          </a:blip>
          <a:srcRect l="24260" t="33981" r="25620" b="20677"/>
          <a:stretch>
            <a:fillRect/>
          </a:stretch>
        </p:blipFill>
        <p:spPr>
          <a:xfrm>
            <a:off x="2614295" y="1825625"/>
            <a:ext cx="6962140" cy="4351655"/>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85432D95-147B-46C6-BCE6-0F344EEEEA4E}"/>
              </a:ext>
            </a:extLst>
          </p:cNvPr>
          <p:cNvSpPr>
            <a:spLocks noGrp="1"/>
          </p:cNvSpPr>
          <p:nvPr>
            <p:ph type="title"/>
          </p:nvPr>
        </p:nvSpPr>
        <p:spPr/>
        <p:txBody>
          <a:bodyPr/>
          <a:lstStyle/>
          <a:p>
            <a:r>
              <a:rPr lang="pt-PT" dirty="0" err="1"/>
              <a:t>Resolution</a:t>
            </a:r>
            <a:r>
              <a:rPr lang="pt-PT" dirty="0"/>
              <a:t> </a:t>
            </a:r>
            <a:r>
              <a:rPr lang="pt-PT" dirty="0" err="1"/>
              <a:t>of</a:t>
            </a:r>
            <a:r>
              <a:rPr lang="pt-PT" dirty="0"/>
              <a:t> </a:t>
            </a:r>
            <a:r>
              <a:rPr lang="pt-PT" dirty="0" err="1"/>
              <a:t>Clinical</a:t>
            </a:r>
            <a:r>
              <a:rPr lang="pt-PT" dirty="0"/>
              <a:t> Case IV</a:t>
            </a:r>
          </a:p>
        </p:txBody>
      </p:sp>
      <p:graphicFrame>
        <p:nvGraphicFramePr>
          <p:cNvPr id="2" name="Tabela 1">
            <a:extLst>
              <a:ext uri="{FF2B5EF4-FFF2-40B4-BE49-F238E27FC236}">
                <a16:creationId xmlns:a16="http://schemas.microsoft.com/office/drawing/2014/main" id="{4658C008-8B1D-4F38-846B-89D44763F750}"/>
              </a:ext>
            </a:extLst>
          </p:cNvPr>
          <p:cNvGraphicFramePr>
            <a:graphicFrameLocks noGrp="1"/>
          </p:cNvGraphicFramePr>
          <p:nvPr>
            <p:extLst>
              <p:ext uri="{D42A27DB-BD31-4B8C-83A1-F6EECF244321}">
                <p14:modId xmlns:p14="http://schemas.microsoft.com/office/powerpoint/2010/main" val="527608529"/>
              </p:ext>
            </p:extLst>
          </p:nvPr>
        </p:nvGraphicFramePr>
        <p:xfrm>
          <a:off x="838200" y="1266062"/>
          <a:ext cx="6192838" cy="5101590"/>
        </p:xfrm>
        <a:graphic>
          <a:graphicData uri="http://schemas.openxmlformats.org/drawingml/2006/table">
            <a:tbl>
              <a:tblPr/>
              <a:tblGrid>
                <a:gridCol w="1728788">
                  <a:extLst>
                    <a:ext uri="{9D8B030D-6E8A-4147-A177-3AD203B41FA5}">
                      <a16:colId xmlns:a16="http://schemas.microsoft.com/office/drawing/2014/main" val="3323719672"/>
                    </a:ext>
                  </a:extLst>
                </a:gridCol>
                <a:gridCol w="1439862">
                  <a:extLst>
                    <a:ext uri="{9D8B030D-6E8A-4147-A177-3AD203B41FA5}">
                      <a16:colId xmlns:a16="http://schemas.microsoft.com/office/drawing/2014/main" val="1220558501"/>
                    </a:ext>
                  </a:extLst>
                </a:gridCol>
                <a:gridCol w="3024188">
                  <a:extLst>
                    <a:ext uri="{9D8B030D-6E8A-4147-A177-3AD203B41FA5}">
                      <a16:colId xmlns:a16="http://schemas.microsoft.com/office/drawing/2014/main" val="1905810773"/>
                    </a:ext>
                  </a:extLst>
                </a:gridCol>
              </a:tblGrid>
              <a:tr h="10477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pt-PT" altLang="pt-PT"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Age (</a:t>
                      </a:r>
                      <a:r>
                        <a:rPr kumimoji="0" lang="pt-PT" altLang="pt-PT" sz="1800" b="1"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years</a:t>
                      </a:r>
                      <a:r>
                        <a:rPr kumimoji="0" lang="pt-PT" altLang="pt-PT"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endParaRPr kumimoji="0" lang="pt-PT" altLang="pt-PT" sz="3200" b="0" i="0" u="none" strike="noStrike" cap="none" normalizeH="0" baseline="0" dirty="0">
                        <a:ln>
                          <a:noFill/>
                        </a:ln>
                        <a:solidFill>
                          <a:schemeClr val="tx1"/>
                        </a:solidFill>
                        <a:effectLst/>
                        <a:latin typeface="Arial" panose="020B0604020202020204" pitchFamily="34" charset="0"/>
                      </a:endParaRPr>
                    </a:p>
                  </a:txBody>
                  <a:tcPr anchor="b" horzOverflow="overflow">
                    <a:lnL cap="flat">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45</a:t>
                      </a:r>
                      <a:endParaRPr kumimoji="0" lang="pt-PT" altLang="pt-PT" sz="32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pt-PT" altLang="pt-PT" sz="32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703197868"/>
                  </a:ext>
                </a:extLst>
              </a:tr>
              <a:tr h="2444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pt-PT" altLang="pt-PT" sz="1800" b="1"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Weight</a:t>
                      </a:r>
                      <a:r>
                        <a:rPr kumimoji="0" lang="pt-PT" altLang="pt-PT"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(kg)</a:t>
                      </a:r>
                      <a:endParaRPr kumimoji="0" lang="pt-PT" altLang="pt-PT" sz="3200" b="0" i="0" u="none" strike="noStrike" cap="none" normalizeH="0" baseline="0" dirty="0">
                        <a:ln>
                          <a:noFill/>
                        </a:ln>
                        <a:solidFill>
                          <a:schemeClr val="tx1"/>
                        </a:solidFill>
                        <a:effectLst/>
                        <a:latin typeface="Arial" panose="020B0604020202020204" pitchFamily="34" charset="0"/>
                      </a:endParaRPr>
                    </a:p>
                  </a:txBody>
                  <a:tcPr anchor="b"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800" b="0" i="0" u="none" strike="noStrike" cap="none" normalizeH="0" baseline="0">
                          <a:ln>
                            <a:noFill/>
                          </a:ln>
                          <a:solidFill>
                            <a:srgbClr val="000000"/>
                          </a:solidFill>
                          <a:effectLst/>
                          <a:latin typeface="Arial" panose="020B0604020202020204" pitchFamily="34" charset="0"/>
                          <a:cs typeface="Arial" panose="020B0604020202020204" pitchFamily="34" charset="0"/>
                        </a:rPr>
                        <a:t>74,9</a:t>
                      </a:r>
                      <a:endParaRPr kumimoji="0" lang="pt-PT" altLang="pt-PT" sz="3200" b="0" i="0" u="none" strike="noStrike" cap="none" normalizeH="0" baseline="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pt-PT" altLang="pt-PT" sz="32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88891109"/>
                  </a:ext>
                </a:extLst>
              </a:tr>
              <a:tr h="2444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pt-PT" altLang="pt-PT" sz="1800" b="1"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Height</a:t>
                      </a:r>
                      <a:r>
                        <a:rPr kumimoji="0" lang="pt-PT" altLang="pt-PT"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(cm)</a:t>
                      </a:r>
                      <a:endParaRPr kumimoji="0" lang="pt-PT" altLang="pt-PT" sz="3200" b="0" i="0" u="none" strike="noStrike" cap="none" normalizeH="0" baseline="0" dirty="0">
                        <a:ln>
                          <a:noFill/>
                        </a:ln>
                        <a:solidFill>
                          <a:schemeClr val="tx1"/>
                        </a:solidFill>
                        <a:effectLst/>
                        <a:latin typeface="Arial" panose="020B0604020202020204" pitchFamily="34" charset="0"/>
                      </a:endParaRPr>
                    </a:p>
                  </a:txBody>
                  <a:tcPr anchor="b"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163</a:t>
                      </a:r>
                      <a:endParaRPr kumimoji="0" lang="pt-PT" altLang="pt-PT" sz="32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pt-PT" altLang="pt-PT" sz="32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4143170816"/>
                  </a:ext>
                </a:extLst>
              </a:tr>
              <a:tr h="2444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pt-PT" altLang="pt-PT"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BMI (kg/m2)</a:t>
                      </a:r>
                      <a:endParaRPr kumimoji="0" lang="pt-PT" altLang="pt-PT" sz="3200" b="0" i="0" u="none" strike="noStrike" cap="none" normalizeH="0" baseline="0" dirty="0">
                        <a:ln>
                          <a:noFill/>
                        </a:ln>
                        <a:solidFill>
                          <a:schemeClr val="tx1"/>
                        </a:solidFill>
                        <a:effectLst/>
                        <a:latin typeface="Arial" panose="020B0604020202020204" pitchFamily="34" charset="0"/>
                      </a:endParaRPr>
                    </a:p>
                  </a:txBody>
                  <a:tcPr anchor="b"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28,19</a:t>
                      </a:r>
                      <a:endParaRPr kumimoji="0" lang="pt-PT" altLang="pt-PT" sz="32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pt-PT" altLang="pt-PT" sz="32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731214308"/>
                  </a:ext>
                </a:extLst>
              </a:tr>
              <a:tr h="2444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pt-PT" altLang="pt-PT" sz="1800" b="1"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Ref</a:t>
                      </a:r>
                      <a:r>
                        <a:rPr kumimoji="0" lang="pt-PT" altLang="pt-PT"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pt-PT" altLang="pt-PT" sz="1800" b="1"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Weight</a:t>
                      </a:r>
                      <a:r>
                        <a:rPr kumimoji="0" lang="pt-PT" altLang="pt-PT"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(kg)</a:t>
                      </a:r>
                      <a:endParaRPr kumimoji="0" lang="pt-PT" altLang="pt-PT" sz="3200" b="0" i="0" u="none" strike="noStrike" cap="none" normalizeH="0" baseline="0" dirty="0">
                        <a:ln>
                          <a:noFill/>
                        </a:ln>
                        <a:solidFill>
                          <a:schemeClr val="tx1"/>
                        </a:solidFill>
                        <a:effectLst/>
                        <a:latin typeface="Arial" panose="020B0604020202020204" pitchFamily="34" charset="0"/>
                      </a:endParaRPr>
                    </a:p>
                  </a:txBody>
                  <a:tcPr anchor="b"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61</a:t>
                      </a:r>
                      <a:endParaRPr kumimoji="0" lang="pt-PT" altLang="pt-PT" sz="32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pt-PT" altLang="pt-PT" sz="32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541734506"/>
                  </a:ext>
                </a:extLst>
              </a:tr>
              <a:tr h="2444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8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pt-PT" altLang="pt-PT" sz="3200" b="0" i="0" u="none" strike="noStrike" cap="none" normalizeH="0" baseline="0">
                        <a:ln>
                          <a:noFill/>
                        </a:ln>
                        <a:solidFill>
                          <a:schemeClr val="tx1"/>
                        </a:solidFill>
                        <a:effectLst/>
                        <a:latin typeface="Arial" panose="020B0604020202020204" pitchFamily="34" charset="0"/>
                      </a:endParaRPr>
                    </a:p>
                  </a:txBody>
                  <a:tcPr anchor="b"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pt-PT" altLang="pt-PT" sz="32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pt-PT" altLang="pt-PT" sz="16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600" b="1" i="0" u="none" strike="noStrike" cap="none" normalizeH="0" baseline="0" dirty="0">
                          <a:ln>
                            <a:noFill/>
                          </a:ln>
                          <a:solidFill>
                            <a:schemeClr val="tx1"/>
                          </a:solidFill>
                          <a:effectLst/>
                          <a:latin typeface="Arial" panose="020B0604020202020204" pitchFamily="34" charset="0"/>
                        </a:rPr>
                        <a:t>Kcal</a:t>
                      </a: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13347029"/>
                  </a:ext>
                </a:extLst>
              </a:tr>
              <a:tr h="2444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800" b="1"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Energetic</a:t>
                      </a:r>
                      <a:r>
                        <a:rPr kumimoji="0" lang="pt-PT" altLang="pt-PT"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pt-PT" altLang="pt-PT" sz="1800" b="1"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Needs</a:t>
                      </a:r>
                      <a:endParaRPr kumimoji="0" lang="pt-PT" altLang="pt-PT" sz="3200" b="0" i="0" u="none" strike="noStrike" cap="none" normalizeH="0" baseline="0" dirty="0">
                        <a:ln>
                          <a:noFill/>
                        </a:ln>
                        <a:solidFill>
                          <a:schemeClr val="tx1"/>
                        </a:solidFill>
                        <a:effectLst/>
                        <a:latin typeface="Arial" panose="020B0604020202020204" pitchFamily="34" charset="0"/>
                      </a:endParaRPr>
                    </a:p>
                  </a:txBody>
                  <a:tcPr anchor="b"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8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Ref</a:t>
                      </a:r>
                      <a:r>
                        <a:rPr kumimoji="0" lang="pt-PT" altLang="pt-PT"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W * 30</a:t>
                      </a:r>
                      <a:endParaRPr kumimoji="0" lang="pt-PT" altLang="pt-PT" sz="32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1826</a:t>
                      </a:r>
                      <a:endParaRPr kumimoji="0" lang="pt-PT" altLang="pt-PT" sz="32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040145782"/>
                  </a:ext>
                </a:extLst>
              </a:tr>
              <a:tr h="2444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8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pt-PT" altLang="pt-PT" sz="3200" b="0" i="0" u="none" strike="noStrike" cap="none" normalizeH="0" baseline="0">
                        <a:ln>
                          <a:noFill/>
                        </a:ln>
                        <a:solidFill>
                          <a:schemeClr val="tx1"/>
                        </a:solidFill>
                        <a:effectLst/>
                        <a:latin typeface="Arial" panose="020B0604020202020204" pitchFamily="34" charset="0"/>
                      </a:endParaRPr>
                    </a:p>
                  </a:txBody>
                  <a:tcPr anchor="b"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8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Ref</a:t>
                      </a:r>
                      <a:r>
                        <a:rPr kumimoji="0" lang="pt-PT" altLang="pt-PT"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W* 32,5</a:t>
                      </a:r>
                      <a:endParaRPr kumimoji="0" lang="pt-PT" altLang="pt-PT" sz="32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1978</a:t>
                      </a:r>
                      <a:endParaRPr kumimoji="0" lang="pt-PT" altLang="pt-PT" sz="32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392867061"/>
                  </a:ext>
                </a:extLst>
              </a:tr>
              <a:tr h="2444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8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pt-PT" altLang="pt-PT" sz="3200" b="0" i="0" u="none" strike="noStrike" cap="none" normalizeH="0" baseline="0">
                        <a:ln>
                          <a:noFill/>
                        </a:ln>
                        <a:solidFill>
                          <a:schemeClr val="tx1"/>
                        </a:solidFill>
                        <a:effectLst/>
                        <a:latin typeface="Arial" panose="020B0604020202020204" pitchFamily="34" charset="0"/>
                      </a:endParaRPr>
                    </a:p>
                  </a:txBody>
                  <a:tcPr anchor="b"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8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Ref</a:t>
                      </a:r>
                      <a:r>
                        <a:rPr kumimoji="0" lang="pt-PT" altLang="pt-PT"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W * 35</a:t>
                      </a:r>
                      <a:endParaRPr kumimoji="0" lang="pt-PT" altLang="pt-PT" sz="32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2130</a:t>
                      </a:r>
                      <a:endParaRPr kumimoji="0" lang="pt-PT" altLang="pt-PT" sz="32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264124604"/>
                  </a:ext>
                </a:extLst>
              </a:tr>
              <a:tr h="2444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8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pt-PT" altLang="pt-PT" sz="3200" b="0" i="0" u="none" strike="noStrike" cap="none" normalizeH="0" baseline="0">
                        <a:ln>
                          <a:noFill/>
                        </a:ln>
                        <a:solidFill>
                          <a:schemeClr val="tx1"/>
                        </a:solidFill>
                        <a:effectLst/>
                        <a:latin typeface="Arial" panose="020B0604020202020204" pitchFamily="34" charset="0"/>
                      </a:endParaRPr>
                    </a:p>
                  </a:txBody>
                  <a:tcPr anchor="b" horzOverflow="overflow">
                    <a:lnL cap="flat">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8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Ref</a:t>
                      </a:r>
                      <a:r>
                        <a:rPr kumimoji="0" lang="pt-PT" altLang="pt-PT"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W * 40</a:t>
                      </a:r>
                      <a:endParaRPr kumimoji="0" lang="pt-PT" altLang="pt-PT" sz="32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2435</a:t>
                      </a:r>
                      <a:endParaRPr kumimoji="0" lang="pt-PT" altLang="pt-PT" sz="3200" b="0" i="0" u="none" strike="noStrike" cap="none" normalizeH="0" baseline="0" dirty="0">
                        <a:ln>
                          <a:noFill/>
                        </a:ln>
                        <a:solidFill>
                          <a:schemeClr val="tx1"/>
                        </a:solidFill>
                        <a:effectLst/>
                        <a:latin typeface="Arial" panose="020B0604020202020204" pitchFamily="34" charset="0"/>
                      </a:endParaRPr>
                    </a:p>
                  </a:txBody>
                  <a:tcPr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2126222583"/>
                  </a:ext>
                </a:extLst>
              </a:tr>
            </a:tbl>
          </a:graphicData>
        </a:graphic>
      </p:graphicFrame>
      <p:sp>
        <p:nvSpPr>
          <p:cNvPr id="7" name="Text Box 187">
            <a:extLst>
              <a:ext uri="{FF2B5EF4-FFF2-40B4-BE49-F238E27FC236}">
                <a16:creationId xmlns:a16="http://schemas.microsoft.com/office/drawing/2014/main" id="{E3A722FF-05AD-4B14-AD64-C6DE2CD6801E}"/>
              </a:ext>
            </a:extLst>
          </p:cNvPr>
          <p:cNvSpPr txBox="1">
            <a:spLocks noChangeArrowheads="1"/>
          </p:cNvSpPr>
          <p:nvPr/>
        </p:nvSpPr>
        <p:spPr bwMode="auto">
          <a:xfrm>
            <a:off x="7031038" y="2063526"/>
            <a:ext cx="3635375" cy="26394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50000"/>
              </a:lnSpc>
            </a:pPr>
            <a:r>
              <a:rPr lang="pt-PT" altLang="pt-PT" sz="1600" dirty="0" err="1"/>
              <a:t>Fat</a:t>
            </a:r>
            <a:r>
              <a:rPr lang="pt-PT" altLang="pt-PT" sz="1600" dirty="0"/>
              <a:t> 25-35% TEV</a:t>
            </a:r>
            <a:br>
              <a:rPr lang="pt-PT" altLang="pt-PT" sz="1600" dirty="0"/>
            </a:br>
            <a:r>
              <a:rPr lang="pt-PT" altLang="pt-PT" sz="1600" dirty="0" err="1"/>
              <a:t>Sat</a:t>
            </a:r>
            <a:r>
              <a:rPr lang="pt-PT" altLang="pt-PT" sz="1600" dirty="0"/>
              <a:t> FA ≤ 7</a:t>
            </a:r>
          </a:p>
          <a:p>
            <a:pPr algn="ctr">
              <a:lnSpc>
                <a:spcPct val="150000"/>
              </a:lnSpc>
            </a:pPr>
            <a:r>
              <a:rPr lang="pt-PT" altLang="pt-PT" sz="1600" dirty="0"/>
              <a:t>Mono FA ≤ 20%</a:t>
            </a:r>
            <a:br>
              <a:rPr lang="pt-PT" altLang="pt-PT" sz="1600" dirty="0"/>
            </a:br>
            <a:r>
              <a:rPr lang="pt-PT" altLang="pt-PT" sz="1600" dirty="0" err="1"/>
              <a:t>Poly</a:t>
            </a:r>
            <a:r>
              <a:rPr lang="pt-PT" altLang="pt-PT" sz="1600" dirty="0"/>
              <a:t> FA 10% </a:t>
            </a:r>
          </a:p>
          <a:p>
            <a:pPr algn="ctr">
              <a:lnSpc>
                <a:spcPct val="150000"/>
              </a:lnSpc>
            </a:pPr>
            <a:r>
              <a:rPr lang="pt-PT" altLang="pt-PT" sz="1600" dirty="0" err="1"/>
              <a:t>Cholesterol</a:t>
            </a:r>
            <a:r>
              <a:rPr lang="pt-PT" altLang="pt-PT" sz="1600" dirty="0"/>
              <a:t> ≤200mg/dia</a:t>
            </a:r>
          </a:p>
          <a:p>
            <a:pPr algn="ctr">
              <a:lnSpc>
                <a:spcPct val="150000"/>
              </a:lnSpc>
            </a:pPr>
            <a:r>
              <a:rPr lang="pt-PT" altLang="pt-PT" sz="1600" dirty="0"/>
              <a:t> </a:t>
            </a:r>
            <a:r>
              <a:rPr lang="pt-PT" altLang="pt-PT" sz="1600" dirty="0" err="1"/>
              <a:t>Protein</a:t>
            </a:r>
            <a:r>
              <a:rPr lang="pt-PT" altLang="pt-PT" sz="1600" dirty="0"/>
              <a:t> 15% do TEV</a:t>
            </a:r>
          </a:p>
          <a:p>
            <a:pPr algn="ctr">
              <a:lnSpc>
                <a:spcPct val="150000"/>
              </a:lnSpc>
            </a:pPr>
            <a:r>
              <a:rPr lang="pt-PT" altLang="pt-PT" sz="1600" dirty="0" err="1"/>
              <a:t>Carbs</a:t>
            </a:r>
            <a:r>
              <a:rPr lang="pt-PT" altLang="pt-PT" sz="1600" dirty="0"/>
              <a:t> 50-60% do TEV</a:t>
            </a:r>
          </a:p>
        </p:txBody>
      </p:sp>
      <p:cxnSp>
        <p:nvCxnSpPr>
          <p:cNvPr id="4" name="Conexão reta unidirecional 3">
            <a:extLst>
              <a:ext uri="{FF2B5EF4-FFF2-40B4-BE49-F238E27FC236}">
                <a16:creationId xmlns:a16="http://schemas.microsoft.com/office/drawing/2014/main" id="{BDE5444A-0D29-4536-9B34-0BD8F669ACD7}"/>
              </a:ext>
            </a:extLst>
          </p:cNvPr>
          <p:cNvCxnSpPr/>
          <p:nvPr/>
        </p:nvCxnSpPr>
        <p:spPr>
          <a:xfrm>
            <a:off x="5327904" y="5108448"/>
            <a:ext cx="21664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CaixaDeTexto 5">
            <a:extLst>
              <a:ext uri="{FF2B5EF4-FFF2-40B4-BE49-F238E27FC236}">
                <a16:creationId xmlns:a16="http://schemas.microsoft.com/office/drawing/2014/main" id="{C9DA6CF0-FA14-4ACD-8ECF-EF054998A365}"/>
              </a:ext>
            </a:extLst>
          </p:cNvPr>
          <p:cNvSpPr txBox="1"/>
          <p:nvPr/>
        </p:nvSpPr>
        <p:spPr>
          <a:xfrm>
            <a:off x="8034528" y="4864608"/>
            <a:ext cx="2023872" cy="461665"/>
          </a:xfrm>
          <a:prstGeom prst="rect">
            <a:avLst/>
          </a:prstGeom>
          <a:noFill/>
        </p:spPr>
        <p:txBody>
          <a:bodyPr wrap="square" rtlCol="0">
            <a:spAutoFit/>
          </a:bodyPr>
          <a:lstStyle/>
          <a:p>
            <a:r>
              <a:rPr lang="pt-PT" sz="2400" dirty="0"/>
              <a:t>≈1800 kcal</a:t>
            </a:r>
          </a:p>
        </p:txBody>
      </p:sp>
    </p:spTree>
    <p:extLst>
      <p:ext uri="{BB962C8B-B14F-4D97-AF65-F5344CB8AC3E}">
        <p14:creationId xmlns:p14="http://schemas.microsoft.com/office/powerpoint/2010/main" val="3668234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CC66A6E2-1D3C-4595-BC5A-7F3BA604ECAA}"/>
              </a:ext>
            </a:extLst>
          </p:cNvPr>
          <p:cNvSpPr txBox="1">
            <a:spLocks noChangeArrowheads="1"/>
          </p:cNvSpPr>
          <p:nvPr/>
        </p:nvSpPr>
        <p:spPr bwMode="auto">
          <a:xfrm>
            <a:off x="1629249" y="164813"/>
            <a:ext cx="8642350"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PT" altLang="pt-PT" sz="1600" b="1" dirty="0"/>
              <a:t>35% </a:t>
            </a:r>
            <a:r>
              <a:rPr lang="pt-PT" altLang="pt-PT" sz="1600" b="1" dirty="0" err="1"/>
              <a:t>fat</a:t>
            </a:r>
            <a:r>
              <a:rPr lang="pt-PT" altLang="pt-PT" sz="1600" b="1" dirty="0"/>
              <a:t> (6%sat, 19% mono, 10% </a:t>
            </a:r>
            <a:r>
              <a:rPr lang="pt-PT" altLang="pt-PT" sz="1600" b="1" dirty="0" err="1"/>
              <a:t>poly</a:t>
            </a:r>
            <a:r>
              <a:rPr lang="pt-PT" altLang="pt-PT" sz="1600" b="1" dirty="0"/>
              <a:t>) + 15% </a:t>
            </a:r>
            <a:r>
              <a:rPr lang="pt-PT" altLang="pt-PT" sz="1600" b="1" dirty="0" err="1"/>
              <a:t>protein</a:t>
            </a:r>
            <a:r>
              <a:rPr lang="pt-PT" altLang="pt-PT" sz="1600" b="1" dirty="0"/>
              <a:t> + 50% </a:t>
            </a:r>
            <a:r>
              <a:rPr lang="pt-PT" altLang="pt-PT" sz="1600" b="1" dirty="0" err="1"/>
              <a:t>carbs</a:t>
            </a:r>
            <a:endParaRPr lang="pt-PT" altLang="pt-PT" sz="1600" b="1" dirty="0"/>
          </a:p>
        </p:txBody>
      </p:sp>
      <p:graphicFrame>
        <p:nvGraphicFramePr>
          <p:cNvPr id="5" name="Group 3256">
            <a:extLst>
              <a:ext uri="{FF2B5EF4-FFF2-40B4-BE49-F238E27FC236}">
                <a16:creationId xmlns:a16="http://schemas.microsoft.com/office/drawing/2014/main" id="{AE71C8EA-781A-48E2-A3DC-7D3953E0C060}"/>
              </a:ext>
            </a:extLst>
          </p:cNvPr>
          <p:cNvGraphicFramePr>
            <a:graphicFrameLocks noGrp="1"/>
          </p:cNvGraphicFramePr>
          <p:nvPr>
            <p:extLst>
              <p:ext uri="{D42A27DB-BD31-4B8C-83A1-F6EECF244321}">
                <p14:modId xmlns:p14="http://schemas.microsoft.com/office/powerpoint/2010/main" val="3217946212"/>
              </p:ext>
            </p:extLst>
          </p:nvPr>
        </p:nvGraphicFramePr>
        <p:xfrm>
          <a:off x="941696" y="623909"/>
          <a:ext cx="10085697" cy="5830897"/>
        </p:xfrm>
        <a:graphic>
          <a:graphicData uri="http://schemas.openxmlformats.org/drawingml/2006/table">
            <a:tbl>
              <a:tblPr/>
              <a:tblGrid>
                <a:gridCol w="1334048">
                  <a:extLst>
                    <a:ext uri="{9D8B030D-6E8A-4147-A177-3AD203B41FA5}">
                      <a16:colId xmlns:a16="http://schemas.microsoft.com/office/drawing/2014/main" val="2986455007"/>
                    </a:ext>
                  </a:extLst>
                </a:gridCol>
                <a:gridCol w="930470">
                  <a:extLst>
                    <a:ext uri="{9D8B030D-6E8A-4147-A177-3AD203B41FA5}">
                      <a16:colId xmlns:a16="http://schemas.microsoft.com/office/drawing/2014/main" val="107376164"/>
                    </a:ext>
                  </a:extLst>
                </a:gridCol>
                <a:gridCol w="930470">
                  <a:extLst>
                    <a:ext uri="{9D8B030D-6E8A-4147-A177-3AD203B41FA5}">
                      <a16:colId xmlns:a16="http://schemas.microsoft.com/office/drawing/2014/main" val="3990123205"/>
                    </a:ext>
                  </a:extLst>
                </a:gridCol>
                <a:gridCol w="932339">
                  <a:extLst>
                    <a:ext uri="{9D8B030D-6E8A-4147-A177-3AD203B41FA5}">
                      <a16:colId xmlns:a16="http://schemas.microsoft.com/office/drawing/2014/main" val="713947059"/>
                    </a:ext>
                  </a:extLst>
                </a:gridCol>
                <a:gridCol w="1152810">
                  <a:extLst>
                    <a:ext uri="{9D8B030D-6E8A-4147-A177-3AD203B41FA5}">
                      <a16:colId xmlns:a16="http://schemas.microsoft.com/office/drawing/2014/main" val="2684916316"/>
                    </a:ext>
                  </a:extLst>
                </a:gridCol>
                <a:gridCol w="969708">
                  <a:extLst>
                    <a:ext uri="{9D8B030D-6E8A-4147-A177-3AD203B41FA5}">
                      <a16:colId xmlns:a16="http://schemas.microsoft.com/office/drawing/2014/main" val="993189930"/>
                    </a:ext>
                  </a:extLst>
                </a:gridCol>
                <a:gridCol w="930470">
                  <a:extLst>
                    <a:ext uri="{9D8B030D-6E8A-4147-A177-3AD203B41FA5}">
                      <a16:colId xmlns:a16="http://schemas.microsoft.com/office/drawing/2014/main" val="3857133946"/>
                    </a:ext>
                  </a:extLst>
                </a:gridCol>
                <a:gridCol w="932338">
                  <a:extLst>
                    <a:ext uri="{9D8B030D-6E8A-4147-A177-3AD203B41FA5}">
                      <a16:colId xmlns:a16="http://schemas.microsoft.com/office/drawing/2014/main" val="2352856406"/>
                    </a:ext>
                  </a:extLst>
                </a:gridCol>
                <a:gridCol w="930470">
                  <a:extLst>
                    <a:ext uri="{9D8B030D-6E8A-4147-A177-3AD203B41FA5}">
                      <a16:colId xmlns:a16="http://schemas.microsoft.com/office/drawing/2014/main" val="2521660020"/>
                    </a:ext>
                  </a:extLst>
                </a:gridCol>
                <a:gridCol w="1042574">
                  <a:extLst>
                    <a:ext uri="{9D8B030D-6E8A-4147-A177-3AD203B41FA5}">
                      <a16:colId xmlns:a16="http://schemas.microsoft.com/office/drawing/2014/main" val="1150120942"/>
                    </a:ext>
                  </a:extLst>
                </a:gridCol>
              </a:tblGrid>
              <a:tr h="279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cap="flat">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900" b="0" i="0" u="none" strike="noStrike" cap="none" normalizeH="0" baseline="0">
                          <a:ln>
                            <a:noFill/>
                          </a:ln>
                          <a:solidFill>
                            <a:srgbClr val="000000"/>
                          </a:solidFill>
                          <a:effectLst/>
                          <a:latin typeface="Arial" panose="020B0604020202020204" pitchFamily="34" charset="0"/>
                          <a:cs typeface="Arial" panose="020B0604020202020204" pitchFamily="34" charset="0"/>
                        </a:rPr>
                        <a:t>15%</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900" b="1" i="0" u="none" strike="noStrike" cap="none" normalizeH="0" baseline="0">
                          <a:ln>
                            <a:noFill/>
                          </a:ln>
                          <a:solidFill>
                            <a:srgbClr val="000000"/>
                          </a:solidFill>
                          <a:effectLst/>
                          <a:latin typeface="Arial" panose="020B0604020202020204" pitchFamily="34" charset="0"/>
                          <a:cs typeface="Arial" panose="020B0604020202020204" pitchFamily="34" charset="0"/>
                        </a:rPr>
                        <a:t>35%</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chemeClr val="tx1"/>
                          </a:solidFill>
                          <a:effectLst/>
                          <a:latin typeface="Arial" panose="020B0604020202020204" pitchFamily="34" charset="0"/>
                          <a:cs typeface="Arial" panose="020B0604020202020204" pitchFamily="34" charset="0"/>
                        </a:rPr>
                        <a:t>19</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chemeClr val="tx1"/>
                          </a:solidFill>
                          <a:effectLst/>
                          <a:latin typeface="Arial" panose="020B0604020202020204" pitchFamily="34" charset="0"/>
                          <a:cs typeface="Arial" panose="020B0604020202020204" pitchFamily="34" charset="0"/>
                        </a:rPr>
                        <a:t>10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chemeClr val="tx1"/>
                          </a:solidFill>
                          <a:effectLst/>
                          <a:latin typeface="Arial" panose="020B0604020202020204" pitchFamily="34" charset="0"/>
                          <a:cs typeface="Arial" panose="020B0604020202020204" pitchFamily="34" charset="0"/>
                        </a:rPr>
                        <a:t>6</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900" b="1" i="0" u="none" strike="noStrike" cap="none" normalizeH="0" baseline="0">
                          <a:ln>
                            <a:noFill/>
                          </a:ln>
                          <a:solidFill>
                            <a:srgbClr val="000000"/>
                          </a:solidFill>
                          <a:effectLst/>
                          <a:latin typeface="Arial" panose="020B0604020202020204" pitchFamily="34" charset="0"/>
                          <a:cs typeface="Arial" panose="020B0604020202020204" pitchFamily="34" charset="0"/>
                        </a:rPr>
                        <a:t>&lt;200mg</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900" b="0" i="0" u="none" strike="noStrike" cap="none" normalizeH="0" baseline="0">
                          <a:ln>
                            <a:noFill/>
                          </a:ln>
                          <a:solidFill>
                            <a:srgbClr val="000000"/>
                          </a:solidFill>
                          <a:effectLst/>
                          <a:latin typeface="Arial" panose="020B0604020202020204" pitchFamily="34" charset="0"/>
                          <a:cs typeface="Arial" panose="020B0604020202020204" pitchFamily="34" charset="0"/>
                        </a:rPr>
                        <a:t>50%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4063590678"/>
                  </a:ext>
                </a:extLst>
              </a:tr>
              <a:tr h="3143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67,50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70,00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38,00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20,00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12,00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200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225,00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a:ln>
                            <a:noFill/>
                          </a:ln>
                          <a:solidFill>
                            <a:srgbClr val="000000"/>
                          </a:solidFill>
                          <a:effectLst/>
                          <a:latin typeface="Arial" panose="020B0604020202020204" pitchFamily="34" charset="0"/>
                          <a:cs typeface="Arial" panose="020B0604020202020204" pitchFamily="34" charset="0"/>
                        </a:rPr>
                        <a:t>1800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4188589"/>
                  </a:ext>
                </a:extLst>
              </a:tr>
              <a:tr h="279400">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Food</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Doses</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Prot</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Fat</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Mono FA</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Poly</a:t>
                      </a:r>
                      <a:r>
                        <a:rPr kumimoji="0" lang="pt-PT" altLang="pt-PT" sz="14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 FA</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Sat</a:t>
                      </a:r>
                      <a:r>
                        <a:rPr kumimoji="0" lang="pt-PT" altLang="pt-PT" sz="14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 FA</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Cholest</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Carbs</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400" b="1"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Calories</a:t>
                      </a:r>
                      <a:endParaRPr kumimoji="0" lang="pt-PT" altLang="pt-PT" sz="1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4331660"/>
                  </a:ext>
                </a:extLst>
              </a:tr>
              <a:tr h="280988">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Milk</a:t>
                      </a:r>
                      <a:endParaRPr kumimoji="0" lang="pt-PT" altLang="pt-PT"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00"/>
                          </a:solidFill>
                          <a:effectLst/>
                          <a:latin typeface="Arial" panose="020B0604020202020204" pitchFamily="34" charset="0"/>
                          <a:cs typeface="Arial" panose="020B0604020202020204" pitchFamily="34" charset="0"/>
                        </a:rPr>
                        <a:t>1</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7,00</a:t>
                      </a:r>
                      <a:endParaRPr kumimoji="0" lang="pt-PT" altLang="pt-PT" sz="2000" b="0" i="0" u="none" strike="noStrike" cap="none" normalizeH="0" baseline="0" dirty="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4,00</a:t>
                      </a:r>
                      <a:endParaRPr kumimoji="0" lang="pt-PT" altLang="pt-PT" sz="2000" b="0" i="0" u="none" strike="noStrike" cap="none" normalizeH="0" baseline="0" dirty="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1,20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Vest</a:t>
                      </a:r>
                      <a:endParaRPr kumimoji="0" lang="pt-PT" altLang="pt-PT" sz="2000" b="0" i="0" u="none" strike="noStrike" cap="none" normalizeH="0" baseline="0" dirty="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2,64</a:t>
                      </a:r>
                      <a:endParaRPr kumimoji="0" lang="pt-PT" altLang="pt-PT" sz="2000" b="0" i="0" u="none" strike="noStrike" cap="none" normalizeH="0" baseline="0" dirty="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16,80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12,00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106</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9047457"/>
                  </a:ext>
                </a:extLst>
              </a:tr>
              <a:tr h="279400">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Vegetables</a:t>
                      </a:r>
                      <a:endParaRPr kumimoji="0" lang="pt-PT" altLang="pt-PT"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00"/>
                          </a:solidFill>
                          <a:effectLst/>
                          <a:latin typeface="Arial" panose="020B0604020202020204" pitchFamily="34" charset="0"/>
                          <a:cs typeface="Arial" panose="020B0604020202020204" pitchFamily="34" charset="0"/>
                        </a:rPr>
                        <a:t>5</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10,00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0,09</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1,30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0,35</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25,00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125</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76282489"/>
                  </a:ext>
                </a:extLst>
              </a:tr>
              <a:tr h="279400">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Fruit</a:t>
                      </a:r>
                      <a:endParaRPr kumimoji="0" lang="pt-PT" altLang="pt-PT"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00"/>
                          </a:solidFill>
                          <a:effectLst/>
                          <a:latin typeface="Arial" panose="020B0604020202020204" pitchFamily="34" charset="0"/>
                          <a:cs typeface="Arial" panose="020B0604020202020204" pitchFamily="34" charset="0"/>
                        </a:rPr>
                        <a:t>3</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30,00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150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86281290"/>
                  </a:ext>
                </a:extLst>
              </a:tr>
              <a:tr h="279400">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dirty="0" err="1">
                          <a:ln>
                            <a:noFill/>
                          </a:ln>
                          <a:solidFill>
                            <a:srgbClr val="0000FF"/>
                          </a:solidFill>
                          <a:effectLst/>
                          <a:latin typeface="Arial" panose="020B0604020202020204" pitchFamily="34" charset="0"/>
                          <a:ea typeface="MS PGothic" panose="020B0600070205080204" pitchFamily="34" charset="-128"/>
                          <a:cs typeface="Arial" panose="020B0604020202020204" pitchFamily="34" charset="0"/>
                        </a:rPr>
                        <a:t>Sub-Total</a:t>
                      </a:r>
                      <a:endParaRPr kumimoji="0" lang="pt-PT" altLang="pt-PT"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cs typeface="Arial" panose="020B0604020202020204" pitchFamily="34" charset="0"/>
                        </a:rPr>
                        <a:t> </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cs typeface="Arial" panose="020B0604020202020204" pitchFamily="34" charset="0"/>
                        </a:rPr>
                        <a:t>17,00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cs typeface="Arial" panose="020B0604020202020204" pitchFamily="34" charset="0"/>
                        </a:rPr>
                        <a:t>4,00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cs typeface="Arial" panose="020B0604020202020204" pitchFamily="34" charset="0"/>
                        </a:rPr>
                        <a:t>1,29</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cs typeface="Arial" panose="020B0604020202020204" pitchFamily="34" charset="0"/>
                        </a:rPr>
                        <a:t>1,30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cs typeface="Arial" panose="020B0604020202020204" pitchFamily="34" charset="0"/>
                        </a:rPr>
                        <a:t>2,99</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cs typeface="Arial" panose="020B0604020202020204" pitchFamily="34" charset="0"/>
                        </a:rPr>
                        <a:t>16,80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cs typeface="Arial" panose="020B0604020202020204" pitchFamily="34" charset="0"/>
                        </a:rPr>
                        <a:t>67,00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cs typeface="Arial" panose="020B0604020202020204" pitchFamily="34" charset="0"/>
                        </a:rPr>
                        <a:t>381</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924562000"/>
                  </a:ext>
                </a:extLst>
              </a:tr>
              <a:tr h="279400">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Bread</a:t>
                      </a:r>
                      <a:endParaRPr kumimoji="0" lang="pt-PT" altLang="pt-PT"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00"/>
                          </a:solidFill>
                          <a:effectLst/>
                          <a:latin typeface="Arial" panose="020B0604020202020204" pitchFamily="34" charset="0"/>
                          <a:cs typeface="Arial" panose="020B0604020202020204" pitchFamily="34" charset="0"/>
                        </a:rPr>
                        <a:t>6</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12,00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0,50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1,39</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0,68</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90,00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420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69950865"/>
                  </a:ext>
                </a:extLst>
              </a:tr>
              <a:tr h="280988">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Rice/Pasta/</a:t>
                      </a:r>
                    </a:p>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Potatoes</a:t>
                      </a:r>
                      <a:endParaRPr kumimoji="0" lang="pt-PT" altLang="pt-PT"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00"/>
                          </a:solidFill>
                          <a:effectLst/>
                          <a:latin typeface="Arial" panose="020B0604020202020204" pitchFamily="34" charset="0"/>
                          <a:cs typeface="Arial" panose="020B0604020202020204" pitchFamily="34" charset="0"/>
                        </a:rPr>
                        <a:t>4</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8,00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0,15</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2,72</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0,22</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60,00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280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56612194"/>
                  </a:ext>
                </a:extLst>
              </a:tr>
              <a:tr h="279400">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dirty="0" err="1">
                          <a:ln>
                            <a:noFill/>
                          </a:ln>
                          <a:solidFill>
                            <a:srgbClr val="0000FF"/>
                          </a:solidFill>
                          <a:effectLst/>
                          <a:latin typeface="Arial" panose="020B0604020202020204" pitchFamily="34" charset="0"/>
                          <a:ea typeface="MS PGothic" panose="020B0600070205080204" pitchFamily="34" charset="-128"/>
                          <a:cs typeface="Arial" panose="020B0604020202020204" pitchFamily="34" charset="0"/>
                        </a:rPr>
                        <a:t>Sub-Total</a:t>
                      </a:r>
                      <a:endParaRPr kumimoji="0" lang="pt-PT" altLang="pt-PT"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cs typeface="Arial" panose="020B0604020202020204" pitchFamily="34" charset="0"/>
                        </a:rPr>
                        <a:t> </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cs typeface="Arial" panose="020B0604020202020204" pitchFamily="34" charset="0"/>
                        </a:rPr>
                        <a:t>37,00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cs typeface="Arial" panose="020B0604020202020204" pitchFamily="34" charset="0"/>
                        </a:rPr>
                        <a:t>4,00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cs typeface="Arial" panose="020B0604020202020204" pitchFamily="34" charset="0"/>
                        </a:rPr>
                        <a:t>1,94</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cs typeface="Arial" panose="020B0604020202020204" pitchFamily="34" charset="0"/>
                        </a:rPr>
                        <a:t>5,41</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cs typeface="Arial" panose="020B0604020202020204" pitchFamily="34" charset="0"/>
                        </a:rPr>
                        <a:t>3,89</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cs typeface="Arial" panose="020B0604020202020204" pitchFamily="34" charset="0"/>
                        </a:rPr>
                        <a:t>16,80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cs typeface="Arial" panose="020B0604020202020204" pitchFamily="34" charset="0"/>
                        </a:rPr>
                        <a:t>217,00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cs typeface="Arial" panose="020B0604020202020204" pitchFamily="34" charset="0"/>
                        </a:rPr>
                        <a:t>1081,00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2407575805"/>
                  </a:ext>
                </a:extLst>
              </a:tr>
              <a:tr h="279400">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Meat</a:t>
                      </a:r>
                      <a:r>
                        <a:rPr kumimoji="0" lang="pt-PT" altLang="pt-PT" sz="12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 </a:t>
                      </a:r>
                      <a:endParaRPr kumimoji="0" lang="pt-PT" altLang="pt-PT"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00"/>
                          </a:solidFill>
                          <a:effectLst/>
                          <a:latin typeface="Arial" panose="020B0604020202020204" pitchFamily="34" charset="0"/>
                          <a:cs typeface="Arial" panose="020B0604020202020204" pitchFamily="34" charset="0"/>
                        </a:rPr>
                        <a:t>2</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14,00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6,00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2,01</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0,78</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2,12</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56,52</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110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69756793"/>
                  </a:ext>
                </a:extLst>
              </a:tr>
              <a:tr h="279400">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Fish</a:t>
                      </a:r>
                      <a:endParaRPr kumimoji="0" lang="pt-PT" altLang="pt-PT"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00"/>
                          </a:solidFill>
                          <a:effectLst/>
                          <a:latin typeface="Arial" panose="020B0604020202020204" pitchFamily="34" charset="0"/>
                          <a:cs typeface="Arial" panose="020B0604020202020204" pitchFamily="34" charset="0"/>
                        </a:rPr>
                        <a:t>2</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14,00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6,00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1,04</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0,64</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0,56</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28,00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110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56094669"/>
                  </a:ext>
                </a:extLst>
              </a:tr>
              <a:tr h="280988">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Cheese</a:t>
                      </a:r>
                      <a:endParaRPr kumimoji="0" lang="pt-PT" altLang="pt-PT"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00"/>
                          </a:solidFill>
                          <a:effectLst/>
                          <a:latin typeface="Arial" panose="020B0604020202020204" pitchFamily="34" charset="0"/>
                          <a:cs typeface="Arial" panose="020B0604020202020204" pitchFamily="34" charset="0"/>
                        </a:rPr>
                        <a:t>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02277602"/>
                  </a:ext>
                </a:extLst>
              </a:tr>
              <a:tr h="279400">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Ham</a:t>
                      </a:r>
                      <a:endParaRPr kumimoji="0" lang="pt-PT" altLang="pt-PT"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00"/>
                          </a:solidFill>
                          <a:effectLst/>
                          <a:latin typeface="Arial" panose="020B0604020202020204" pitchFamily="34" charset="0"/>
                          <a:cs typeface="Arial" panose="020B0604020202020204" pitchFamily="34" charset="0"/>
                        </a:rPr>
                        <a:t>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98957445"/>
                  </a:ext>
                </a:extLst>
              </a:tr>
              <a:tr h="279400">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dirty="0" err="1">
                          <a:ln>
                            <a:noFill/>
                          </a:ln>
                          <a:solidFill>
                            <a:srgbClr val="0000FF"/>
                          </a:solidFill>
                          <a:effectLst/>
                          <a:latin typeface="Arial" panose="020B0604020202020204" pitchFamily="34" charset="0"/>
                          <a:ea typeface="MS PGothic" panose="020B0600070205080204" pitchFamily="34" charset="-128"/>
                          <a:cs typeface="Arial" panose="020B0604020202020204" pitchFamily="34" charset="0"/>
                        </a:rPr>
                        <a:t>Sub-Total</a:t>
                      </a:r>
                      <a:endParaRPr kumimoji="0" lang="pt-PT" altLang="pt-PT"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cs typeface="Arial" panose="020B0604020202020204" pitchFamily="34" charset="0"/>
                        </a:rPr>
                        <a:t> </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cs typeface="Arial" panose="020B0604020202020204" pitchFamily="34" charset="0"/>
                        </a:rPr>
                        <a:t>65,00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cs typeface="Arial" panose="020B0604020202020204" pitchFamily="34" charset="0"/>
                        </a:rPr>
                        <a:t>16,00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cs typeface="Arial" panose="020B0604020202020204" pitchFamily="34" charset="0"/>
                        </a:rPr>
                        <a:t>4,99</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cs typeface="Arial" panose="020B0604020202020204" pitchFamily="34" charset="0"/>
                        </a:rPr>
                        <a:t>6,83</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cs typeface="Arial" panose="020B0604020202020204" pitchFamily="34" charset="0"/>
                        </a:rPr>
                        <a:t>6,58</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cs typeface="Arial" panose="020B0604020202020204" pitchFamily="34" charset="0"/>
                        </a:rPr>
                        <a:t>101,32</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cs typeface="Arial" panose="020B0604020202020204" pitchFamily="34" charset="0"/>
                        </a:rPr>
                        <a:t>217,00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FF"/>
                          </a:solidFill>
                          <a:effectLst/>
                          <a:latin typeface="Arial" panose="020B0604020202020204" pitchFamily="34" charset="0"/>
                          <a:cs typeface="Arial" panose="020B0604020202020204" pitchFamily="34" charset="0"/>
                        </a:rPr>
                        <a:t>1301,00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669617840"/>
                  </a:ext>
                </a:extLst>
              </a:tr>
              <a:tr h="279400">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Oil</a:t>
                      </a:r>
                      <a:endParaRPr kumimoji="0" lang="pt-PT" altLang="pt-PT"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00"/>
                          </a:solidFill>
                          <a:effectLst/>
                          <a:latin typeface="Arial" panose="020B0604020202020204" pitchFamily="34" charset="0"/>
                          <a:cs typeface="Arial" panose="020B0604020202020204" pitchFamily="34" charset="0"/>
                        </a:rPr>
                        <a:t>3</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15,00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4,20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8,01</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2,03</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135</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53559725"/>
                  </a:ext>
                </a:extLst>
              </a:tr>
              <a:tr h="279400">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Olive </a:t>
                      </a:r>
                      <a:r>
                        <a:rPr kumimoji="0" lang="pt-PT" altLang="pt-PT" sz="12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Oil</a:t>
                      </a:r>
                      <a:endParaRPr kumimoji="0" lang="pt-PT" altLang="pt-PT"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00"/>
                          </a:solidFill>
                          <a:effectLst/>
                          <a:latin typeface="Arial" panose="020B0604020202020204" pitchFamily="34" charset="0"/>
                          <a:cs typeface="Arial" panose="020B0604020202020204" pitchFamily="34" charset="0"/>
                        </a:rPr>
                        <a:t>8</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40,00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28,00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4,48</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5,60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360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7295273"/>
                  </a:ext>
                </a:extLst>
              </a:tr>
              <a:tr h="280988">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dirty="0" err="1">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Butter</a:t>
                      </a:r>
                      <a:endParaRPr kumimoji="0" lang="pt-PT" altLang="pt-PT"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000000"/>
                          </a:solidFill>
                          <a:effectLst/>
                          <a:latin typeface="Arial" panose="020B0604020202020204" pitchFamily="34" charset="0"/>
                          <a:cs typeface="Arial" panose="020B0604020202020204" pitchFamily="34" charset="0"/>
                        </a:rPr>
                        <a:t>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0,00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9923809"/>
                  </a:ext>
                </a:extLst>
              </a:tr>
              <a:tr h="279400">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dirty="0">
                          <a:ln>
                            <a:noFill/>
                          </a:ln>
                          <a:solidFill>
                            <a:srgbClr val="FF0000"/>
                          </a:solidFill>
                          <a:effectLst/>
                          <a:latin typeface="Arial" panose="020B0604020202020204" pitchFamily="34" charset="0"/>
                          <a:ea typeface="MS PGothic" panose="020B0600070205080204" pitchFamily="34" charset="-128"/>
                          <a:cs typeface="Arial" panose="020B0604020202020204" pitchFamily="34" charset="0"/>
                        </a:rPr>
                        <a:t>TOTAL</a:t>
                      </a:r>
                      <a:endParaRPr kumimoji="0" lang="pt-PT" altLang="pt-PT"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FF0000"/>
                          </a:solidFill>
                          <a:effectLst/>
                          <a:latin typeface="Arial" panose="020B0604020202020204" pitchFamily="34" charset="0"/>
                          <a:cs typeface="Arial" panose="020B0604020202020204" pitchFamily="34" charset="0"/>
                        </a:rPr>
                        <a:t> </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FF0000"/>
                          </a:solidFill>
                          <a:effectLst/>
                          <a:latin typeface="Arial" panose="020B0604020202020204" pitchFamily="34" charset="0"/>
                          <a:cs typeface="Arial" panose="020B0604020202020204" pitchFamily="34" charset="0"/>
                        </a:rPr>
                        <a:t>65,00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FF0000"/>
                          </a:solidFill>
                          <a:effectLst/>
                          <a:latin typeface="Arial" panose="020B0604020202020204" pitchFamily="34" charset="0"/>
                          <a:cs typeface="Arial" panose="020B0604020202020204" pitchFamily="34" charset="0"/>
                        </a:rPr>
                        <a:t>71,00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FF0000"/>
                          </a:solidFill>
                          <a:effectLst/>
                          <a:latin typeface="Arial" panose="020B0604020202020204" pitchFamily="34" charset="0"/>
                          <a:cs typeface="Arial" panose="020B0604020202020204" pitchFamily="34" charset="0"/>
                        </a:rPr>
                        <a:t>37,19</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FF0000"/>
                          </a:solidFill>
                          <a:effectLst/>
                          <a:latin typeface="Arial" panose="020B0604020202020204" pitchFamily="34" charset="0"/>
                          <a:cs typeface="Arial" panose="020B0604020202020204" pitchFamily="34" charset="0"/>
                        </a:rPr>
                        <a:t>19,32</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FF0000"/>
                          </a:solidFill>
                          <a:effectLst/>
                          <a:latin typeface="Arial" panose="020B0604020202020204" pitchFamily="34" charset="0"/>
                          <a:cs typeface="Arial" panose="020B0604020202020204" pitchFamily="34" charset="0"/>
                        </a:rPr>
                        <a:t>14,20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FF0000"/>
                          </a:solidFill>
                          <a:effectLst/>
                          <a:latin typeface="Arial" panose="020B0604020202020204" pitchFamily="34" charset="0"/>
                          <a:cs typeface="Arial" panose="020B0604020202020204" pitchFamily="34" charset="0"/>
                        </a:rPr>
                        <a:t>101,32</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FF0000"/>
                          </a:solidFill>
                          <a:effectLst/>
                          <a:latin typeface="Arial" panose="020B0604020202020204" pitchFamily="34" charset="0"/>
                          <a:cs typeface="Arial" panose="020B0604020202020204" pitchFamily="34" charset="0"/>
                        </a:rPr>
                        <a:t>217,00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1" i="0" u="none" strike="noStrike" cap="none" normalizeH="0" baseline="0">
                          <a:ln>
                            <a:noFill/>
                          </a:ln>
                          <a:solidFill>
                            <a:srgbClr val="FF0000"/>
                          </a:solidFill>
                          <a:effectLst/>
                          <a:latin typeface="Arial" panose="020B0604020202020204" pitchFamily="34" charset="0"/>
                          <a:cs typeface="Arial" panose="020B0604020202020204" pitchFamily="34" charset="0"/>
                        </a:rPr>
                        <a:t>1796,00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2828529371"/>
                  </a:ext>
                </a:extLst>
              </a:tr>
              <a:tr h="279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PT" altLang="pt-PT" sz="12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pt-PT" altLang="pt-PT" sz="900" b="0" i="0" u="none" strike="noStrike" cap="none" normalizeH="0" baseline="0">
                          <a:ln>
                            <a:noFill/>
                          </a:ln>
                          <a:solidFill>
                            <a:srgbClr val="000000"/>
                          </a:solidFill>
                          <a:effectLst/>
                          <a:latin typeface="Arial" panose="020B0604020202020204" pitchFamily="34" charset="0"/>
                          <a:cs typeface="Arial" panose="020B0604020202020204" pitchFamily="34" charset="0"/>
                        </a:rPr>
                        <a:t>-2,50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pt-PT" altLang="pt-PT" sz="900" b="0" i="0" u="none" strike="noStrike" cap="none" normalizeH="0" baseline="0">
                          <a:ln>
                            <a:noFill/>
                          </a:ln>
                          <a:solidFill>
                            <a:srgbClr val="000000"/>
                          </a:solidFill>
                          <a:effectLst/>
                          <a:latin typeface="Arial" panose="020B0604020202020204" pitchFamily="34" charset="0"/>
                          <a:cs typeface="Arial" panose="020B0604020202020204" pitchFamily="34" charset="0"/>
                        </a:rPr>
                        <a:t>1,00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pt-PT" altLang="pt-PT" sz="900" b="0" i="0" u="none" strike="noStrike" cap="none" normalizeH="0" baseline="0">
                          <a:ln>
                            <a:noFill/>
                          </a:ln>
                          <a:solidFill>
                            <a:srgbClr val="000000"/>
                          </a:solidFill>
                          <a:effectLst/>
                          <a:latin typeface="Arial" panose="020B0604020202020204" pitchFamily="34" charset="0"/>
                          <a:cs typeface="Arial" panose="020B0604020202020204" pitchFamily="34" charset="0"/>
                        </a:rPr>
                        <a:t>-0,81</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pt-PT" altLang="pt-PT" sz="900" b="0" i="0" u="none" strike="noStrike" cap="none" normalizeH="0" baseline="0">
                          <a:ln>
                            <a:noFill/>
                          </a:ln>
                          <a:solidFill>
                            <a:srgbClr val="000000"/>
                          </a:solidFill>
                          <a:effectLst/>
                          <a:latin typeface="Arial" panose="020B0604020202020204" pitchFamily="34" charset="0"/>
                          <a:cs typeface="Arial" panose="020B0604020202020204" pitchFamily="34" charset="0"/>
                        </a:rPr>
                        <a:t>-0,68</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pt-PT" altLang="pt-PT" sz="900" b="0" i="0" u="none" strike="noStrike" cap="none" normalizeH="0" baseline="0">
                          <a:ln>
                            <a:noFill/>
                          </a:ln>
                          <a:solidFill>
                            <a:srgbClr val="000000"/>
                          </a:solidFill>
                          <a:effectLst/>
                          <a:latin typeface="Arial" panose="020B0604020202020204" pitchFamily="34" charset="0"/>
                          <a:cs typeface="Arial" panose="020B0604020202020204" pitchFamily="34" charset="0"/>
                        </a:rPr>
                        <a:t>2,20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pt-PT" altLang="pt-PT" sz="900" b="0" i="0" u="none" strike="noStrike" cap="none" normalizeH="0" baseline="0">
                          <a:ln>
                            <a:noFill/>
                          </a:ln>
                          <a:solidFill>
                            <a:srgbClr val="000000"/>
                          </a:solidFill>
                          <a:effectLst/>
                          <a:latin typeface="Arial" panose="020B0604020202020204" pitchFamily="34" charset="0"/>
                          <a:cs typeface="Arial" panose="020B0604020202020204" pitchFamily="34" charset="0"/>
                        </a:rPr>
                        <a:t>-98,68</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pt-PT" altLang="pt-PT" sz="900" b="0" i="0" u="none" strike="noStrike" cap="none" normalizeH="0" baseline="0">
                          <a:ln>
                            <a:noFill/>
                          </a:ln>
                          <a:solidFill>
                            <a:srgbClr val="000000"/>
                          </a:solidFill>
                          <a:effectLst/>
                          <a:latin typeface="Arial" panose="020B0604020202020204" pitchFamily="34" charset="0"/>
                          <a:cs typeface="Arial" panose="020B0604020202020204" pitchFamily="34" charset="0"/>
                        </a:rPr>
                        <a:t>-8,00</a:t>
                      </a:r>
                      <a:endParaRPr kumimoji="0" lang="pt-PT" altLang="pt-PT" sz="2000" b="0" i="0" u="none" strike="noStrike" cap="none" normalizeH="0" baseline="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pt-PT" altLang="pt-PT"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-4,00</a:t>
                      </a:r>
                      <a:endParaRPr kumimoji="0" lang="pt-PT" altLang="pt-PT" sz="2000" b="0" i="0" u="none" strike="noStrike" cap="none" normalizeH="0" baseline="0" dirty="0">
                        <a:ln>
                          <a:noFill/>
                        </a:ln>
                        <a:solidFill>
                          <a:schemeClr val="tx1"/>
                        </a:solidFill>
                        <a:effectLst/>
                        <a:latin typeface="Arial" panose="020B0604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3610474033"/>
                  </a:ext>
                </a:extLst>
              </a:tr>
            </a:tbl>
          </a:graphicData>
        </a:graphic>
      </p:graphicFrame>
      <p:sp>
        <p:nvSpPr>
          <p:cNvPr id="8" name="Text Box 3258">
            <a:extLst>
              <a:ext uri="{FF2B5EF4-FFF2-40B4-BE49-F238E27FC236}">
                <a16:creationId xmlns:a16="http://schemas.microsoft.com/office/drawing/2014/main" id="{8782D609-5354-4055-9B1B-A9BB8665B8EF}"/>
              </a:ext>
            </a:extLst>
          </p:cNvPr>
          <p:cNvSpPr txBox="1">
            <a:spLocks noChangeArrowheads="1"/>
          </p:cNvSpPr>
          <p:nvPr/>
        </p:nvSpPr>
        <p:spPr bwMode="auto">
          <a:xfrm>
            <a:off x="6476478" y="6629431"/>
            <a:ext cx="5286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PT" altLang="pt-PT" sz="1400" b="1" dirty="0"/>
              <a:t>0,71</a:t>
            </a:r>
          </a:p>
        </p:txBody>
      </p:sp>
      <p:sp>
        <p:nvSpPr>
          <p:cNvPr id="9" name="AutoShape 3260">
            <a:extLst>
              <a:ext uri="{FF2B5EF4-FFF2-40B4-BE49-F238E27FC236}">
                <a16:creationId xmlns:a16="http://schemas.microsoft.com/office/drawing/2014/main" id="{089F85EA-D5E3-48A2-BD2F-F96927EBA2B5}"/>
              </a:ext>
            </a:extLst>
          </p:cNvPr>
          <p:cNvSpPr>
            <a:spLocks/>
          </p:cNvSpPr>
          <p:nvPr/>
        </p:nvSpPr>
        <p:spPr bwMode="auto">
          <a:xfrm rot="5400000">
            <a:off x="6667772" y="5463412"/>
            <a:ext cx="142875" cy="2125663"/>
          </a:xfrm>
          <a:prstGeom prst="rightBrace">
            <a:avLst>
              <a:gd name="adj1" fmla="val 123982"/>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Tree>
    <p:extLst>
      <p:ext uri="{BB962C8B-B14F-4D97-AF65-F5344CB8AC3E}">
        <p14:creationId xmlns:p14="http://schemas.microsoft.com/office/powerpoint/2010/main" val="1505325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42">
            <a:extLst>
              <a:ext uri="{FF2B5EF4-FFF2-40B4-BE49-F238E27FC236}">
                <a16:creationId xmlns:a16="http://schemas.microsoft.com/office/drawing/2014/main" id="{B407A355-2376-44AD-B5FB-3663BFE6A462}"/>
              </a:ext>
            </a:extLst>
          </p:cNvPr>
          <p:cNvGraphicFramePr>
            <a:graphicFrameLocks noGrp="1"/>
          </p:cNvGraphicFramePr>
          <p:nvPr>
            <p:extLst>
              <p:ext uri="{D42A27DB-BD31-4B8C-83A1-F6EECF244321}">
                <p14:modId xmlns:p14="http://schemas.microsoft.com/office/powerpoint/2010/main" val="431136934"/>
              </p:ext>
            </p:extLst>
          </p:nvPr>
        </p:nvGraphicFramePr>
        <p:xfrm>
          <a:off x="1366127" y="552448"/>
          <a:ext cx="9324002" cy="6005198"/>
        </p:xfrm>
        <a:graphic>
          <a:graphicData uri="http://schemas.openxmlformats.org/drawingml/2006/table">
            <a:tbl>
              <a:tblPr/>
              <a:tblGrid>
                <a:gridCol w="1243423">
                  <a:extLst>
                    <a:ext uri="{9D8B030D-6E8A-4147-A177-3AD203B41FA5}">
                      <a16:colId xmlns:a16="http://schemas.microsoft.com/office/drawing/2014/main" val="3747824383"/>
                    </a:ext>
                  </a:extLst>
                </a:gridCol>
                <a:gridCol w="1200297">
                  <a:extLst>
                    <a:ext uri="{9D8B030D-6E8A-4147-A177-3AD203B41FA5}">
                      <a16:colId xmlns:a16="http://schemas.microsoft.com/office/drawing/2014/main" val="819156802"/>
                    </a:ext>
                  </a:extLst>
                </a:gridCol>
                <a:gridCol w="1185961">
                  <a:extLst>
                    <a:ext uri="{9D8B030D-6E8A-4147-A177-3AD203B41FA5}">
                      <a16:colId xmlns:a16="http://schemas.microsoft.com/office/drawing/2014/main" val="2181282790"/>
                    </a:ext>
                  </a:extLst>
                </a:gridCol>
                <a:gridCol w="1282850">
                  <a:extLst>
                    <a:ext uri="{9D8B030D-6E8A-4147-A177-3AD203B41FA5}">
                      <a16:colId xmlns:a16="http://schemas.microsoft.com/office/drawing/2014/main" val="780743175"/>
                    </a:ext>
                  </a:extLst>
                </a:gridCol>
                <a:gridCol w="1110051">
                  <a:extLst>
                    <a:ext uri="{9D8B030D-6E8A-4147-A177-3AD203B41FA5}">
                      <a16:colId xmlns:a16="http://schemas.microsoft.com/office/drawing/2014/main" val="236801527"/>
                    </a:ext>
                  </a:extLst>
                </a:gridCol>
                <a:gridCol w="1110050">
                  <a:extLst>
                    <a:ext uri="{9D8B030D-6E8A-4147-A177-3AD203B41FA5}">
                      <a16:colId xmlns:a16="http://schemas.microsoft.com/office/drawing/2014/main" val="1704172344"/>
                    </a:ext>
                  </a:extLst>
                </a:gridCol>
                <a:gridCol w="1110051">
                  <a:extLst>
                    <a:ext uri="{9D8B030D-6E8A-4147-A177-3AD203B41FA5}">
                      <a16:colId xmlns:a16="http://schemas.microsoft.com/office/drawing/2014/main" val="1158461394"/>
                    </a:ext>
                  </a:extLst>
                </a:gridCol>
                <a:gridCol w="1081319">
                  <a:extLst>
                    <a:ext uri="{9D8B030D-6E8A-4147-A177-3AD203B41FA5}">
                      <a16:colId xmlns:a16="http://schemas.microsoft.com/office/drawing/2014/main" val="4148906628"/>
                    </a:ext>
                  </a:extLst>
                </a:gridCol>
              </a:tblGrid>
              <a:tr h="4794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sz="1200" b="1" i="0" u="none" strike="noStrike" cap="none" normalizeH="0" baseline="0" dirty="0">
                          <a:ln>
                            <a:noFill/>
                          </a:ln>
                          <a:solidFill>
                            <a:schemeClr val="tx1"/>
                          </a:solidFill>
                          <a:effectLst/>
                          <a:latin typeface="Verdana" panose="020B0604030504040204" pitchFamily="34" charset="0"/>
                          <a:cs typeface="Arial" panose="020B0604020202020204" pitchFamily="34" charset="0"/>
                        </a:rPr>
                        <a:t>Time</a:t>
                      </a:r>
                      <a:endParaRPr kumimoji="0" lang="pt-PT" altLang="pt-PT" sz="1400" b="1" i="0" u="none" strike="noStrike" cap="none" normalizeH="0" baseline="0" dirty="0">
                        <a:ln>
                          <a:noFill/>
                        </a:ln>
                        <a:solidFill>
                          <a:schemeClr val="tx1"/>
                        </a:solidFill>
                        <a:effectLst/>
                        <a:latin typeface="Verdana" panose="020B0604030504040204" pitchFamily="34" charset="0"/>
                        <a:cs typeface="Arial" panose="020B060402020202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sz="1200" b="1"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Meals</a:t>
                      </a:r>
                      <a:endParaRPr kumimoji="0" lang="pt-PT" altLang="pt-PT" sz="24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sz="1200" b="1"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Milk</a:t>
                      </a:r>
                      <a:r>
                        <a:rPr kumimoji="0" lang="pt-PT" altLang="pt-PT"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sz="1200" b="1"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yogurt</a:t>
                      </a:r>
                      <a:endParaRPr kumimoji="0" lang="pt-PT" altLang="pt-PT" sz="24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sz="1200" b="1"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Vegetables</a:t>
                      </a:r>
                      <a:endParaRPr kumimoji="0" lang="pt-PT" altLang="pt-PT" sz="24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sz="1200" b="1"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Fruit</a:t>
                      </a:r>
                      <a:endParaRPr kumimoji="0" lang="pt-PT" altLang="pt-PT" sz="24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sz="1200" b="1"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Bread</a:t>
                      </a:r>
                      <a:r>
                        <a:rPr kumimoji="0" lang="pt-PT" altLang="pt-PT"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 Rice/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Pasta/ </a:t>
                      </a:r>
                      <a:r>
                        <a:rPr kumimoji="0" lang="pt-PT" altLang="pt-PT" sz="1200" b="1"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Potatoe</a:t>
                      </a:r>
                      <a:endParaRPr kumimoji="0" lang="pt-PT" altLang="pt-PT" sz="24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sz="1200" b="1"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Meat</a:t>
                      </a:r>
                      <a:r>
                        <a:rPr kumimoji="0" lang="pt-PT" altLang="pt-PT"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sz="1200" b="1"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Fish</a:t>
                      </a:r>
                      <a:endParaRPr kumimoji="0" lang="pt-PT" altLang="pt-PT" sz="24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sz="1200" b="1"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Oil</a:t>
                      </a:r>
                      <a:r>
                        <a:rPr kumimoji="0" lang="pt-PT" altLang="pt-PT"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sz="12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Olive </a:t>
                      </a:r>
                      <a:r>
                        <a:rPr kumimoji="0" lang="pt-PT" altLang="pt-PT" sz="1200" b="1"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oil</a:t>
                      </a:r>
                      <a:endParaRPr kumimoji="0" lang="pt-PT" altLang="pt-PT" sz="24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52097721"/>
                  </a:ext>
                </a:extLst>
              </a:tr>
              <a:tr h="6588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300" b="1" i="0" u="none" strike="noStrike" cap="none" normalizeH="0" baseline="0">
                          <a:ln>
                            <a:noFill/>
                          </a:ln>
                          <a:solidFill>
                            <a:schemeClr val="tx1"/>
                          </a:solidFill>
                          <a:effectLst/>
                          <a:latin typeface="Verdana" panose="020B0604030504040204" pitchFamily="34" charset="0"/>
                        </a:rPr>
                        <a:t>7h30m</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Breakfast</a:t>
                      </a:r>
                      <a:endParaRPr kumimoji="0" lang="pt-PT" altLang="pt-PT"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100" b="0" i="0" u="none" strike="noStrike" cap="none" normalizeH="0" baseline="0" dirty="0" err="1">
                          <a:ln>
                            <a:noFill/>
                          </a:ln>
                          <a:solidFill>
                            <a:schemeClr val="tx1"/>
                          </a:solidFill>
                          <a:effectLst/>
                          <a:latin typeface="Verdana" panose="020B0604030504040204" pitchFamily="34" charset="0"/>
                        </a:rPr>
                        <a:t>Tea</a:t>
                      </a:r>
                      <a:r>
                        <a:rPr kumimoji="0" lang="pt-PT" altLang="pt-PT" sz="1100" b="0" i="0" u="none" strike="noStrike" cap="none" normalizeH="0" baseline="0" dirty="0">
                          <a:ln>
                            <a:noFill/>
                          </a:ln>
                          <a:solidFill>
                            <a:schemeClr val="tx1"/>
                          </a:solidFill>
                          <a:effectLst/>
                          <a:latin typeface="Verdana" panose="020B0604030504040204" pitchFamily="34" charset="0"/>
                        </a:rPr>
                        <a:t>/</a:t>
                      </a:r>
                      <a:r>
                        <a:rPr kumimoji="0" lang="pt-PT" altLang="pt-PT" sz="1100" b="0" i="0" u="none" strike="noStrike" cap="none" normalizeH="0" baseline="0" dirty="0" err="1">
                          <a:ln>
                            <a:noFill/>
                          </a:ln>
                          <a:solidFill>
                            <a:schemeClr val="tx1"/>
                          </a:solidFill>
                          <a:effectLst/>
                          <a:latin typeface="Verdana" panose="020B0604030504040204" pitchFamily="34" charset="0"/>
                        </a:rPr>
                        <a:t>coffee</a:t>
                      </a:r>
                      <a:endParaRPr kumimoji="0" lang="pt-PT" altLang="pt-PT" sz="1100" b="0" i="0" u="none" strike="noStrike" cap="none" normalizeH="0" baseline="0" dirty="0">
                        <a:ln>
                          <a:noFill/>
                        </a:ln>
                        <a:solidFill>
                          <a:schemeClr val="tx1"/>
                        </a:solidFill>
                        <a:effectLst/>
                        <a:latin typeface="Verdana" panose="020B060403050404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altLang="pt-PT" sz="1100" b="0" i="0" u="none" strike="noStrike" cap="none" normalizeH="0" baseline="0" dirty="0">
                        <a:ln>
                          <a:noFill/>
                        </a:ln>
                        <a:solidFill>
                          <a:schemeClr val="tx1"/>
                        </a:solidFill>
                        <a:effectLst/>
                        <a:latin typeface="Verdana" panose="020B060403050404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altLang="pt-PT" sz="1100" b="0" i="0" u="none" strike="noStrike" cap="none" normalizeH="0" baseline="0">
                        <a:ln>
                          <a:noFill/>
                        </a:ln>
                        <a:solidFill>
                          <a:schemeClr val="tx1"/>
                        </a:solidFill>
                        <a:effectLst/>
                        <a:latin typeface="Verdana" panose="020B060403050404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100" b="0" i="0" u="none" strike="noStrike" cap="none" normalizeH="0" baseline="0">
                          <a:ln>
                            <a:noFill/>
                          </a:ln>
                          <a:solidFill>
                            <a:schemeClr val="tx1"/>
                          </a:solidFill>
                          <a:effectLst/>
                          <a:latin typeface="Verdana" panose="020B0604030504040204" pitchFamily="34" charset="0"/>
                        </a:rPr>
                        <a:t>2</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altLang="pt-PT" sz="1100" b="0" i="0" u="none" strike="noStrike" cap="none" normalizeH="0" baseline="0">
                        <a:ln>
                          <a:noFill/>
                        </a:ln>
                        <a:solidFill>
                          <a:schemeClr val="tx1"/>
                        </a:solidFill>
                        <a:effectLst/>
                        <a:latin typeface="Verdana" panose="020B060403050404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altLang="pt-PT" sz="800" b="0" i="0" u="none" strike="noStrike" cap="none" normalizeH="0" baseline="0">
                        <a:ln>
                          <a:noFill/>
                        </a:ln>
                        <a:solidFill>
                          <a:schemeClr val="tx1"/>
                        </a:solidFill>
                        <a:effectLst/>
                        <a:latin typeface="Verdana" panose="020B060403050404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8615747"/>
                  </a:ext>
                </a:extLst>
              </a:tr>
              <a:tr h="6588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300" b="1" i="0" u="none" strike="noStrike" cap="none" normalizeH="0" baseline="0">
                          <a:ln>
                            <a:noFill/>
                          </a:ln>
                          <a:solidFill>
                            <a:schemeClr val="tx1"/>
                          </a:solidFill>
                          <a:effectLst/>
                          <a:latin typeface="Verdana" panose="020B0604030504040204" pitchFamily="34" charset="0"/>
                        </a:rPr>
                        <a:t>10h00m</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Mid</a:t>
                      </a:r>
                      <a:r>
                        <a:rPr kumimoji="0" lang="pt-PT" altLang="pt-PT"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 </a:t>
                      </a:r>
                      <a:r>
                        <a:rPr kumimoji="0" lang="pt-PT" altLang="pt-PT"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Morning</a:t>
                      </a:r>
                      <a:endParaRPr kumimoji="0" lang="pt-PT" altLang="pt-PT"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100" b="0" i="0" u="none" strike="noStrike" cap="none" normalizeH="0" baseline="0">
                          <a:ln>
                            <a:noFill/>
                          </a:ln>
                          <a:solidFill>
                            <a:schemeClr val="tx1"/>
                          </a:solidFill>
                          <a:effectLst/>
                          <a:latin typeface="Verdana" panose="020B0604030504040204" pitchFamily="34" charset="0"/>
                        </a:rPr>
                        <a:t>0,5</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altLang="pt-PT" sz="1100" b="0" i="0" u="none" strike="noStrike" cap="none" normalizeH="0" baseline="0">
                        <a:ln>
                          <a:noFill/>
                        </a:ln>
                        <a:solidFill>
                          <a:schemeClr val="tx1"/>
                        </a:solidFill>
                        <a:effectLst/>
                        <a:latin typeface="Verdana" panose="020B060403050404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altLang="pt-PT" sz="1100" b="0" i="0" u="none" strike="noStrike" cap="none" normalizeH="0" baseline="0">
                        <a:ln>
                          <a:noFill/>
                        </a:ln>
                        <a:solidFill>
                          <a:schemeClr val="tx1"/>
                        </a:solidFill>
                        <a:effectLst/>
                        <a:latin typeface="Verdana" panose="020B060403050404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100" b="0" i="0" u="none" strike="noStrike" cap="none" normalizeH="0" baseline="0">
                          <a:ln>
                            <a:noFill/>
                          </a:ln>
                          <a:solidFill>
                            <a:schemeClr val="tx1"/>
                          </a:solidFill>
                          <a:effectLst/>
                          <a:latin typeface="Verdana" panose="020B0604030504040204" pitchFamily="34" charset="0"/>
                        </a:rPr>
                        <a:t>1</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altLang="pt-PT" sz="1100" b="0" i="0" u="none" strike="noStrike" cap="none" normalizeH="0" baseline="0">
                        <a:ln>
                          <a:noFill/>
                        </a:ln>
                        <a:solidFill>
                          <a:schemeClr val="tx1"/>
                        </a:solidFill>
                        <a:effectLst/>
                        <a:latin typeface="Verdana" panose="020B060403050404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altLang="pt-PT" sz="1100" b="0" i="0" u="none" strike="noStrike" cap="none" normalizeH="0" baseline="0">
                        <a:ln>
                          <a:noFill/>
                        </a:ln>
                        <a:solidFill>
                          <a:schemeClr val="tx1"/>
                        </a:solidFill>
                        <a:effectLst/>
                        <a:latin typeface="Verdana" panose="020B060403050404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44673515"/>
                  </a:ext>
                </a:extLst>
              </a:tr>
              <a:tr h="6588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300" b="1" i="0" u="none" strike="noStrike" cap="none" normalizeH="0" baseline="0">
                          <a:ln>
                            <a:noFill/>
                          </a:ln>
                          <a:solidFill>
                            <a:schemeClr val="tx1"/>
                          </a:solidFill>
                          <a:effectLst/>
                          <a:latin typeface="Verdana" panose="020B0604030504040204" pitchFamily="34" charset="0"/>
                        </a:rPr>
                        <a:t>12h30m</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Lunch</a:t>
                      </a:r>
                      <a:endParaRPr kumimoji="0" lang="pt-PT" altLang="pt-PT"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altLang="pt-PT" sz="1100" b="0" i="0" u="none" strike="noStrike" cap="none" normalizeH="0" baseline="0">
                        <a:ln>
                          <a:noFill/>
                        </a:ln>
                        <a:solidFill>
                          <a:schemeClr val="tx1"/>
                        </a:solidFill>
                        <a:effectLst/>
                        <a:latin typeface="Verdana" panose="020B060403050404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100" b="0" i="0" u="none" strike="noStrike" cap="none" normalizeH="0" baseline="0">
                          <a:ln>
                            <a:noFill/>
                          </a:ln>
                          <a:solidFill>
                            <a:schemeClr val="tx1"/>
                          </a:solidFill>
                          <a:effectLst/>
                          <a:latin typeface="Verdana" panose="020B0604030504040204" pitchFamily="34" charset="0"/>
                        </a:rPr>
                        <a:t>(1,5)+1</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100" b="0" i="0" u="none" strike="noStrike" cap="none" normalizeH="0" baseline="0">
                          <a:ln>
                            <a:noFill/>
                          </a:ln>
                          <a:solidFill>
                            <a:schemeClr val="tx1"/>
                          </a:solidFill>
                          <a:effectLst/>
                          <a:latin typeface="Verdana" panose="020B0604030504040204" pitchFamily="34" charset="0"/>
                        </a:rPr>
                        <a:t>1</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100" b="0" i="0" u="none" strike="noStrike" cap="none" normalizeH="0" baseline="0">
                          <a:ln>
                            <a:noFill/>
                          </a:ln>
                          <a:solidFill>
                            <a:schemeClr val="tx1"/>
                          </a:solidFill>
                          <a:effectLst/>
                          <a:latin typeface="Verdana" panose="020B0604030504040204" pitchFamily="34" charset="0"/>
                        </a:rPr>
                        <a:t>(0,5)+ 1,5</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100" b="0" i="0" u="none" strike="noStrike" cap="none" normalizeH="0" baseline="0">
                          <a:ln>
                            <a:noFill/>
                          </a:ln>
                          <a:solidFill>
                            <a:schemeClr val="tx1"/>
                          </a:solidFill>
                          <a:effectLst/>
                          <a:latin typeface="Verdana" panose="020B0604030504040204" pitchFamily="34" charset="0"/>
                        </a:rPr>
                        <a:t>2</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100" b="0" i="0" u="none" strike="noStrike" cap="none" normalizeH="0" baseline="0" dirty="0">
                          <a:ln>
                            <a:noFill/>
                          </a:ln>
                          <a:solidFill>
                            <a:schemeClr val="tx1"/>
                          </a:solidFill>
                          <a:effectLst/>
                          <a:latin typeface="Verdana" panose="020B0604030504040204" pitchFamily="34" charset="0"/>
                        </a:rPr>
                        <a:t>(0,5)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100" b="0" i="0" u="none" strike="noStrike" cap="none" normalizeH="0" baseline="0" dirty="0">
                          <a:ln>
                            <a:noFill/>
                          </a:ln>
                          <a:solidFill>
                            <a:schemeClr val="tx1"/>
                          </a:solidFill>
                          <a:effectLst/>
                          <a:latin typeface="Verdana" panose="020B0604030504040204" pitchFamily="34" charset="0"/>
                        </a:rPr>
                        <a:t>+1,5oil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100" b="0" i="0" u="none" strike="noStrike" cap="none" normalizeH="0" baseline="0" dirty="0">
                          <a:ln>
                            <a:noFill/>
                          </a:ln>
                          <a:solidFill>
                            <a:schemeClr val="tx1"/>
                          </a:solidFill>
                          <a:effectLst/>
                          <a:latin typeface="Verdana" panose="020B0604030504040204" pitchFamily="34" charset="0"/>
                        </a:rPr>
                        <a:t>+3,5olive </a:t>
                      </a:r>
                      <a:r>
                        <a:rPr kumimoji="0" lang="pt-PT" altLang="pt-PT" sz="1100" b="0" i="0" u="none" strike="noStrike" cap="none" normalizeH="0" baseline="0" dirty="0" err="1">
                          <a:ln>
                            <a:noFill/>
                          </a:ln>
                          <a:solidFill>
                            <a:schemeClr val="tx1"/>
                          </a:solidFill>
                          <a:effectLst/>
                          <a:latin typeface="Verdana" panose="020B0604030504040204" pitchFamily="34" charset="0"/>
                        </a:rPr>
                        <a:t>oil</a:t>
                      </a:r>
                      <a:endParaRPr kumimoji="0" lang="pt-PT" altLang="pt-PT" sz="1100" b="0" i="0" u="none" strike="noStrike" cap="none" normalizeH="0" baseline="0" dirty="0">
                        <a:ln>
                          <a:noFill/>
                        </a:ln>
                        <a:solidFill>
                          <a:schemeClr val="tx1"/>
                        </a:solidFill>
                        <a:effectLst/>
                        <a:latin typeface="Verdana" panose="020B060403050404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18171286"/>
                  </a:ext>
                </a:extLst>
              </a:tr>
              <a:tr h="660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300" b="1" i="0" u="none" strike="noStrike" cap="none" normalizeH="0" baseline="0">
                          <a:ln>
                            <a:noFill/>
                          </a:ln>
                          <a:solidFill>
                            <a:schemeClr val="tx1"/>
                          </a:solidFill>
                          <a:effectLst/>
                          <a:latin typeface="Verdana" panose="020B0604030504040204" pitchFamily="34" charset="0"/>
                        </a:rPr>
                        <a:t>16h30m</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Mid</a:t>
                      </a:r>
                      <a:r>
                        <a:rPr kumimoji="0" lang="pt-PT" altLang="pt-PT"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 </a:t>
                      </a:r>
                      <a:r>
                        <a:rPr kumimoji="0" lang="pt-PT" altLang="pt-PT"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Afternoon</a:t>
                      </a:r>
                      <a:endParaRPr kumimoji="0" lang="pt-PT" altLang="pt-PT"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altLang="pt-PT" sz="1100" b="0" i="0" u="none" strike="noStrike" cap="none" normalizeH="0" baseline="0">
                        <a:ln>
                          <a:noFill/>
                        </a:ln>
                        <a:solidFill>
                          <a:schemeClr val="tx1"/>
                        </a:solidFill>
                        <a:effectLst/>
                        <a:latin typeface="Verdana" panose="020B060403050404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altLang="pt-PT" sz="1100" b="0" i="0" u="none" strike="noStrike" cap="none" normalizeH="0" baseline="0">
                        <a:ln>
                          <a:noFill/>
                        </a:ln>
                        <a:solidFill>
                          <a:schemeClr val="tx1"/>
                        </a:solidFill>
                        <a:effectLst/>
                        <a:latin typeface="Verdana" panose="020B060403050404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100" b="0" i="0" u="none" strike="noStrike" cap="none" normalizeH="0" baseline="0">
                          <a:ln>
                            <a:noFill/>
                          </a:ln>
                          <a:solidFill>
                            <a:schemeClr val="tx1"/>
                          </a:solidFill>
                          <a:effectLst/>
                          <a:latin typeface="Verdana" panose="020B0604030504040204" pitchFamily="34" charset="0"/>
                        </a:rPr>
                        <a:t>1</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100" b="0" i="0" u="none" strike="noStrike" cap="none" normalizeH="0" baseline="0">
                          <a:ln>
                            <a:noFill/>
                          </a:ln>
                          <a:solidFill>
                            <a:schemeClr val="tx1"/>
                          </a:solidFill>
                          <a:effectLst/>
                          <a:latin typeface="Verdana" panose="020B0604030504040204" pitchFamily="34" charset="0"/>
                        </a:rPr>
                        <a:t>1</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altLang="pt-PT" sz="1100" b="0" i="0" u="none" strike="noStrike" cap="none" normalizeH="0" baseline="0">
                        <a:ln>
                          <a:noFill/>
                        </a:ln>
                        <a:solidFill>
                          <a:schemeClr val="tx1"/>
                        </a:solidFill>
                        <a:effectLst/>
                        <a:latin typeface="Verdana" panose="020B060403050404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altLang="pt-PT" sz="1100" b="0" i="0" u="none" strike="noStrike" cap="none" normalizeH="0" baseline="0">
                        <a:ln>
                          <a:noFill/>
                        </a:ln>
                        <a:solidFill>
                          <a:schemeClr val="tx1"/>
                        </a:solidFill>
                        <a:effectLst/>
                        <a:latin typeface="Verdana" panose="020B060403050404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03490140"/>
                  </a:ext>
                </a:extLst>
              </a:tr>
              <a:tr h="660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300" b="1" i="0" u="none" strike="noStrike" cap="none" normalizeH="0" baseline="0">
                          <a:ln>
                            <a:noFill/>
                          </a:ln>
                          <a:solidFill>
                            <a:schemeClr val="tx1"/>
                          </a:solidFill>
                          <a:effectLst/>
                          <a:latin typeface="Verdana" panose="020B0604030504040204" pitchFamily="34" charset="0"/>
                        </a:rPr>
                        <a:t>18h30m</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Mid</a:t>
                      </a:r>
                      <a:r>
                        <a:rPr kumimoji="0" lang="pt-PT" altLang="pt-PT"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 </a:t>
                      </a:r>
                      <a:r>
                        <a:rPr kumimoji="0" lang="pt-PT" altLang="pt-PT" sz="12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Afternoon</a:t>
                      </a:r>
                      <a:endParaRPr kumimoji="0" lang="pt-PT" altLang="pt-PT"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100" b="0" i="0" u="none" strike="noStrike" cap="none" normalizeH="0" baseline="0" dirty="0" err="1">
                          <a:ln>
                            <a:noFill/>
                          </a:ln>
                          <a:solidFill>
                            <a:schemeClr val="tx1"/>
                          </a:solidFill>
                          <a:effectLst/>
                          <a:latin typeface="Verdana" panose="020B0604030504040204" pitchFamily="34" charset="0"/>
                        </a:rPr>
                        <a:t>Tea</a:t>
                      </a:r>
                      <a:r>
                        <a:rPr kumimoji="0" lang="pt-PT" altLang="pt-PT" sz="1100" b="0" i="0" u="none" strike="noStrike" cap="none" normalizeH="0" baseline="0" dirty="0">
                          <a:ln>
                            <a:noFill/>
                          </a:ln>
                          <a:solidFill>
                            <a:schemeClr val="tx1"/>
                          </a:solidFill>
                          <a:effectLst/>
                          <a:latin typeface="Verdana" panose="020B0604030504040204" pitchFamily="34" charset="0"/>
                        </a:rPr>
                        <a:t>/</a:t>
                      </a:r>
                      <a:r>
                        <a:rPr kumimoji="0" lang="pt-PT" altLang="pt-PT" sz="1100" b="0" i="0" u="none" strike="noStrike" cap="none" normalizeH="0" baseline="0" dirty="0" err="1">
                          <a:ln>
                            <a:noFill/>
                          </a:ln>
                          <a:solidFill>
                            <a:schemeClr val="tx1"/>
                          </a:solidFill>
                          <a:effectLst/>
                          <a:latin typeface="Verdana" panose="020B0604030504040204" pitchFamily="34" charset="0"/>
                        </a:rPr>
                        <a:t>coffee</a:t>
                      </a:r>
                      <a:endParaRPr kumimoji="0" lang="pt-PT" altLang="pt-PT" sz="1100" b="0" i="0" u="none" strike="noStrike" cap="none" normalizeH="0" baseline="0" dirty="0">
                        <a:ln>
                          <a:noFill/>
                        </a:ln>
                        <a:solidFill>
                          <a:schemeClr val="tx1"/>
                        </a:solidFill>
                        <a:effectLst/>
                        <a:latin typeface="Verdana" panose="020B060403050404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altLang="pt-PT" sz="1100" b="0" i="0" u="none" strike="noStrike" cap="none" normalizeH="0" baseline="0">
                        <a:ln>
                          <a:noFill/>
                        </a:ln>
                        <a:solidFill>
                          <a:schemeClr val="tx1"/>
                        </a:solidFill>
                        <a:effectLst/>
                        <a:latin typeface="Verdana" panose="020B060403050404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altLang="pt-PT" sz="1100" b="0" i="0" u="none" strike="noStrike" cap="none" normalizeH="0" baseline="0">
                        <a:ln>
                          <a:noFill/>
                        </a:ln>
                        <a:solidFill>
                          <a:schemeClr val="tx1"/>
                        </a:solidFill>
                        <a:effectLst/>
                        <a:latin typeface="Verdana" panose="020B060403050404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100" b="0" i="0" u="none" strike="noStrike" cap="none" normalizeH="0" baseline="0">
                          <a:ln>
                            <a:noFill/>
                          </a:ln>
                          <a:solidFill>
                            <a:schemeClr val="tx1"/>
                          </a:solidFill>
                          <a:effectLst/>
                          <a:latin typeface="Verdana" panose="020B0604030504040204" pitchFamily="34" charset="0"/>
                        </a:rPr>
                        <a:t>1</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altLang="pt-PT" sz="1100" b="0" i="0" u="none" strike="noStrike" cap="none" normalizeH="0" baseline="0">
                        <a:ln>
                          <a:noFill/>
                        </a:ln>
                        <a:solidFill>
                          <a:schemeClr val="tx1"/>
                        </a:solidFill>
                        <a:effectLst/>
                        <a:latin typeface="Verdana" panose="020B060403050404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altLang="pt-PT" sz="1100" b="0" i="0" u="none" strike="noStrike" cap="none" normalizeH="0" baseline="0">
                        <a:ln>
                          <a:noFill/>
                        </a:ln>
                        <a:solidFill>
                          <a:schemeClr val="tx1"/>
                        </a:solidFill>
                        <a:effectLst/>
                        <a:latin typeface="Verdana" panose="020B060403050404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21408647"/>
                  </a:ext>
                </a:extLst>
              </a:tr>
              <a:tr h="6588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300" b="1" i="0" u="none" strike="noStrike" cap="none" normalizeH="0" baseline="0">
                          <a:ln>
                            <a:noFill/>
                          </a:ln>
                          <a:solidFill>
                            <a:schemeClr val="tx1"/>
                          </a:solidFill>
                          <a:effectLst/>
                          <a:latin typeface="Verdana" panose="020B0604030504040204" pitchFamily="34" charset="0"/>
                        </a:rPr>
                        <a:t>21h00m</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t-PT"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Dinner</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altLang="pt-PT" sz="1100" b="0" i="0" u="none" strike="noStrike" cap="none" normalizeH="0" baseline="0">
                        <a:ln>
                          <a:noFill/>
                        </a:ln>
                        <a:solidFill>
                          <a:schemeClr val="tx1"/>
                        </a:solidFill>
                        <a:effectLst/>
                        <a:latin typeface="Verdana" panose="020B060403050404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100" b="0" i="0" u="none" strike="noStrike" cap="none" normalizeH="0" baseline="0">
                          <a:ln>
                            <a:noFill/>
                          </a:ln>
                          <a:solidFill>
                            <a:schemeClr val="tx1"/>
                          </a:solidFill>
                          <a:effectLst/>
                          <a:latin typeface="Verdana" panose="020B0604030504040204" pitchFamily="34" charset="0"/>
                        </a:rPr>
                        <a:t>(1,5)+1</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100" b="0" i="0" u="none" strike="noStrike" cap="none" normalizeH="0" baseline="0">
                          <a:ln>
                            <a:noFill/>
                          </a:ln>
                          <a:solidFill>
                            <a:schemeClr val="tx1"/>
                          </a:solidFill>
                          <a:effectLst/>
                          <a:latin typeface="Verdana" panose="020B0604030504040204" pitchFamily="34" charset="0"/>
                        </a:rPr>
                        <a:t>1</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100" b="0" i="0" u="none" strike="noStrike" cap="none" normalizeH="0" baseline="0">
                          <a:ln>
                            <a:noFill/>
                          </a:ln>
                          <a:solidFill>
                            <a:schemeClr val="tx1"/>
                          </a:solidFill>
                          <a:effectLst/>
                          <a:latin typeface="Verdana" panose="020B0604030504040204" pitchFamily="34" charset="0"/>
                        </a:rPr>
                        <a:t>(0,5)+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100" b="0" i="0" u="none" strike="noStrike" cap="none" normalizeH="0" baseline="0">
                          <a:ln>
                            <a:noFill/>
                          </a:ln>
                          <a:solidFill>
                            <a:schemeClr val="tx1"/>
                          </a:solidFill>
                          <a:effectLst/>
                          <a:latin typeface="Verdana" panose="020B0604030504040204" pitchFamily="34" charset="0"/>
                        </a:rPr>
                        <a:t>1,5</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100" b="0" i="0" u="none" strike="noStrike" cap="none" normalizeH="0" baseline="0" dirty="0">
                          <a:ln>
                            <a:noFill/>
                          </a:ln>
                          <a:solidFill>
                            <a:schemeClr val="tx1"/>
                          </a:solidFill>
                          <a:effectLst/>
                          <a:latin typeface="Verdana" panose="020B0604030504040204" pitchFamily="34" charset="0"/>
                        </a:rPr>
                        <a:t>2</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100" b="0" i="0" u="none" strike="noStrike" cap="none" normalizeH="0" baseline="0" dirty="0">
                          <a:ln>
                            <a:noFill/>
                          </a:ln>
                          <a:solidFill>
                            <a:schemeClr val="tx1"/>
                          </a:solidFill>
                          <a:effectLst/>
                          <a:latin typeface="Verdana" panose="020B0604030504040204" pitchFamily="34" charset="0"/>
                        </a:rPr>
                        <a:t>(0,5)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100" b="0" i="0" u="none" strike="noStrike" cap="none" normalizeH="0" baseline="0" dirty="0">
                          <a:ln>
                            <a:noFill/>
                          </a:ln>
                          <a:solidFill>
                            <a:schemeClr val="tx1"/>
                          </a:solidFill>
                          <a:effectLst/>
                          <a:latin typeface="Verdana" panose="020B0604030504040204" pitchFamily="34" charset="0"/>
                        </a:rPr>
                        <a:t>+1,5oil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100" b="0" i="0" u="none" strike="noStrike" cap="none" normalizeH="0" baseline="0" dirty="0">
                          <a:ln>
                            <a:noFill/>
                          </a:ln>
                          <a:solidFill>
                            <a:schemeClr val="tx1"/>
                          </a:solidFill>
                          <a:effectLst/>
                          <a:latin typeface="Verdana" panose="020B0604030504040204" pitchFamily="34" charset="0"/>
                        </a:rPr>
                        <a:t>+3,5olive </a:t>
                      </a:r>
                      <a:r>
                        <a:rPr kumimoji="0" lang="pt-PT" altLang="pt-PT" sz="1100" b="0" i="0" u="none" strike="noStrike" cap="none" normalizeH="0" baseline="0" dirty="0" err="1">
                          <a:ln>
                            <a:noFill/>
                          </a:ln>
                          <a:solidFill>
                            <a:schemeClr val="tx1"/>
                          </a:solidFill>
                          <a:effectLst/>
                          <a:latin typeface="Verdana" panose="020B0604030504040204" pitchFamily="34" charset="0"/>
                        </a:rPr>
                        <a:t>oil</a:t>
                      </a:r>
                      <a:endParaRPr kumimoji="0" lang="pt-PT" altLang="pt-PT" sz="1100" b="0" i="0" u="none" strike="noStrike" cap="none" normalizeH="0" baseline="0" dirty="0">
                        <a:ln>
                          <a:noFill/>
                        </a:ln>
                        <a:solidFill>
                          <a:schemeClr val="tx1"/>
                        </a:solidFill>
                        <a:effectLst/>
                        <a:latin typeface="Verdana" panose="020B060403050404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94593072"/>
                  </a:ext>
                </a:extLst>
              </a:tr>
              <a:tr h="6588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300" b="1" i="0" u="none" strike="noStrike" cap="none" normalizeH="0" baseline="0">
                          <a:ln>
                            <a:noFill/>
                          </a:ln>
                          <a:solidFill>
                            <a:schemeClr val="tx1"/>
                          </a:solidFill>
                          <a:effectLst/>
                          <a:latin typeface="Verdana" panose="020B0604030504040204" pitchFamily="34" charset="0"/>
                        </a:rPr>
                        <a:t>24h00m</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pt-PT"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Supper</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100" b="0" i="0" u="none" strike="noStrike" cap="none" normalizeH="0" baseline="0">
                          <a:ln>
                            <a:noFill/>
                          </a:ln>
                          <a:solidFill>
                            <a:schemeClr val="tx1"/>
                          </a:solidFill>
                          <a:effectLst/>
                          <a:latin typeface="Verdana" panose="020B0604030504040204" pitchFamily="34" charset="0"/>
                        </a:rPr>
                        <a:t>0,5</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altLang="pt-PT" sz="1100" b="0" i="0" u="none" strike="noStrike" cap="none" normalizeH="0" baseline="0">
                        <a:ln>
                          <a:noFill/>
                        </a:ln>
                        <a:solidFill>
                          <a:schemeClr val="tx1"/>
                        </a:solidFill>
                        <a:effectLst/>
                        <a:latin typeface="Verdana" panose="020B060403050404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altLang="pt-PT" sz="1100" b="0" i="0" u="none" strike="noStrike" cap="none" normalizeH="0" baseline="0">
                        <a:ln>
                          <a:noFill/>
                        </a:ln>
                        <a:solidFill>
                          <a:schemeClr val="tx1"/>
                        </a:solidFill>
                        <a:effectLst/>
                        <a:latin typeface="Verdana" panose="020B060403050404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100" b="0" i="0" u="none" strike="noStrike" cap="none" normalizeH="0" baseline="0">
                          <a:ln>
                            <a:noFill/>
                          </a:ln>
                          <a:solidFill>
                            <a:schemeClr val="tx1"/>
                          </a:solidFill>
                          <a:effectLst/>
                          <a:latin typeface="Verdana" panose="020B0604030504040204" pitchFamily="34" charset="0"/>
                        </a:rPr>
                        <a:t>1</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altLang="pt-PT" sz="1100" b="0" i="0" u="none" strike="noStrike" cap="none" normalizeH="0" baseline="0">
                        <a:ln>
                          <a:noFill/>
                        </a:ln>
                        <a:solidFill>
                          <a:schemeClr val="tx1"/>
                        </a:solidFill>
                        <a:effectLst/>
                        <a:latin typeface="Verdana" panose="020B060403050404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PT" altLang="pt-PT" sz="1100" b="0" i="0" u="none" strike="noStrike" cap="none" normalizeH="0" baseline="0" dirty="0">
                        <a:ln>
                          <a:noFill/>
                        </a:ln>
                        <a:solidFill>
                          <a:schemeClr val="tx1"/>
                        </a:solidFill>
                        <a:effectLst/>
                        <a:latin typeface="Verdana" panose="020B060403050404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89101244"/>
                  </a:ext>
                </a:extLst>
              </a:tr>
              <a:tr h="6588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altLang="pt-PT" sz="1200" b="0" i="0" u="none" strike="noStrike" cap="none" normalizeH="0" baseline="0">
                        <a:ln>
                          <a:noFill/>
                        </a:ln>
                        <a:solidFill>
                          <a:schemeClr val="tx1"/>
                        </a:solidFill>
                        <a:effectLst/>
                        <a:latin typeface="Verdana" panose="020B0604030504040204" pitchFamily="34" charset="0"/>
                      </a:endParaRPr>
                    </a:p>
                  </a:txBody>
                  <a:tcPr marL="0" marR="0" marT="0" marB="0" anchor="b" horzOverflow="overflow">
                    <a:lnL cap="flat">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sz="1600" b="1" i="0" u="none" strike="noStrike" cap="none" normalizeH="0" baseline="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TOTAL</a:t>
                      </a:r>
                      <a:endParaRPr kumimoji="0" lang="pt-PT" altLang="pt-PT" sz="1600" b="0" i="0" u="none" strike="noStrike" cap="none" normalizeH="0" baseline="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200" b="1" i="0" u="none" strike="noStrike" cap="none" normalizeH="0" baseline="0">
                          <a:ln>
                            <a:noFill/>
                          </a:ln>
                          <a:solidFill>
                            <a:schemeClr val="tx1"/>
                          </a:solidFill>
                          <a:effectLst/>
                          <a:latin typeface="Verdana" panose="020B0604030504040204" pitchFamily="34" charset="0"/>
                        </a:rPr>
                        <a:t>1</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200" b="1" i="0" u="none" strike="noStrike" cap="none" normalizeH="0" baseline="0" dirty="0">
                          <a:ln>
                            <a:noFill/>
                          </a:ln>
                          <a:solidFill>
                            <a:schemeClr val="tx1"/>
                          </a:solidFill>
                          <a:effectLst/>
                          <a:latin typeface="Verdana" panose="020B0604030504040204" pitchFamily="34" charset="0"/>
                        </a:rPr>
                        <a:t>5</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200" b="1" i="0" u="none" strike="noStrike" cap="none" normalizeH="0" baseline="0">
                          <a:ln>
                            <a:noFill/>
                          </a:ln>
                          <a:solidFill>
                            <a:schemeClr val="tx1"/>
                          </a:solidFill>
                          <a:effectLst/>
                          <a:latin typeface="Verdana" panose="020B0604030504040204" pitchFamily="34" charset="0"/>
                        </a:rPr>
                        <a:t>3</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200" b="1" i="0" u="none" strike="noStrike" cap="none" normalizeH="0" baseline="0">
                          <a:ln>
                            <a:noFill/>
                          </a:ln>
                          <a:solidFill>
                            <a:schemeClr val="tx1"/>
                          </a:solidFill>
                          <a:effectLst/>
                          <a:latin typeface="Verdana" panose="020B0604030504040204" pitchFamily="34" charset="0"/>
                        </a:rPr>
                        <a:t>6/4</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200" b="1" i="0" u="none" strike="noStrike" cap="none" normalizeH="0" baseline="0">
                          <a:ln>
                            <a:noFill/>
                          </a:ln>
                          <a:solidFill>
                            <a:schemeClr val="tx1"/>
                          </a:solidFill>
                          <a:effectLst/>
                          <a:latin typeface="Verdana" panose="020B0604030504040204" pitchFamily="34" charset="0"/>
                        </a:rPr>
                        <a:t>2/2</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altLang="pt-PT" sz="1200" b="1" i="0" u="none" strike="noStrike" cap="none" normalizeH="0" baseline="0" dirty="0">
                          <a:ln>
                            <a:noFill/>
                          </a:ln>
                          <a:solidFill>
                            <a:schemeClr val="tx1"/>
                          </a:solidFill>
                          <a:effectLst/>
                          <a:latin typeface="Verdana" panose="020B0604030504040204" pitchFamily="34" charset="0"/>
                        </a:rPr>
                        <a:t>3/8</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82175319"/>
                  </a:ext>
                </a:extLst>
              </a:tr>
            </a:tbl>
          </a:graphicData>
        </a:graphic>
      </p:graphicFrame>
    </p:spTree>
    <p:extLst>
      <p:ext uri="{BB962C8B-B14F-4D97-AF65-F5344CB8AC3E}">
        <p14:creationId xmlns:p14="http://schemas.microsoft.com/office/powerpoint/2010/main" val="2150654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0B8301-D78A-4BFA-BB24-44A3530F5E83}"/>
              </a:ext>
            </a:extLst>
          </p:cNvPr>
          <p:cNvSpPr>
            <a:spLocks noGrp="1"/>
          </p:cNvSpPr>
          <p:nvPr>
            <p:ph type="title"/>
          </p:nvPr>
        </p:nvSpPr>
        <p:spPr/>
        <p:txBody>
          <a:bodyPr/>
          <a:lstStyle/>
          <a:p>
            <a:r>
              <a:rPr lang="pt-PT" dirty="0" err="1"/>
              <a:t>Clinical</a:t>
            </a:r>
            <a:r>
              <a:rPr lang="pt-PT" dirty="0"/>
              <a:t> Case IV – </a:t>
            </a:r>
            <a:r>
              <a:rPr lang="pt-PT" dirty="0" err="1"/>
              <a:t>Food</a:t>
            </a:r>
            <a:r>
              <a:rPr lang="pt-PT" dirty="0"/>
              <a:t> </a:t>
            </a:r>
            <a:r>
              <a:rPr lang="pt-PT" dirty="0" err="1"/>
              <a:t>Plan</a:t>
            </a:r>
            <a:endParaRPr lang="pt-PT" dirty="0"/>
          </a:p>
        </p:txBody>
      </p:sp>
      <p:sp>
        <p:nvSpPr>
          <p:cNvPr id="3" name="Marcador de Posição de Conteúdo 2">
            <a:extLst>
              <a:ext uri="{FF2B5EF4-FFF2-40B4-BE49-F238E27FC236}">
                <a16:creationId xmlns:a16="http://schemas.microsoft.com/office/drawing/2014/main" id="{9DCC90B3-5B13-4EA3-B5A5-707DD12D492F}"/>
              </a:ext>
            </a:extLst>
          </p:cNvPr>
          <p:cNvSpPr>
            <a:spLocks noGrp="1"/>
          </p:cNvSpPr>
          <p:nvPr>
            <p:ph idx="1"/>
          </p:nvPr>
        </p:nvSpPr>
        <p:spPr>
          <a:xfrm>
            <a:off x="838200" y="1825625"/>
            <a:ext cx="10515600" cy="4667250"/>
          </a:xfrm>
        </p:spPr>
        <p:txBody>
          <a:bodyPr>
            <a:normAutofit fontScale="70000" lnSpcReduction="20000"/>
          </a:bodyPr>
          <a:lstStyle/>
          <a:p>
            <a:r>
              <a:rPr lang="pt-PT" dirty="0" err="1"/>
              <a:t>Breakfast</a:t>
            </a:r>
            <a:r>
              <a:rPr lang="pt-PT" dirty="0"/>
              <a:t> - 7:30</a:t>
            </a:r>
          </a:p>
          <a:p>
            <a:pPr marL="457200" lvl="1" indent="0">
              <a:buNone/>
            </a:pPr>
            <a:r>
              <a:rPr lang="pt-PT" dirty="0"/>
              <a:t>- A </a:t>
            </a:r>
            <a:r>
              <a:rPr lang="pt-PT" dirty="0" err="1"/>
              <a:t>bread</a:t>
            </a:r>
            <a:endParaRPr lang="pt-PT" dirty="0"/>
          </a:p>
          <a:p>
            <a:pPr marL="457200" lvl="1" indent="0">
              <a:buNone/>
            </a:pPr>
            <a:r>
              <a:rPr lang="pt-PT" dirty="0"/>
              <a:t>+ </a:t>
            </a:r>
            <a:r>
              <a:rPr lang="pt-PT" dirty="0" err="1"/>
              <a:t>Unsweetened</a:t>
            </a:r>
            <a:r>
              <a:rPr lang="pt-PT" dirty="0"/>
              <a:t> </a:t>
            </a:r>
            <a:r>
              <a:rPr lang="pt-PT" dirty="0" err="1"/>
              <a:t>tea</a:t>
            </a:r>
            <a:r>
              <a:rPr lang="pt-PT" dirty="0"/>
              <a:t> </a:t>
            </a:r>
            <a:r>
              <a:rPr lang="pt-PT" dirty="0" err="1"/>
              <a:t>or</a:t>
            </a:r>
            <a:r>
              <a:rPr lang="pt-PT" dirty="0"/>
              <a:t> </a:t>
            </a:r>
            <a:r>
              <a:rPr lang="pt-PT" dirty="0" err="1"/>
              <a:t>coffee</a:t>
            </a:r>
            <a:endParaRPr lang="pt-PT" dirty="0"/>
          </a:p>
          <a:p>
            <a:r>
              <a:rPr lang="pt-PT" dirty="0" err="1"/>
              <a:t>Mid</a:t>
            </a:r>
            <a:r>
              <a:rPr lang="pt-PT" dirty="0"/>
              <a:t> </a:t>
            </a:r>
            <a:r>
              <a:rPr lang="pt-PT" dirty="0" err="1"/>
              <a:t>Morning</a:t>
            </a:r>
            <a:r>
              <a:rPr lang="pt-PT" dirty="0"/>
              <a:t> – 10.00</a:t>
            </a:r>
          </a:p>
          <a:p>
            <a:pPr lvl="1">
              <a:buFontTx/>
              <a:buChar char="-"/>
            </a:pPr>
            <a:r>
              <a:rPr lang="pt-PT" dirty="0"/>
              <a:t>A </a:t>
            </a:r>
            <a:r>
              <a:rPr lang="pt-PT" dirty="0" err="1"/>
              <a:t>hand</a:t>
            </a:r>
            <a:r>
              <a:rPr lang="pt-PT" dirty="0"/>
              <a:t> </a:t>
            </a:r>
            <a:r>
              <a:rPr lang="pt-PT" dirty="0" err="1"/>
              <a:t>of</a:t>
            </a:r>
            <a:r>
              <a:rPr lang="pt-PT" dirty="0"/>
              <a:t> </a:t>
            </a:r>
            <a:r>
              <a:rPr lang="pt-PT" dirty="0" err="1"/>
              <a:t>unsweetened</a:t>
            </a:r>
            <a:r>
              <a:rPr lang="pt-PT" dirty="0"/>
              <a:t> </a:t>
            </a:r>
            <a:r>
              <a:rPr lang="pt-PT" dirty="0" err="1"/>
              <a:t>corn</a:t>
            </a:r>
            <a:r>
              <a:rPr lang="pt-PT" dirty="0"/>
              <a:t> </a:t>
            </a:r>
            <a:r>
              <a:rPr lang="pt-PT" dirty="0" err="1"/>
              <a:t>flakes</a:t>
            </a:r>
            <a:endParaRPr lang="pt-PT" dirty="0"/>
          </a:p>
          <a:p>
            <a:pPr marL="457200" lvl="1" indent="0">
              <a:buNone/>
            </a:pPr>
            <a:r>
              <a:rPr lang="pt-PT" dirty="0"/>
              <a:t>+ Cup </a:t>
            </a:r>
            <a:r>
              <a:rPr lang="pt-PT" dirty="0" err="1"/>
              <a:t>of</a:t>
            </a:r>
            <a:r>
              <a:rPr lang="pt-PT" dirty="0"/>
              <a:t> </a:t>
            </a:r>
            <a:r>
              <a:rPr lang="pt-PT" dirty="0" err="1"/>
              <a:t>unsweetened</a:t>
            </a:r>
            <a:r>
              <a:rPr lang="pt-PT" dirty="0"/>
              <a:t> </a:t>
            </a:r>
            <a:r>
              <a:rPr lang="pt-PT" dirty="0" err="1"/>
              <a:t>milk</a:t>
            </a:r>
            <a:r>
              <a:rPr lang="pt-PT" dirty="0"/>
              <a:t> (120mL)</a:t>
            </a:r>
          </a:p>
          <a:p>
            <a:r>
              <a:rPr lang="pt-PT" dirty="0" err="1"/>
              <a:t>Lunch</a:t>
            </a:r>
            <a:r>
              <a:rPr lang="pt-PT" dirty="0"/>
              <a:t> - 12:30 </a:t>
            </a:r>
          </a:p>
          <a:p>
            <a:pPr marL="457200" lvl="1" indent="0">
              <a:buNone/>
            </a:pPr>
            <a:r>
              <a:rPr lang="pt-PT" dirty="0"/>
              <a:t>- </a:t>
            </a:r>
            <a:r>
              <a:rPr lang="pt-PT" dirty="0" err="1"/>
              <a:t>Vegetable</a:t>
            </a:r>
            <a:r>
              <a:rPr lang="pt-PT" dirty="0"/>
              <a:t> </a:t>
            </a:r>
            <a:r>
              <a:rPr lang="pt-PT" dirty="0" err="1"/>
              <a:t>soup</a:t>
            </a:r>
            <a:r>
              <a:rPr lang="pt-PT" dirty="0"/>
              <a:t> (</a:t>
            </a:r>
            <a:r>
              <a:rPr lang="pt-PT" dirty="0" err="1"/>
              <a:t>quantity</a:t>
            </a:r>
            <a:r>
              <a:rPr lang="pt-PT" dirty="0"/>
              <a:t> per </a:t>
            </a:r>
            <a:r>
              <a:rPr lang="pt-PT" dirty="0" err="1"/>
              <a:t>person</a:t>
            </a:r>
            <a:r>
              <a:rPr lang="pt-PT" dirty="0"/>
              <a:t> for </a:t>
            </a:r>
            <a:r>
              <a:rPr lang="pt-PT" dirty="0" err="1"/>
              <a:t>two</a:t>
            </a:r>
            <a:r>
              <a:rPr lang="pt-PT" dirty="0"/>
              <a:t> </a:t>
            </a:r>
            <a:r>
              <a:rPr lang="pt-PT" dirty="0" err="1"/>
              <a:t>meals</a:t>
            </a:r>
            <a:r>
              <a:rPr lang="pt-PT" dirty="0"/>
              <a:t>): 3 cups (300g) </a:t>
            </a:r>
            <a:r>
              <a:rPr lang="pt-PT" dirty="0" err="1"/>
              <a:t>of</a:t>
            </a:r>
            <a:r>
              <a:rPr lang="pt-PT" dirty="0"/>
              <a:t> </a:t>
            </a:r>
            <a:r>
              <a:rPr lang="pt-PT" dirty="0" err="1"/>
              <a:t>vegetables</a:t>
            </a:r>
            <a:r>
              <a:rPr lang="pt-PT" dirty="0"/>
              <a:t> (</a:t>
            </a:r>
            <a:r>
              <a:rPr lang="pt-PT" dirty="0" err="1"/>
              <a:t>pumpkin</a:t>
            </a:r>
            <a:r>
              <a:rPr lang="pt-PT" dirty="0"/>
              <a:t>, </a:t>
            </a:r>
            <a:r>
              <a:rPr lang="pt-PT" dirty="0" err="1"/>
              <a:t>carrot</a:t>
            </a:r>
            <a:r>
              <a:rPr lang="pt-PT" dirty="0"/>
              <a:t>, </a:t>
            </a:r>
            <a:r>
              <a:rPr lang="pt-PT" dirty="0" err="1"/>
              <a:t>onion</a:t>
            </a:r>
            <a:r>
              <a:rPr lang="pt-PT" dirty="0"/>
              <a:t>, </a:t>
            </a:r>
            <a:r>
              <a:rPr lang="pt-PT" dirty="0" err="1"/>
              <a:t>white</a:t>
            </a:r>
            <a:r>
              <a:rPr lang="pt-PT" dirty="0"/>
              <a:t> </a:t>
            </a:r>
            <a:r>
              <a:rPr lang="pt-PT" dirty="0" err="1"/>
              <a:t>cabbage</a:t>
            </a:r>
            <a:r>
              <a:rPr lang="pt-PT" dirty="0"/>
              <a:t>, </a:t>
            </a:r>
            <a:r>
              <a:rPr lang="pt-PT" dirty="0" err="1"/>
              <a:t>celery</a:t>
            </a:r>
            <a:r>
              <a:rPr lang="pt-PT" dirty="0"/>
              <a:t>, green </a:t>
            </a:r>
            <a:r>
              <a:rPr lang="pt-PT" dirty="0" err="1"/>
              <a:t>beans</a:t>
            </a:r>
            <a:r>
              <a:rPr lang="pt-PT" dirty="0"/>
              <a:t> ...) + a </a:t>
            </a:r>
            <a:r>
              <a:rPr lang="pt-PT" dirty="0" err="1"/>
              <a:t>small</a:t>
            </a:r>
            <a:r>
              <a:rPr lang="pt-PT" dirty="0"/>
              <a:t> </a:t>
            </a:r>
            <a:r>
              <a:rPr lang="pt-PT" dirty="0" err="1"/>
              <a:t>potato</a:t>
            </a:r>
            <a:r>
              <a:rPr lang="pt-PT" dirty="0"/>
              <a:t> (80g = </a:t>
            </a:r>
            <a:r>
              <a:rPr lang="pt-PT" dirty="0" err="1"/>
              <a:t>egg</a:t>
            </a:r>
            <a:r>
              <a:rPr lang="pt-PT" dirty="0"/>
              <a:t> </a:t>
            </a:r>
            <a:r>
              <a:rPr lang="pt-PT" dirty="0" err="1"/>
              <a:t>size</a:t>
            </a:r>
            <a:r>
              <a:rPr lang="pt-PT" dirty="0"/>
              <a:t>) + a </a:t>
            </a:r>
            <a:r>
              <a:rPr lang="pt-PT" dirty="0" err="1"/>
              <a:t>teaspoon</a:t>
            </a:r>
            <a:r>
              <a:rPr lang="pt-PT" dirty="0"/>
              <a:t> </a:t>
            </a:r>
            <a:r>
              <a:rPr lang="pt-PT" dirty="0" err="1"/>
              <a:t>of</a:t>
            </a:r>
            <a:r>
              <a:rPr lang="pt-PT" dirty="0"/>
              <a:t> </a:t>
            </a:r>
            <a:r>
              <a:rPr lang="pt-PT" dirty="0" err="1"/>
              <a:t>olive</a:t>
            </a:r>
            <a:r>
              <a:rPr lang="pt-PT" dirty="0"/>
              <a:t> </a:t>
            </a:r>
            <a:r>
              <a:rPr lang="pt-PT" dirty="0" err="1"/>
              <a:t>oil</a:t>
            </a:r>
            <a:r>
              <a:rPr lang="pt-PT" dirty="0"/>
              <a:t> (5g)</a:t>
            </a:r>
          </a:p>
          <a:p>
            <a:pPr marL="457200" lvl="1" indent="0">
              <a:buNone/>
            </a:pPr>
            <a:r>
              <a:rPr lang="pt-PT" dirty="0"/>
              <a:t>- </a:t>
            </a:r>
            <a:r>
              <a:rPr lang="pt-PT" dirty="0" err="1"/>
              <a:t>Dish</a:t>
            </a:r>
            <a:r>
              <a:rPr lang="pt-PT" dirty="0"/>
              <a:t>: </a:t>
            </a:r>
            <a:r>
              <a:rPr lang="pt-PT" dirty="0" err="1"/>
              <a:t>one</a:t>
            </a:r>
            <a:r>
              <a:rPr lang="pt-PT" dirty="0"/>
              <a:t> </a:t>
            </a:r>
            <a:r>
              <a:rPr lang="pt-PT" dirty="0" err="1"/>
              <a:t>and</a:t>
            </a:r>
            <a:r>
              <a:rPr lang="pt-PT" dirty="0"/>
              <a:t> a </a:t>
            </a:r>
            <a:r>
              <a:rPr lang="pt-PT" dirty="0" err="1"/>
              <a:t>half</a:t>
            </a:r>
            <a:r>
              <a:rPr lang="pt-PT" dirty="0"/>
              <a:t> </a:t>
            </a:r>
            <a:r>
              <a:rPr lang="pt-PT" dirty="0" err="1"/>
              <a:t>small</a:t>
            </a:r>
            <a:r>
              <a:rPr lang="pt-PT" dirty="0"/>
              <a:t> </a:t>
            </a:r>
            <a:r>
              <a:rPr lang="pt-PT" dirty="0" err="1"/>
              <a:t>potatoes</a:t>
            </a:r>
            <a:r>
              <a:rPr lang="pt-PT" dirty="0"/>
              <a:t> (80 + 40g, </a:t>
            </a:r>
            <a:r>
              <a:rPr lang="pt-PT" dirty="0" err="1"/>
              <a:t>the</a:t>
            </a:r>
            <a:r>
              <a:rPr lang="pt-PT" dirty="0"/>
              <a:t> </a:t>
            </a:r>
            <a:r>
              <a:rPr lang="pt-PT" dirty="0" err="1"/>
              <a:t>size</a:t>
            </a:r>
            <a:r>
              <a:rPr lang="pt-PT" dirty="0"/>
              <a:t> </a:t>
            </a:r>
            <a:r>
              <a:rPr lang="pt-PT" dirty="0" err="1"/>
              <a:t>of</a:t>
            </a:r>
            <a:r>
              <a:rPr lang="pt-PT" dirty="0"/>
              <a:t> a </a:t>
            </a:r>
            <a:r>
              <a:rPr lang="pt-PT" dirty="0" err="1"/>
              <a:t>chicken</a:t>
            </a:r>
            <a:r>
              <a:rPr lang="pt-PT" dirty="0"/>
              <a:t> </a:t>
            </a:r>
            <a:r>
              <a:rPr lang="pt-PT" dirty="0" err="1"/>
              <a:t>egg</a:t>
            </a:r>
            <a:r>
              <a:rPr lang="pt-PT" dirty="0"/>
              <a:t>) </a:t>
            </a:r>
            <a:r>
              <a:rPr lang="pt-PT" dirty="0" err="1"/>
              <a:t>or</a:t>
            </a:r>
            <a:r>
              <a:rPr lang="pt-PT" dirty="0"/>
              <a:t> </a:t>
            </a:r>
            <a:r>
              <a:rPr lang="pt-PT" dirty="0" err="1"/>
              <a:t>four</a:t>
            </a:r>
            <a:r>
              <a:rPr lang="pt-PT" dirty="0"/>
              <a:t> </a:t>
            </a:r>
            <a:r>
              <a:rPr lang="pt-PT" dirty="0" err="1"/>
              <a:t>tablespoons</a:t>
            </a:r>
            <a:r>
              <a:rPr lang="pt-PT" dirty="0"/>
              <a:t> </a:t>
            </a:r>
            <a:r>
              <a:rPr lang="pt-PT" dirty="0" err="1"/>
              <a:t>of</a:t>
            </a:r>
            <a:r>
              <a:rPr lang="pt-PT" dirty="0"/>
              <a:t> </a:t>
            </a:r>
            <a:r>
              <a:rPr lang="pt-PT" dirty="0" err="1"/>
              <a:t>cooked</a:t>
            </a:r>
            <a:r>
              <a:rPr lang="pt-PT" dirty="0"/>
              <a:t> rice </a:t>
            </a:r>
            <a:r>
              <a:rPr lang="pt-PT" dirty="0" err="1"/>
              <a:t>or</a:t>
            </a:r>
            <a:r>
              <a:rPr lang="pt-PT" dirty="0"/>
              <a:t> pasta</a:t>
            </a:r>
          </a:p>
          <a:p>
            <a:pPr marL="457200" lvl="1" indent="0">
              <a:buNone/>
            </a:pPr>
            <a:r>
              <a:rPr lang="pt-PT" dirty="0"/>
              <a:t>+ 60g </a:t>
            </a:r>
            <a:r>
              <a:rPr lang="pt-PT" dirty="0" err="1"/>
              <a:t>of</a:t>
            </a:r>
            <a:r>
              <a:rPr lang="pt-PT" dirty="0"/>
              <a:t> </a:t>
            </a:r>
            <a:r>
              <a:rPr lang="pt-PT" dirty="0" err="1"/>
              <a:t>meat</a:t>
            </a:r>
            <a:r>
              <a:rPr lang="pt-PT" dirty="0"/>
              <a:t> </a:t>
            </a:r>
            <a:r>
              <a:rPr lang="pt-PT" dirty="0" err="1"/>
              <a:t>or</a:t>
            </a:r>
            <a:r>
              <a:rPr lang="pt-PT" dirty="0"/>
              <a:t> </a:t>
            </a:r>
            <a:r>
              <a:rPr lang="pt-PT" dirty="0" err="1"/>
              <a:t>fish</a:t>
            </a:r>
            <a:r>
              <a:rPr lang="pt-PT" dirty="0"/>
              <a:t> </a:t>
            </a:r>
            <a:r>
              <a:rPr lang="pt-PT" dirty="0" err="1"/>
              <a:t>cleaned</a:t>
            </a:r>
            <a:r>
              <a:rPr lang="pt-PT" dirty="0"/>
              <a:t> </a:t>
            </a:r>
            <a:r>
              <a:rPr lang="pt-PT" dirty="0" err="1"/>
              <a:t>from</a:t>
            </a:r>
            <a:r>
              <a:rPr lang="pt-PT" dirty="0"/>
              <a:t> </a:t>
            </a:r>
            <a:r>
              <a:rPr lang="pt-PT" dirty="0" err="1"/>
              <a:t>visible</a:t>
            </a:r>
            <a:r>
              <a:rPr lang="pt-PT" dirty="0"/>
              <a:t> skin </a:t>
            </a:r>
            <a:r>
              <a:rPr lang="pt-PT" dirty="0" err="1"/>
              <a:t>and</a:t>
            </a:r>
            <a:r>
              <a:rPr lang="pt-PT" dirty="0"/>
              <a:t> </a:t>
            </a:r>
            <a:r>
              <a:rPr lang="pt-PT" dirty="0" err="1"/>
              <a:t>fat</a:t>
            </a:r>
            <a:r>
              <a:rPr lang="pt-PT" dirty="0"/>
              <a:t>, </a:t>
            </a:r>
            <a:r>
              <a:rPr lang="pt-PT" dirty="0" err="1"/>
              <a:t>spines</a:t>
            </a:r>
            <a:r>
              <a:rPr lang="pt-PT" dirty="0"/>
              <a:t> </a:t>
            </a:r>
            <a:r>
              <a:rPr lang="pt-PT" dirty="0" err="1"/>
              <a:t>or</a:t>
            </a:r>
            <a:r>
              <a:rPr lang="pt-PT" dirty="0"/>
              <a:t> </a:t>
            </a:r>
            <a:r>
              <a:rPr lang="pt-PT" dirty="0" err="1"/>
              <a:t>bones</a:t>
            </a:r>
            <a:r>
              <a:rPr lang="pt-PT" dirty="0"/>
              <a:t>.</a:t>
            </a:r>
          </a:p>
          <a:p>
            <a:pPr marL="457200" lvl="1" indent="0">
              <a:buNone/>
            </a:pPr>
            <a:r>
              <a:rPr lang="pt-PT" dirty="0"/>
              <a:t>+ 1 cup </a:t>
            </a:r>
            <a:r>
              <a:rPr lang="pt-PT" dirty="0" err="1"/>
              <a:t>of</a:t>
            </a:r>
            <a:r>
              <a:rPr lang="pt-PT" dirty="0"/>
              <a:t> </a:t>
            </a:r>
            <a:r>
              <a:rPr lang="pt-PT" dirty="0" err="1"/>
              <a:t>vegetable</a:t>
            </a:r>
            <a:r>
              <a:rPr lang="pt-PT" dirty="0"/>
              <a:t> (100g </a:t>
            </a:r>
            <a:r>
              <a:rPr lang="pt-PT" dirty="0" err="1"/>
              <a:t>raw</a:t>
            </a:r>
            <a:r>
              <a:rPr lang="pt-PT" dirty="0"/>
              <a:t>) </a:t>
            </a:r>
            <a:r>
              <a:rPr lang="pt-PT" dirty="0" err="1"/>
              <a:t>except</a:t>
            </a:r>
            <a:r>
              <a:rPr lang="pt-PT" dirty="0"/>
              <a:t>: </a:t>
            </a:r>
            <a:r>
              <a:rPr lang="pt-PT" dirty="0" err="1"/>
              <a:t>turnip</a:t>
            </a:r>
            <a:r>
              <a:rPr lang="pt-PT" dirty="0"/>
              <a:t>, </a:t>
            </a:r>
            <a:r>
              <a:rPr lang="pt-PT" dirty="0" err="1"/>
              <a:t>spinach</a:t>
            </a:r>
            <a:r>
              <a:rPr lang="pt-PT" dirty="0"/>
              <a:t>, </a:t>
            </a:r>
            <a:r>
              <a:rPr lang="pt-PT" dirty="0" err="1"/>
              <a:t>mushrooms</a:t>
            </a:r>
            <a:r>
              <a:rPr lang="pt-PT" dirty="0"/>
              <a:t> </a:t>
            </a:r>
            <a:r>
              <a:rPr lang="pt-PT" dirty="0" err="1"/>
              <a:t>and</a:t>
            </a:r>
            <a:r>
              <a:rPr lang="pt-PT" dirty="0"/>
              <a:t> green </a:t>
            </a:r>
            <a:r>
              <a:rPr lang="pt-PT" dirty="0" err="1"/>
              <a:t>pepper</a:t>
            </a:r>
            <a:r>
              <a:rPr lang="pt-PT" dirty="0"/>
              <a:t> </a:t>
            </a:r>
          </a:p>
          <a:p>
            <a:pPr marL="457200" lvl="1" indent="0">
              <a:buNone/>
            </a:pPr>
            <a:r>
              <a:rPr lang="pt-PT" dirty="0"/>
              <a:t>+ 1 </a:t>
            </a:r>
            <a:r>
              <a:rPr lang="pt-PT" dirty="0" err="1"/>
              <a:t>dessert</a:t>
            </a:r>
            <a:r>
              <a:rPr lang="pt-PT" dirty="0"/>
              <a:t> </a:t>
            </a:r>
            <a:r>
              <a:rPr lang="pt-PT" dirty="0" err="1"/>
              <a:t>spoon</a:t>
            </a:r>
            <a:r>
              <a:rPr lang="pt-PT" dirty="0"/>
              <a:t> </a:t>
            </a:r>
            <a:r>
              <a:rPr lang="pt-PT" dirty="0" err="1"/>
              <a:t>of</a:t>
            </a:r>
            <a:r>
              <a:rPr lang="pt-PT" dirty="0"/>
              <a:t> </a:t>
            </a:r>
            <a:r>
              <a:rPr lang="pt-PT" dirty="0" err="1"/>
              <a:t>cooking</a:t>
            </a:r>
            <a:r>
              <a:rPr lang="pt-PT" dirty="0"/>
              <a:t> </a:t>
            </a:r>
            <a:r>
              <a:rPr lang="pt-PT" dirty="0" err="1"/>
              <a:t>oil</a:t>
            </a:r>
            <a:r>
              <a:rPr lang="pt-PT" dirty="0"/>
              <a:t> (7.5g).</a:t>
            </a:r>
          </a:p>
          <a:p>
            <a:pPr lvl="1">
              <a:buFontTx/>
              <a:buChar char="-"/>
            </a:pPr>
            <a:r>
              <a:rPr lang="pt-PT" dirty="0" err="1"/>
              <a:t>Dessert</a:t>
            </a:r>
            <a:r>
              <a:rPr lang="pt-PT" dirty="0"/>
              <a:t>: A </a:t>
            </a:r>
            <a:r>
              <a:rPr lang="pt-PT" dirty="0" err="1"/>
              <a:t>piece</a:t>
            </a:r>
            <a:r>
              <a:rPr lang="pt-PT" dirty="0"/>
              <a:t> </a:t>
            </a:r>
            <a:r>
              <a:rPr lang="pt-PT" dirty="0" err="1"/>
              <a:t>of</a:t>
            </a:r>
            <a:r>
              <a:rPr lang="pt-PT" dirty="0"/>
              <a:t> </a:t>
            </a:r>
            <a:r>
              <a:rPr lang="pt-PT" dirty="0" err="1"/>
              <a:t>fruit</a:t>
            </a:r>
            <a:r>
              <a:rPr lang="pt-PT" dirty="0"/>
              <a:t> : - 100g: </a:t>
            </a:r>
            <a:r>
              <a:rPr lang="pt-PT" dirty="0" err="1"/>
              <a:t>apple</a:t>
            </a:r>
            <a:r>
              <a:rPr lang="pt-PT" dirty="0"/>
              <a:t>, pear, </a:t>
            </a:r>
            <a:r>
              <a:rPr lang="pt-PT" dirty="0" err="1"/>
              <a:t>orange</a:t>
            </a:r>
            <a:r>
              <a:rPr lang="pt-PT" dirty="0"/>
              <a:t>, </a:t>
            </a:r>
            <a:r>
              <a:rPr lang="pt-PT" dirty="0" err="1"/>
              <a:t>tangerine</a:t>
            </a:r>
            <a:r>
              <a:rPr lang="pt-PT" dirty="0"/>
              <a:t>, </a:t>
            </a:r>
            <a:r>
              <a:rPr lang="pt-PT" dirty="0" err="1"/>
              <a:t>plum</a:t>
            </a:r>
            <a:r>
              <a:rPr lang="pt-PT" dirty="0"/>
              <a:t>, </a:t>
            </a:r>
            <a:r>
              <a:rPr lang="pt-PT" dirty="0" err="1"/>
              <a:t>peach</a:t>
            </a:r>
            <a:r>
              <a:rPr lang="pt-PT" dirty="0"/>
              <a:t>, </a:t>
            </a:r>
            <a:r>
              <a:rPr lang="pt-PT" dirty="0" err="1"/>
              <a:t>pineapple</a:t>
            </a:r>
            <a:r>
              <a:rPr lang="pt-PT" dirty="0"/>
              <a:t> </a:t>
            </a:r>
          </a:p>
          <a:p>
            <a:pPr marL="457200" lvl="1" indent="0">
              <a:buNone/>
            </a:pPr>
            <a:r>
              <a:rPr lang="pt-PT" dirty="0"/>
              <a:t>			</a:t>
            </a:r>
            <a:r>
              <a:rPr lang="pt-PT" dirty="0" err="1"/>
              <a:t>or</a:t>
            </a:r>
            <a:r>
              <a:rPr lang="pt-PT" dirty="0"/>
              <a:t> 200g: </a:t>
            </a:r>
            <a:r>
              <a:rPr lang="pt-PT" dirty="0" err="1"/>
              <a:t>melon</a:t>
            </a:r>
            <a:r>
              <a:rPr lang="pt-PT" dirty="0"/>
              <a:t>, </a:t>
            </a:r>
            <a:r>
              <a:rPr lang="pt-PT" dirty="0" err="1"/>
              <a:t>watermelon</a:t>
            </a:r>
            <a:r>
              <a:rPr lang="pt-PT" dirty="0"/>
              <a:t> (</a:t>
            </a:r>
            <a:r>
              <a:rPr lang="pt-PT" dirty="0" err="1"/>
              <a:t>two</a:t>
            </a:r>
            <a:r>
              <a:rPr lang="pt-PT" dirty="0"/>
              <a:t> </a:t>
            </a:r>
            <a:r>
              <a:rPr lang="pt-PT" dirty="0" err="1"/>
              <a:t>medium</a:t>
            </a:r>
            <a:r>
              <a:rPr lang="pt-PT" dirty="0"/>
              <a:t> </a:t>
            </a:r>
            <a:r>
              <a:rPr lang="pt-PT" dirty="0" err="1"/>
              <a:t>slices</a:t>
            </a:r>
            <a:r>
              <a:rPr lang="pt-PT" dirty="0"/>
              <a:t>), </a:t>
            </a:r>
            <a:r>
              <a:rPr lang="pt-PT" dirty="0" err="1"/>
              <a:t>strawberries</a:t>
            </a:r>
            <a:endParaRPr lang="pt-PT" dirty="0"/>
          </a:p>
          <a:p>
            <a:pPr marL="457200" lvl="1" indent="0">
              <a:buNone/>
            </a:pPr>
            <a:r>
              <a:rPr lang="pt-PT" dirty="0"/>
              <a:t>			</a:t>
            </a:r>
            <a:r>
              <a:rPr lang="pt-PT" dirty="0" err="1"/>
              <a:t>or</a:t>
            </a:r>
            <a:r>
              <a:rPr lang="pt-PT" dirty="0"/>
              <a:t> 50g: </a:t>
            </a:r>
            <a:r>
              <a:rPr lang="pt-PT" dirty="0" err="1"/>
              <a:t>grapes</a:t>
            </a:r>
            <a:endParaRPr lang="pt-PT" dirty="0"/>
          </a:p>
          <a:p>
            <a:pPr marL="457200" lvl="1" indent="0">
              <a:buNone/>
            </a:pPr>
            <a:r>
              <a:rPr lang="pt-PT" dirty="0"/>
              <a:t>			</a:t>
            </a:r>
            <a:r>
              <a:rPr lang="pt-PT" dirty="0" err="1"/>
              <a:t>or</a:t>
            </a:r>
            <a:r>
              <a:rPr lang="pt-PT" dirty="0"/>
              <a:t> 125mL </a:t>
            </a:r>
            <a:r>
              <a:rPr lang="pt-PT" dirty="0" err="1"/>
              <a:t>of</a:t>
            </a:r>
            <a:r>
              <a:rPr lang="pt-PT" dirty="0"/>
              <a:t> natural </a:t>
            </a:r>
            <a:r>
              <a:rPr lang="pt-PT" dirty="0" err="1"/>
              <a:t>fruit</a:t>
            </a:r>
            <a:r>
              <a:rPr lang="pt-PT" dirty="0"/>
              <a:t> </a:t>
            </a:r>
            <a:r>
              <a:rPr lang="pt-PT" dirty="0" err="1"/>
              <a:t>juice</a:t>
            </a:r>
            <a:endParaRPr lang="pt-PT" dirty="0"/>
          </a:p>
        </p:txBody>
      </p:sp>
    </p:spTree>
    <p:extLst>
      <p:ext uri="{BB962C8B-B14F-4D97-AF65-F5344CB8AC3E}">
        <p14:creationId xmlns:p14="http://schemas.microsoft.com/office/powerpoint/2010/main" val="21372959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142167-90EA-4A5B-9F0A-EABCB599093E}"/>
              </a:ext>
            </a:extLst>
          </p:cNvPr>
          <p:cNvSpPr>
            <a:spLocks noGrp="1"/>
          </p:cNvSpPr>
          <p:nvPr>
            <p:ph type="title"/>
          </p:nvPr>
        </p:nvSpPr>
        <p:spPr/>
        <p:txBody>
          <a:bodyPr/>
          <a:lstStyle/>
          <a:p>
            <a:r>
              <a:rPr lang="pt-PT" dirty="0" err="1"/>
              <a:t>Clinical</a:t>
            </a:r>
            <a:r>
              <a:rPr lang="pt-PT" dirty="0"/>
              <a:t> Case IV – </a:t>
            </a:r>
            <a:r>
              <a:rPr lang="pt-PT" dirty="0" err="1"/>
              <a:t>Food</a:t>
            </a:r>
            <a:r>
              <a:rPr lang="pt-PT" dirty="0"/>
              <a:t> </a:t>
            </a:r>
            <a:r>
              <a:rPr lang="pt-PT" dirty="0" err="1"/>
              <a:t>Plan</a:t>
            </a:r>
            <a:endParaRPr lang="pt-PT" dirty="0"/>
          </a:p>
        </p:txBody>
      </p:sp>
      <p:sp>
        <p:nvSpPr>
          <p:cNvPr id="3" name="Marcador de Posição de Conteúdo 2">
            <a:extLst>
              <a:ext uri="{FF2B5EF4-FFF2-40B4-BE49-F238E27FC236}">
                <a16:creationId xmlns:a16="http://schemas.microsoft.com/office/drawing/2014/main" id="{019D9963-1626-4C9A-82ED-BFA790BD4608}"/>
              </a:ext>
            </a:extLst>
          </p:cNvPr>
          <p:cNvSpPr>
            <a:spLocks noGrp="1"/>
          </p:cNvSpPr>
          <p:nvPr>
            <p:ph idx="1"/>
          </p:nvPr>
        </p:nvSpPr>
        <p:spPr/>
        <p:txBody>
          <a:bodyPr>
            <a:normAutofit lnSpcReduction="10000"/>
          </a:bodyPr>
          <a:lstStyle/>
          <a:p>
            <a:r>
              <a:rPr lang="pt-PT" sz="2000" dirty="0" err="1"/>
              <a:t>Mid</a:t>
            </a:r>
            <a:r>
              <a:rPr lang="pt-PT" sz="2000" dirty="0"/>
              <a:t> </a:t>
            </a:r>
            <a:r>
              <a:rPr lang="pt-PT" sz="2000" dirty="0" err="1"/>
              <a:t>Afternoon</a:t>
            </a:r>
            <a:r>
              <a:rPr lang="pt-PT" sz="2000" dirty="0"/>
              <a:t> - 16:30 </a:t>
            </a:r>
          </a:p>
          <a:p>
            <a:pPr lvl="1">
              <a:buFontTx/>
              <a:buChar char="-"/>
            </a:pPr>
            <a:r>
              <a:rPr lang="pt-PT" sz="1800" dirty="0" err="1"/>
              <a:t>Half</a:t>
            </a:r>
            <a:r>
              <a:rPr lang="pt-PT" sz="1800" dirty="0"/>
              <a:t> </a:t>
            </a:r>
            <a:r>
              <a:rPr lang="pt-PT" sz="1800" dirty="0" err="1"/>
              <a:t>bread</a:t>
            </a:r>
            <a:endParaRPr lang="pt-PT" sz="1800" dirty="0"/>
          </a:p>
          <a:p>
            <a:pPr marL="457200" lvl="1" indent="0">
              <a:buNone/>
            </a:pPr>
            <a:r>
              <a:rPr lang="pt-PT" sz="1800" dirty="0"/>
              <a:t>+ A </a:t>
            </a:r>
            <a:r>
              <a:rPr lang="pt-PT" sz="1800" dirty="0" err="1"/>
              <a:t>piece</a:t>
            </a:r>
            <a:r>
              <a:rPr lang="pt-PT" sz="1800" dirty="0"/>
              <a:t> </a:t>
            </a:r>
            <a:r>
              <a:rPr lang="pt-PT" sz="1800" dirty="0" err="1"/>
              <a:t>of</a:t>
            </a:r>
            <a:r>
              <a:rPr lang="pt-PT" sz="1800" dirty="0"/>
              <a:t> </a:t>
            </a:r>
            <a:r>
              <a:rPr lang="pt-PT" sz="1800" dirty="0" err="1"/>
              <a:t>fruit</a:t>
            </a:r>
            <a:r>
              <a:rPr lang="pt-PT" sz="1800" dirty="0"/>
              <a:t> </a:t>
            </a:r>
            <a:r>
              <a:rPr lang="pt-PT" sz="1800" dirty="0" err="1"/>
              <a:t>identical</a:t>
            </a:r>
            <a:r>
              <a:rPr lang="pt-PT" sz="1800" dirty="0"/>
              <a:t> to </a:t>
            </a:r>
            <a:r>
              <a:rPr lang="pt-PT" sz="1800" dirty="0" err="1"/>
              <a:t>the</a:t>
            </a:r>
            <a:r>
              <a:rPr lang="pt-PT" sz="1800" dirty="0"/>
              <a:t> </a:t>
            </a:r>
            <a:r>
              <a:rPr lang="pt-PT" sz="1800" dirty="0" err="1"/>
              <a:t>one</a:t>
            </a:r>
            <a:r>
              <a:rPr lang="pt-PT" sz="1800" dirty="0"/>
              <a:t> </a:t>
            </a:r>
            <a:r>
              <a:rPr lang="pt-PT" sz="1800" dirty="0" err="1"/>
              <a:t>described</a:t>
            </a:r>
            <a:r>
              <a:rPr lang="pt-PT" sz="1800" dirty="0"/>
              <a:t> </a:t>
            </a:r>
            <a:r>
              <a:rPr lang="pt-PT" sz="1800" dirty="0" err="1"/>
              <a:t>at</a:t>
            </a:r>
            <a:r>
              <a:rPr lang="pt-PT" sz="1800" dirty="0"/>
              <a:t> </a:t>
            </a:r>
            <a:r>
              <a:rPr lang="pt-PT" sz="1800" dirty="0" err="1"/>
              <a:t>lunch</a:t>
            </a:r>
            <a:r>
              <a:rPr lang="pt-PT" sz="1800" dirty="0"/>
              <a:t>.</a:t>
            </a:r>
          </a:p>
          <a:p>
            <a:r>
              <a:rPr lang="pt-PT" sz="2000" dirty="0" err="1"/>
              <a:t>Mid</a:t>
            </a:r>
            <a:r>
              <a:rPr lang="pt-PT" sz="2000" dirty="0"/>
              <a:t> </a:t>
            </a:r>
            <a:r>
              <a:rPr lang="pt-PT" sz="2000" dirty="0" err="1"/>
              <a:t>afternoon</a:t>
            </a:r>
            <a:r>
              <a:rPr lang="pt-PT" sz="2000" dirty="0"/>
              <a:t> 18:30 </a:t>
            </a:r>
          </a:p>
          <a:p>
            <a:pPr lvl="1">
              <a:buFontTx/>
              <a:buChar char="-"/>
            </a:pPr>
            <a:r>
              <a:rPr lang="pt-PT" sz="1800" dirty="0" err="1"/>
              <a:t>Half</a:t>
            </a:r>
            <a:r>
              <a:rPr lang="pt-PT" sz="1800" dirty="0"/>
              <a:t> </a:t>
            </a:r>
            <a:r>
              <a:rPr lang="pt-PT" sz="1800" dirty="0" err="1"/>
              <a:t>bread</a:t>
            </a:r>
            <a:r>
              <a:rPr lang="pt-PT" sz="1800" dirty="0"/>
              <a:t>  </a:t>
            </a:r>
          </a:p>
          <a:p>
            <a:pPr marL="457200" lvl="1" indent="0">
              <a:buNone/>
            </a:pPr>
            <a:r>
              <a:rPr lang="pt-PT" sz="1800" dirty="0"/>
              <a:t>+ </a:t>
            </a:r>
            <a:r>
              <a:rPr lang="pt-PT" sz="1800" dirty="0" err="1"/>
              <a:t>Unsweetened</a:t>
            </a:r>
            <a:r>
              <a:rPr lang="pt-PT" sz="1800" dirty="0"/>
              <a:t> </a:t>
            </a:r>
            <a:r>
              <a:rPr lang="pt-PT" sz="1800" dirty="0" err="1"/>
              <a:t>tea</a:t>
            </a:r>
            <a:r>
              <a:rPr lang="pt-PT" sz="1800" dirty="0"/>
              <a:t> </a:t>
            </a:r>
            <a:r>
              <a:rPr lang="pt-PT" sz="1800" dirty="0" err="1"/>
              <a:t>or</a:t>
            </a:r>
            <a:r>
              <a:rPr lang="pt-PT" sz="1800" dirty="0"/>
              <a:t> </a:t>
            </a:r>
            <a:r>
              <a:rPr lang="pt-PT" sz="1800" dirty="0" err="1"/>
              <a:t>coffee</a:t>
            </a:r>
            <a:r>
              <a:rPr lang="pt-PT" sz="1800" dirty="0"/>
              <a:t>.</a:t>
            </a:r>
          </a:p>
          <a:p>
            <a:r>
              <a:rPr lang="pt-PT" sz="2000" dirty="0" err="1"/>
              <a:t>Dinner</a:t>
            </a:r>
            <a:r>
              <a:rPr lang="pt-PT" sz="2000" dirty="0"/>
              <a:t> - 21:00 </a:t>
            </a:r>
          </a:p>
          <a:p>
            <a:pPr lvl="1">
              <a:buFontTx/>
              <a:buChar char="-"/>
            </a:pPr>
            <a:r>
              <a:rPr lang="pt-PT" sz="1800" dirty="0" err="1"/>
              <a:t>Soup</a:t>
            </a:r>
            <a:r>
              <a:rPr lang="pt-PT" sz="1800" dirty="0"/>
              <a:t> + </a:t>
            </a:r>
            <a:r>
              <a:rPr lang="pt-PT" sz="1800" dirty="0" err="1"/>
              <a:t>dish</a:t>
            </a:r>
            <a:r>
              <a:rPr lang="pt-PT" sz="1800" dirty="0"/>
              <a:t> + </a:t>
            </a:r>
            <a:r>
              <a:rPr lang="pt-PT" sz="1800" dirty="0" err="1"/>
              <a:t>dessert</a:t>
            </a:r>
            <a:r>
              <a:rPr lang="pt-PT" sz="1800" dirty="0"/>
              <a:t> - </a:t>
            </a:r>
            <a:r>
              <a:rPr lang="pt-PT" sz="1800" dirty="0" err="1"/>
              <a:t>identical</a:t>
            </a:r>
            <a:r>
              <a:rPr lang="pt-PT" sz="1800" dirty="0"/>
              <a:t> to </a:t>
            </a:r>
            <a:r>
              <a:rPr lang="pt-PT" sz="1800" dirty="0" err="1"/>
              <a:t>lunch</a:t>
            </a:r>
            <a:r>
              <a:rPr lang="pt-PT" sz="1800" dirty="0"/>
              <a:t> </a:t>
            </a:r>
            <a:r>
              <a:rPr lang="pt-PT" sz="1800" dirty="0" err="1"/>
              <a:t>having</a:t>
            </a:r>
            <a:r>
              <a:rPr lang="pt-PT" sz="1800" dirty="0"/>
              <a:t> to </a:t>
            </a:r>
            <a:r>
              <a:rPr lang="pt-PT" sz="1800" dirty="0" err="1"/>
              <a:t>alternate</a:t>
            </a:r>
            <a:r>
              <a:rPr lang="pt-PT" sz="1800" dirty="0"/>
              <a:t> </a:t>
            </a:r>
            <a:r>
              <a:rPr lang="pt-PT" sz="1800" dirty="0" err="1"/>
              <a:t>meat</a:t>
            </a:r>
            <a:r>
              <a:rPr lang="pt-PT" sz="1800" dirty="0"/>
              <a:t> </a:t>
            </a:r>
            <a:r>
              <a:rPr lang="pt-PT" sz="1800" dirty="0" err="1"/>
              <a:t>and</a:t>
            </a:r>
            <a:r>
              <a:rPr lang="pt-PT" sz="1800" dirty="0"/>
              <a:t> </a:t>
            </a:r>
            <a:r>
              <a:rPr lang="pt-PT" sz="1800" dirty="0" err="1"/>
              <a:t>fish</a:t>
            </a:r>
            <a:r>
              <a:rPr lang="pt-PT" sz="1800" dirty="0"/>
              <a:t>.</a:t>
            </a:r>
          </a:p>
          <a:p>
            <a:r>
              <a:rPr lang="pt-PT" sz="2000" dirty="0" err="1"/>
              <a:t>Supper</a:t>
            </a:r>
            <a:r>
              <a:rPr lang="pt-PT" sz="2000" dirty="0"/>
              <a:t> - 23:15 </a:t>
            </a:r>
          </a:p>
          <a:p>
            <a:pPr lvl="1">
              <a:buFontTx/>
              <a:buChar char="-"/>
            </a:pPr>
            <a:r>
              <a:rPr lang="pt-PT" sz="1800" dirty="0" err="1"/>
              <a:t>Half</a:t>
            </a:r>
            <a:r>
              <a:rPr lang="pt-PT" sz="1800" dirty="0"/>
              <a:t> </a:t>
            </a:r>
            <a:r>
              <a:rPr lang="pt-PT" sz="1800" dirty="0" err="1"/>
              <a:t>bread</a:t>
            </a:r>
            <a:r>
              <a:rPr lang="pt-PT" sz="1800" dirty="0"/>
              <a:t> </a:t>
            </a:r>
            <a:r>
              <a:rPr lang="pt-PT" sz="1800" dirty="0" err="1"/>
              <a:t>or</a:t>
            </a:r>
            <a:r>
              <a:rPr lang="pt-PT" sz="1800" dirty="0"/>
              <a:t> a </a:t>
            </a:r>
            <a:r>
              <a:rPr lang="pt-PT" sz="1800" dirty="0" err="1"/>
              <a:t>hand</a:t>
            </a:r>
            <a:r>
              <a:rPr lang="pt-PT" sz="1800" dirty="0"/>
              <a:t> </a:t>
            </a:r>
            <a:r>
              <a:rPr lang="pt-PT" sz="1800" dirty="0" err="1"/>
              <a:t>of</a:t>
            </a:r>
            <a:r>
              <a:rPr lang="pt-PT" sz="1800" dirty="0"/>
              <a:t> </a:t>
            </a:r>
            <a:r>
              <a:rPr lang="pt-PT" sz="1800" dirty="0" err="1"/>
              <a:t>unsweetened</a:t>
            </a:r>
            <a:r>
              <a:rPr lang="pt-PT" sz="1800" dirty="0"/>
              <a:t> cereal </a:t>
            </a:r>
            <a:r>
              <a:rPr lang="pt-PT" sz="1800" dirty="0" err="1"/>
              <a:t>like</a:t>
            </a:r>
            <a:r>
              <a:rPr lang="pt-PT" sz="1800" dirty="0"/>
              <a:t> </a:t>
            </a:r>
            <a:r>
              <a:rPr lang="pt-PT" sz="1800" dirty="0" err="1"/>
              <a:t>Corn</a:t>
            </a:r>
            <a:r>
              <a:rPr lang="pt-PT" sz="1800" dirty="0"/>
              <a:t> </a:t>
            </a:r>
            <a:r>
              <a:rPr lang="pt-PT" sz="1800" dirty="0" err="1"/>
              <a:t>flakes</a:t>
            </a:r>
            <a:endParaRPr lang="pt-PT" sz="1800" dirty="0"/>
          </a:p>
          <a:p>
            <a:pPr marL="457200" lvl="1" indent="0">
              <a:buNone/>
            </a:pPr>
            <a:r>
              <a:rPr lang="pt-PT" sz="1800" dirty="0"/>
              <a:t>+ </a:t>
            </a:r>
            <a:r>
              <a:rPr lang="pt-PT" sz="1800" dirty="0" err="1"/>
              <a:t>Half</a:t>
            </a:r>
            <a:r>
              <a:rPr lang="pt-PT" sz="1800" dirty="0"/>
              <a:t> a cup </a:t>
            </a:r>
            <a:r>
              <a:rPr lang="pt-PT" sz="1800" dirty="0" err="1"/>
              <a:t>of</a:t>
            </a:r>
            <a:r>
              <a:rPr lang="pt-PT" sz="1800" dirty="0"/>
              <a:t> </a:t>
            </a:r>
            <a:r>
              <a:rPr lang="pt-PT" sz="1800" dirty="0" err="1"/>
              <a:t>milk</a:t>
            </a:r>
            <a:r>
              <a:rPr lang="pt-PT" sz="1800" dirty="0"/>
              <a:t> (120mL) </a:t>
            </a:r>
            <a:r>
              <a:rPr lang="pt-PT" sz="1800" dirty="0" err="1"/>
              <a:t>without</a:t>
            </a:r>
            <a:r>
              <a:rPr lang="pt-PT" sz="1800" dirty="0"/>
              <a:t> sugar.</a:t>
            </a:r>
          </a:p>
          <a:p>
            <a:pPr marL="0" indent="0">
              <a:buNone/>
            </a:pPr>
            <a:endParaRPr lang="pt-PT" sz="2200" dirty="0"/>
          </a:p>
          <a:p>
            <a:pPr marL="0" indent="0">
              <a:buNone/>
            </a:pPr>
            <a:r>
              <a:rPr lang="en-US" sz="2000" dirty="0"/>
              <a:t>Oil for seasoning for the whole day = 7 teaspoons of olive oil.</a:t>
            </a:r>
            <a:endParaRPr lang="pt-PT" sz="2000" dirty="0"/>
          </a:p>
        </p:txBody>
      </p:sp>
    </p:spTree>
    <p:extLst>
      <p:ext uri="{BB962C8B-B14F-4D97-AF65-F5344CB8AC3E}">
        <p14:creationId xmlns:p14="http://schemas.microsoft.com/office/powerpoint/2010/main" val="3705385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r>
              <a:rPr lang="pt-PT" altLang="en-US" sz="3600"/>
              <a:t>Energy intake vs. Energy expenditure</a:t>
            </a:r>
          </a:p>
        </p:txBody>
      </p:sp>
      <p:pic>
        <p:nvPicPr>
          <p:cNvPr id="4" name="Marcador de Posição de Conteúdo 3"/>
          <p:cNvPicPr>
            <a:picLocks noGrp="1" noChangeAspect="1"/>
          </p:cNvPicPr>
          <p:nvPr>
            <p:ph sz="half" idx="1"/>
          </p:nvPr>
        </p:nvPicPr>
        <p:blipFill>
          <a:blip r:embed="rId2"/>
          <a:srcRect l="52216" t="26995" r="16481" b="34572"/>
          <a:stretch>
            <a:fillRect/>
          </a:stretch>
        </p:blipFill>
        <p:spPr>
          <a:xfrm>
            <a:off x="838200" y="2381885"/>
            <a:ext cx="5181600" cy="3238500"/>
          </a:xfrm>
          <a:prstGeom prst="rect">
            <a:avLst/>
          </a:prstGeom>
        </p:spPr>
      </p:pic>
      <p:pic>
        <p:nvPicPr>
          <p:cNvPr id="9" name="Marcador de Posição de Conteúdo 8"/>
          <p:cNvPicPr>
            <a:picLocks noGrp="1" noChangeAspect="1"/>
          </p:cNvPicPr>
          <p:nvPr>
            <p:ph sz="half" idx="2"/>
          </p:nvPr>
        </p:nvPicPr>
        <p:blipFill>
          <a:blip r:embed="rId3"/>
          <a:srcRect l="15515" t="28294" r="53235" b="33666"/>
          <a:stretch>
            <a:fillRect/>
          </a:stretch>
        </p:blipFill>
        <p:spPr>
          <a:xfrm>
            <a:off x="6172200" y="2381885"/>
            <a:ext cx="5181600" cy="32385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pt-PT" altLang="en-US" sz="3600"/>
              <a:t>Calorie balance</a:t>
            </a:r>
          </a:p>
        </p:txBody>
      </p:sp>
      <p:sp>
        <p:nvSpPr>
          <p:cNvPr id="6" name="Content Placeholder 5"/>
          <p:cNvSpPr>
            <a:spLocks noGrp="1"/>
          </p:cNvSpPr>
          <p:nvPr>
            <p:ph idx="1"/>
          </p:nvPr>
        </p:nvSpPr>
        <p:spPr/>
        <p:txBody>
          <a:bodyPr>
            <a:normAutofit/>
          </a:bodyPr>
          <a:lstStyle/>
          <a:p>
            <a:pPr marL="0" indent="0" algn="just">
              <a:buNone/>
            </a:pPr>
            <a:r>
              <a:rPr lang="en-US" sz="1800" dirty="0"/>
              <a:t>Calorie balance refers to the relationship between calories consumed from foods and beverages and calories expended in normal body functions (i.e., metabolic processes) and through physical activity. People cannot control the calories expended in metabolic processes, but they can </a:t>
            </a:r>
            <a:r>
              <a:rPr lang="pt-PT" altLang="en-US" sz="1800" dirty="0"/>
              <a:t>c</a:t>
            </a:r>
            <a:r>
              <a:rPr lang="en-US" sz="1800" dirty="0" err="1"/>
              <a:t>ontrol</a:t>
            </a:r>
            <a:r>
              <a:rPr lang="en-US" sz="1800" dirty="0"/>
              <a:t> what they eat and drink, as well as how many calories they use in physical activity. </a:t>
            </a:r>
          </a:p>
          <a:p>
            <a:pPr marL="0" indent="0" algn="just">
              <a:buNone/>
            </a:pPr>
            <a:endParaRPr lang="en-US" sz="1800" dirty="0"/>
          </a:p>
          <a:p>
            <a:pPr marL="0" indent="0" algn="just">
              <a:buNone/>
            </a:pPr>
            <a:r>
              <a:rPr lang="en-US" sz="1800" dirty="0"/>
              <a:t>Calories consumed must equal calories expended for a person to maintain the same body weight. Consuming more calories than expended will result in weight gain. Conversely, consuming fewer calories than expended will result in weight loss. This can be achieved over time by eating fewer calories, being more physically active, or, best of all, a combination of the two.</a:t>
            </a:r>
          </a:p>
          <a:p>
            <a:pPr marL="0" indent="0" algn="just">
              <a:buNone/>
            </a:pPr>
            <a:endParaRPr lang="en-US" sz="1800" dirty="0"/>
          </a:p>
          <a:p>
            <a:pPr marL="0" indent="0" algn="just">
              <a:buNone/>
            </a:pPr>
            <a:r>
              <a:rPr lang="en-US" sz="1800" dirty="0"/>
              <a:t>Maintaining a healthy body weight and preventing excess weight gain throughout life is highly preferable to losing weight after weight gain. Once a person becomes obese, reducing body weight back to a healthy range requires significant effort over a span of time, even years. People who are most successful at losing weight and keeping it off do so through continued attention to calorie balance.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Princi</a:t>
            </a:r>
            <a:r>
              <a:rPr lang="pt-PT" altLang="en-US" sz="3600"/>
              <a:t>p</a:t>
            </a:r>
            <a:r>
              <a:rPr lang="en-US" sz="3600"/>
              <a:t>les for </a:t>
            </a:r>
            <a:r>
              <a:rPr lang="pt-PT" altLang="en-US" sz="3600"/>
              <a:t>p</a:t>
            </a:r>
            <a:r>
              <a:rPr lang="en-US" sz="3600"/>
              <a:t>ro</a:t>
            </a:r>
            <a:r>
              <a:rPr lang="pt-PT" altLang="en-US" sz="3600"/>
              <a:t>m</a:t>
            </a:r>
            <a:r>
              <a:rPr lang="en-US" sz="3600"/>
              <a:t>oting calorie </a:t>
            </a:r>
            <a:r>
              <a:rPr lang="pt-PT" altLang="en-US" sz="3600"/>
              <a:t>b</a:t>
            </a:r>
            <a:r>
              <a:rPr lang="en-US" sz="3600"/>
              <a:t>alance </a:t>
            </a:r>
            <a:br>
              <a:rPr lang="en-US" sz="3600"/>
            </a:br>
            <a:r>
              <a:rPr lang="en-US" sz="3600"/>
              <a:t>and weight </a:t>
            </a:r>
            <a:r>
              <a:rPr lang="pt-PT" altLang="en-US" sz="3600"/>
              <a:t>m</a:t>
            </a:r>
            <a:r>
              <a:rPr lang="en-US" sz="3600"/>
              <a:t>anage</a:t>
            </a:r>
            <a:r>
              <a:rPr lang="pt-PT" altLang="en-US" sz="3600"/>
              <a:t>m</a:t>
            </a:r>
            <a:r>
              <a:rPr lang="en-US" sz="3600"/>
              <a:t>ent</a:t>
            </a:r>
          </a:p>
        </p:txBody>
      </p:sp>
      <p:sp>
        <p:nvSpPr>
          <p:cNvPr id="3" name="Content Placeholder 2"/>
          <p:cNvSpPr>
            <a:spLocks noGrp="1"/>
          </p:cNvSpPr>
          <p:nvPr>
            <p:ph idx="1"/>
          </p:nvPr>
        </p:nvSpPr>
        <p:spPr/>
        <p:txBody>
          <a:bodyPr/>
          <a:lstStyle/>
          <a:p>
            <a:endParaRPr lang="en-US" sz="1800" dirty="0"/>
          </a:p>
          <a:p>
            <a:r>
              <a:rPr lang="en-US" sz="1800" dirty="0"/>
              <a:t> </a:t>
            </a:r>
            <a:r>
              <a:rPr lang="pt-PT" altLang="en-US" sz="1800" dirty="0"/>
              <a:t>F</a:t>
            </a:r>
            <a:r>
              <a:rPr lang="en-US" sz="1800" dirty="0" err="1"/>
              <a:t>ocus</a:t>
            </a:r>
            <a:r>
              <a:rPr lang="en-US" sz="1800" dirty="0"/>
              <a:t> on the total number of calories consumed.</a:t>
            </a:r>
          </a:p>
          <a:p>
            <a:pPr marL="0" indent="0" eaLnBrk="1" latinLnBrk="0" hangingPunct="1">
              <a:lnSpc>
                <a:spcPct val="100000"/>
              </a:lnSpc>
              <a:spcBef>
                <a:spcPts val="0"/>
              </a:spcBef>
              <a:buNone/>
            </a:pPr>
            <a:r>
              <a:rPr lang="en-US" sz="1800" dirty="0"/>
              <a:t>Maintaining a healthy eating pattern at an appropriate calorie level is advisable for weight</a:t>
            </a:r>
          </a:p>
          <a:p>
            <a:pPr marL="0" indent="0" eaLnBrk="1" latinLnBrk="0" hangingPunct="1">
              <a:lnSpc>
                <a:spcPct val="100000"/>
              </a:lnSpc>
              <a:spcBef>
                <a:spcPts val="0"/>
              </a:spcBef>
              <a:buNone/>
            </a:pPr>
            <a:r>
              <a:rPr lang="en-US" sz="1800" dirty="0"/>
              <a:t>management. Consuming an eating pattern low in calorie density may help to reduce calorie intake and</a:t>
            </a:r>
          </a:p>
          <a:p>
            <a:pPr marL="0" indent="0" eaLnBrk="1" latinLnBrk="0" hangingPunct="1">
              <a:lnSpc>
                <a:spcPct val="100000"/>
              </a:lnSpc>
              <a:spcBef>
                <a:spcPts val="0"/>
              </a:spcBef>
              <a:buNone/>
            </a:pPr>
            <a:r>
              <a:rPr lang="en-US" sz="1800" dirty="0"/>
              <a:t>improve body weight outcomes and overall health.</a:t>
            </a:r>
          </a:p>
          <a:p>
            <a:pPr marL="0" indent="0" eaLnBrk="1" latinLnBrk="0" hangingPunct="1">
              <a:lnSpc>
                <a:spcPct val="100000"/>
              </a:lnSpc>
              <a:spcBef>
                <a:spcPts val="0"/>
              </a:spcBef>
              <a:buNone/>
            </a:pPr>
            <a:endParaRPr lang="en-US" sz="1800" dirty="0"/>
          </a:p>
          <a:p>
            <a:r>
              <a:rPr lang="en-US" sz="1800" dirty="0"/>
              <a:t>Monitor food intake. </a:t>
            </a:r>
          </a:p>
          <a:p>
            <a:pPr marL="0" indent="0">
              <a:buNone/>
            </a:pPr>
            <a:r>
              <a:rPr lang="en-US" sz="1800" dirty="0"/>
              <a:t>Monitoring intake has been shown to help individuals become more aware of what and how much they eat and drink. Also, monitoring body weight and physical activity can help prevent weight gain and improve outcomes when actively losing weight or maintaining body weight following weight loss.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sym typeface="+mn-ea"/>
              </a:rPr>
              <a:t>Princi</a:t>
            </a:r>
            <a:r>
              <a:rPr lang="pt-PT" altLang="en-US" sz="3600">
                <a:sym typeface="+mn-ea"/>
              </a:rPr>
              <a:t>p</a:t>
            </a:r>
            <a:r>
              <a:rPr lang="en-US" sz="3600">
                <a:sym typeface="+mn-ea"/>
              </a:rPr>
              <a:t>les for </a:t>
            </a:r>
            <a:r>
              <a:rPr lang="pt-PT" altLang="en-US" sz="3600">
                <a:sym typeface="+mn-ea"/>
              </a:rPr>
              <a:t>p</a:t>
            </a:r>
            <a:r>
              <a:rPr lang="en-US" sz="3600">
                <a:sym typeface="+mn-ea"/>
              </a:rPr>
              <a:t>ro</a:t>
            </a:r>
            <a:r>
              <a:rPr lang="pt-PT" altLang="en-US" sz="3600">
                <a:sym typeface="+mn-ea"/>
              </a:rPr>
              <a:t>m</a:t>
            </a:r>
            <a:r>
              <a:rPr lang="en-US" sz="3600">
                <a:sym typeface="+mn-ea"/>
              </a:rPr>
              <a:t>oting calorie </a:t>
            </a:r>
            <a:r>
              <a:rPr lang="pt-PT" altLang="en-US" sz="3600">
                <a:sym typeface="+mn-ea"/>
              </a:rPr>
              <a:t>b</a:t>
            </a:r>
            <a:r>
              <a:rPr lang="en-US" sz="3600">
                <a:sym typeface="+mn-ea"/>
              </a:rPr>
              <a:t>alance </a:t>
            </a:r>
            <a:br>
              <a:rPr lang="en-US" sz="3600">
                <a:sym typeface="+mn-ea"/>
              </a:rPr>
            </a:br>
            <a:r>
              <a:rPr lang="en-US" sz="3600">
                <a:sym typeface="+mn-ea"/>
              </a:rPr>
              <a:t>and weight </a:t>
            </a:r>
            <a:r>
              <a:rPr lang="pt-PT" altLang="en-US" sz="3600">
                <a:sym typeface="+mn-ea"/>
              </a:rPr>
              <a:t>m</a:t>
            </a:r>
            <a:r>
              <a:rPr lang="en-US" sz="3600">
                <a:sym typeface="+mn-ea"/>
              </a:rPr>
              <a:t>anage</a:t>
            </a:r>
            <a:r>
              <a:rPr lang="pt-PT" altLang="en-US" sz="3600">
                <a:sym typeface="+mn-ea"/>
              </a:rPr>
              <a:t>m</a:t>
            </a:r>
            <a:r>
              <a:rPr lang="en-US" sz="3600">
                <a:sym typeface="+mn-ea"/>
              </a:rPr>
              <a:t>ent</a:t>
            </a:r>
            <a:endParaRPr lang="en-US" sz="3600"/>
          </a:p>
        </p:txBody>
      </p:sp>
      <p:sp>
        <p:nvSpPr>
          <p:cNvPr id="3" name="Content Placeholder 2"/>
          <p:cNvSpPr>
            <a:spLocks noGrp="1"/>
          </p:cNvSpPr>
          <p:nvPr>
            <p:ph idx="1"/>
          </p:nvPr>
        </p:nvSpPr>
        <p:spPr/>
        <p:txBody>
          <a:bodyPr/>
          <a:lstStyle/>
          <a:p>
            <a:endParaRPr lang="pt-PT" altLang="en-US" sz="1800" dirty="0"/>
          </a:p>
          <a:p>
            <a:r>
              <a:rPr lang="pt-PT" altLang="en-US" sz="1800" dirty="0"/>
              <a:t>W</a:t>
            </a:r>
            <a:r>
              <a:rPr lang="en-US" sz="1800" dirty="0"/>
              <a:t>hen eating out, choose smaller portions or lower-calorie options. </a:t>
            </a:r>
          </a:p>
          <a:p>
            <a:pPr marL="0" indent="0">
              <a:buNone/>
            </a:pPr>
            <a:r>
              <a:rPr lang="en-US" sz="1800" dirty="0"/>
              <a:t>When possible, order a small-sized option, share a meal, or take home part of the meal. Review the calorie content of foods and beverages offered and choose lower-calorie options. Calorie information may be available on menus, on food wrappers, or online. Or, instead of eating out, cook and eat more meals at home.</a:t>
            </a:r>
          </a:p>
          <a:p>
            <a:pPr marL="0" indent="0">
              <a:buNone/>
            </a:pPr>
            <a:endParaRPr lang="en-US" sz="1800" dirty="0"/>
          </a:p>
          <a:p>
            <a:r>
              <a:rPr lang="en-US" sz="1800" dirty="0"/>
              <a:t>Prepare, serve, and consume smaller portions of foods and beverages, especially those high in calories. </a:t>
            </a:r>
          </a:p>
          <a:p>
            <a:pPr marL="0" indent="0">
              <a:buNone/>
            </a:pPr>
            <a:r>
              <a:rPr lang="en-US" sz="1800" dirty="0"/>
              <a:t>Individuals eat and drink more when provided larger portions. Serving and consuming smaller portions is associated with weight loss and weight maintenance over time.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pt-PT" altLang="en-US" sz="3600"/>
              <a:t>World deaths in 2000 </a:t>
            </a:r>
            <a:br>
              <a:rPr lang="pt-PT" altLang="en-US" sz="3600"/>
            </a:br>
            <a:r>
              <a:rPr lang="pt-PT" altLang="en-US" sz="3600"/>
              <a:t>attributable to selected leading risk factors</a:t>
            </a:r>
          </a:p>
        </p:txBody>
      </p:sp>
      <p:pic>
        <p:nvPicPr>
          <p:cNvPr id="7" name="Marcador de Posição de Conteúdo 6"/>
          <p:cNvPicPr>
            <a:picLocks noGrp="1" noChangeAspect="1"/>
          </p:cNvPicPr>
          <p:nvPr>
            <p:ph idx="1"/>
          </p:nvPr>
        </p:nvPicPr>
        <p:blipFill>
          <a:blip r:embed="rId2">
            <a:clrChange>
              <a:clrFrom>
                <a:srgbClr val="FFFFFF">
                  <a:alpha val="100000"/>
                </a:srgbClr>
              </a:clrFrom>
              <a:clrTo>
                <a:srgbClr val="FFFFFF">
                  <a:alpha val="100000"/>
                  <a:alpha val="0"/>
                </a:srgbClr>
              </a:clrTo>
            </a:clrChange>
          </a:blip>
          <a:srcRect l="15961" t="30578" r="43583" b="26880"/>
          <a:stretch>
            <a:fillRect/>
          </a:stretch>
        </p:blipFill>
        <p:spPr>
          <a:xfrm>
            <a:off x="2365248" y="1825625"/>
            <a:ext cx="7432251" cy="464549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altLang="en-US">
                <a:sym typeface="+mn-ea"/>
              </a:rPr>
              <a:t>Adults and children with obesity worldwide</a:t>
            </a:r>
            <a:endParaRPr lang="pt-PT" altLang="en-US"/>
          </a:p>
        </p:txBody>
      </p:sp>
      <p:pic>
        <p:nvPicPr>
          <p:cNvPr id="4" name="Marcador de Posição de Conteúdo 3"/>
          <p:cNvPicPr>
            <a:picLocks noGrp="1" noChangeAspect="1"/>
          </p:cNvPicPr>
          <p:nvPr>
            <p:ph sz="half" idx="2"/>
          </p:nvPr>
        </p:nvPicPr>
        <p:blipFill>
          <a:blip r:embed="rId2"/>
          <a:srcRect l="33929" t="33471" r="17255" b="23481"/>
          <a:stretch>
            <a:fillRect/>
          </a:stretch>
        </p:blipFill>
        <p:spPr>
          <a:xfrm>
            <a:off x="725805" y="2381885"/>
            <a:ext cx="5181600" cy="3238500"/>
          </a:xfrm>
          <a:prstGeom prst="rect">
            <a:avLst/>
          </a:prstGeom>
        </p:spPr>
      </p:pic>
      <p:pic>
        <p:nvPicPr>
          <p:cNvPr id="8" name="Marcador de Posição de Conteúdo 3"/>
          <p:cNvPicPr>
            <a:picLocks noChangeAspect="1"/>
          </p:cNvPicPr>
          <p:nvPr/>
        </p:nvPicPr>
        <p:blipFill>
          <a:blip r:embed="rId3"/>
          <a:srcRect l="33830" t="20715" r="17133" b="37277"/>
          <a:stretch>
            <a:fillRect/>
          </a:stretch>
        </p:blipFill>
        <p:spPr>
          <a:xfrm>
            <a:off x="6153150" y="2382520"/>
            <a:ext cx="5200650" cy="3238500"/>
          </a:xfrm>
          <a:prstGeom prst="rect">
            <a:avLst/>
          </a:prstGeom>
        </p:spPr>
      </p:pic>
      <p:sp>
        <p:nvSpPr>
          <p:cNvPr id="9" name="Caixa de Texto 8"/>
          <p:cNvSpPr txBox="1"/>
          <p:nvPr/>
        </p:nvSpPr>
        <p:spPr>
          <a:xfrm>
            <a:off x="725805" y="6126480"/>
            <a:ext cx="4267200" cy="368300"/>
          </a:xfrm>
          <a:prstGeom prst="rect">
            <a:avLst/>
          </a:prstGeom>
          <a:noFill/>
        </p:spPr>
        <p:txBody>
          <a:bodyPr wrap="none" rtlCol="0" anchor="t">
            <a:spAutoFit/>
          </a:bodyPr>
          <a:lstStyle/>
          <a:p>
            <a:r>
              <a:rPr lang="pt-PT" altLang="en-US">
                <a:sym typeface="+mn-ea"/>
              </a:rPr>
              <a:t>World Gastroenterology Organisation, 2011 </a:t>
            </a:r>
            <a:endParaRPr lang="pt-PT"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pt-PT" altLang="en-US" sz="3600"/>
              <a:t>Risk of death in different BMI </a:t>
            </a:r>
            <a:r>
              <a:rPr lang="pt-PT" altLang="en-US"/>
              <a:t>  </a:t>
            </a:r>
          </a:p>
        </p:txBody>
      </p:sp>
      <p:pic>
        <p:nvPicPr>
          <p:cNvPr id="4" name="Content Placeholder 3"/>
          <p:cNvPicPr>
            <a:picLocks noGrp="1" noChangeAspect="1"/>
          </p:cNvPicPr>
          <p:nvPr>
            <p:ph idx="1"/>
          </p:nvPr>
        </p:nvPicPr>
        <p:blipFill>
          <a:blip r:embed="rId2">
            <a:clrChange>
              <a:clrFrom>
                <a:srgbClr val="FFFFFF">
                  <a:alpha val="100000"/>
                </a:srgbClr>
              </a:clrFrom>
              <a:clrTo>
                <a:srgbClr val="FFFFFF">
                  <a:alpha val="100000"/>
                  <a:alpha val="0"/>
                </a:srgbClr>
              </a:clrTo>
            </a:clrChange>
          </a:blip>
          <a:srcRect l="16016" t="38684" r="43625" b="12885"/>
          <a:stretch>
            <a:fillRect/>
          </a:stretch>
        </p:blipFill>
        <p:spPr>
          <a:xfrm>
            <a:off x="2614295" y="1825625"/>
            <a:ext cx="6962140" cy="435165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pt-PT" altLang="en-US" sz="3600"/>
              <a:t>Diabetes in Europe</a:t>
            </a:r>
          </a:p>
        </p:txBody>
      </p:sp>
      <p:pic>
        <p:nvPicPr>
          <p:cNvPr id="4" name="Marcador de Posição de Conteúdo 3"/>
          <p:cNvPicPr>
            <a:picLocks noGrp="1" noChangeAspect="1"/>
          </p:cNvPicPr>
          <p:nvPr>
            <p:ph idx="1"/>
          </p:nvPr>
        </p:nvPicPr>
        <p:blipFill>
          <a:blip r:embed="rId2">
            <a:clrChange>
              <a:clrFrom>
                <a:srgbClr val="F2F2F2">
                  <a:alpha val="100000"/>
                </a:srgbClr>
              </a:clrFrom>
              <a:clrTo>
                <a:srgbClr val="F2F2F2">
                  <a:alpha val="100000"/>
                  <a:alpha val="0"/>
                </a:srgbClr>
              </a:clrTo>
            </a:clrChange>
          </a:blip>
          <a:srcRect l="9458" t="18240" r="18090" b="19656"/>
          <a:stretch>
            <a:fillRect/>
          </a:stretch>
        </p:blipFill>
        <p:spPr>
          <a:xfrm>
            <a:off x="2614295" y="1825625"/>
            <a:ext cx="6962140" cy="4351655"/>
          </a:xfrm>
          <a:prstGeom prst="rect">
            <a:avLst/>
          </a:prstGeom>
        </p:spPr>
      </p:pic>
      <p:cxnSp>
        <p:nvCxnSpPr>
          <p:cNvPr id="2" name="Conexão Reta 1"/>
          <p:cNvCxnSpPr/>
          <p:nvPr/>
        </p:nvCxnSpPr>
        <p:spPr>
          <a:xfrm flipH="1">
            <a:off x="6102350" y="4802505"/>
            <a:ext cx="244475" cy="28575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ltLang="en-US" sz="3600"/>
              <a:t>Cholesterol in Europe</a:t>
            </a:r>
          </a:p>
        </p:txBody>
      </p:sp>
      <p:pic>
        <p:nvPicPr>
          <p:cNvPr id="4" name="Marcador de Posição de Conteúdo 3"/>
          <p:cNvPicPr>
            <a:picLocks noGrp="1" noChangeAspect="1"/>
          </p:cNvPicPr>
          <p:nvPr>
            <p:ph idx="1"/>
          </p:nvPr>
        </p:nvPicPr>
        <p:blipFill>
          <a:blip r:embed="rId2">
            <a:clrChange>
              <a:clrFrom>
                <a:srgbClr val="F2F2F2">
                  <a:alpha val="100000"/>
                </a:srgbClr>
              </a:clrFrom>
              <a:clrTo>
                <a:srgbClr val="F2F2F2">
                  <a:alpha val="100000"/>
                  <a:alpha val="0"/>
                </a:srgbClr>
              </a:clrTo>
            </a:clrChange>
          </a:blip>
          <a:srcRect l="9458" t="16591" r="18328" b="21305"/>
          <a:stretch>
            <a:fillRect/>
          </a:stretch>
        </p:blipFill>
        <p:spPr>
          <a:xfrm>
            <a:off x="2614295" y="1825625"/>
            <a:ext cx="6962140" cy="4351655"/>
          </a:xfrm>
          <a:prstGeom prst="rect">
            <a:avLst/>
          </a:prstGeom>
        </p:spPr>
      </p:pic>
      <p:cxnSp>
        <p:nvCxnSpPr>
          <p:cNvPr id="3" name="Conexão Reta 2"/>
          <p:cNvCxnSpPr/>
          <p:nvPr/>
        </p:nvCxnSpPr>
        <p:spPr>
          <a:xfrm flipH="1">
            <a:off x="4442460" y="4720590"/>
            <a:ext cx="13335" cy="39497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ltLang="en-US" sz="3600"/>
              <a:t>Blood pressure in Europe (males)</a:t>
            </a:r>
          </a:p>
        </p:txBody>
      </p:sp>
      <p:pic>
        <p:nvPicPr>
          <p:cNvPr id="4" name="Marcador de Posição de Conteúdo 3"/>
          <p:cNvPicPr>
            <a:picLocks noGrp="1" noChangeAspect="1"/>
          </p:cNvPicPr>
          <p:nvPr>
            <p:ph idx="1"/>
          </p:nvPr>
        </p:nvPicPr>
        <p:blipFill>
          <a:blip r:embed="rId2">
            <a:clrChange>
              <a:clrFrom>
                <a:srgbClr val="F2F2F2">
                  <a:alpha val="100000"/>
                </a:srgbClr>
              </a:clrFrom>
              <a:clrTo>
                <a:srgbClr val="F2F2F2">
                  <a:alpha val="100000"/>
                  <a:alpha val="0"/>
                </a:srgbClr>
              </a:clrTo>
            </a:clrChange>
          </a:blip>
          <a:srcRect l="9632" t="20152" r="18435" b="18284"/>
          <a:stretch>
            <a:fillRect/>
          </a:stretch>
        </p:blipFill>
        <p:spPr>
          <a:xfrm>
            <a:off x="2614295" y="1825625"/>
            <a:ext cx="6962140" cy="4351655"/>
          </a:xfrm>
          <a:prstGeom prst="rect">
            <a:avLst/>
          </a:prstGeom>
        </p:spPr>
      </p:pic>
      <p:cxnSp>
        <p:nvCxnSpPr>
          <p:cNvPr id="3" name="Conexão Reta 2"/>
          <p:cNvCxnSpPr/>
          <p:nvPr/>
        </p:nvCxnSpPr>
        <p:spPr>
          <a:xfrm flipH="1">
            <a:off x="9218295" y="4789170"/>
            <a:ext cx="244475" cy="28575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ltLang="en-US" sz="3600">
                <a:sym typeface="+mn-ea"/>
              </a:rPr>
              <a:t>Blood pressure in Europe (females)</a:t>
            </a:r>
            <a:endParaRPr lang="en-US" sz="3600"/>
          </a:p>
        </p:txBody>
      </p:sp>
      <p:pic>
        <p:nvPicPr>
          <p:cNvPr id="4" name="Marcador de Posição de Conteúdo 3"/>
          <p:cNvPicPr>
            <a:picLocks noGrp="1" noChangeAspect="1"/>
          </p:cNvPicPr>
          <p:nvPr>
            <p:ph idx="1"/>
          </p:nvPr>
        </p:nvPicPr>
        <p:blipFill>
          <a:blip r:embed="rId2">
            <a:clrChange>
              <a:clrFrom>
                <a:srgbClr val="F2F2F2">
                  <a:alpha val="100000"/>
                </a:srgbClr>
              </a:clrFrom>
              <a:clrTo>
                <a:srgbClr val="F2F2F2">
                  <a:alpha val="100000"/>
                  <a:alpha val="0"/>
                </a:srgbClr>
              </a:clrTo>
            </a:clrChange>
          </a:blip>
          <a:srcRect l="9659" t="18517" r="18597" b="19101"/>
          <a:stretch>
            <a:fillRect/>
          </a:stretch>
        </p:blipFill>
        <p:spPr>
          <a:xfrm>
            <a:off x="2614295" y="1825625"/>
            <a:ext cx="6962140" cy="4351655"/>
          </a:xfrm>
          <a:prstGeom prst="rect">
            <a:avLst/>
          </a:prstGeom>
        </p:spPr>
      </p:pic>
      <p:cxnSp>
        <p:nvCxnSpPr>
          <p:cNvPr id="3" name="Conexão Reta 2"/>
          <p:cNvCxnSpPr/>
          <p:nvPr/>
        </p:nvCxnSpPr>
        <p:spPr>
          <a:xfrm>
            <a:off x="9504045" y="4380865"/>
            <a:ext cx="0" cy="46228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ltLang="en-US" sz="3600"/>
              <a:t>Colorectal cancer in Europe (males)</a:t>
            </a:r>
          </a:p>
        </p:txBody>
      </p:sp>
      <p:pic>
        <p:nvPicPr>
          <p:cNvPr id="4" name="Marcador de Posição de Conteúdo 3"/>
          <p:cNvPicPr>
            <a:picLocks noGrp="1" noChangeAspect="1"/>
          </p:cNvPicPr>
          <p:nvPr>
            <p:ph idx="1"/>
          </p:nvPr>
        </p:nvPicPr>
        <p:blipFill>
          <a:blip r:embed="rId2">
            <a:clrChange>
              <a:clrFrom>
                <a:srgbClr val="F2F2F2">
                  <a:alpha val="100000"/>
                </a:srgbClr>
              </a:clrFrom>
              <a:clrTo>
                <a:srgbClr val="F2F2F2">
                  <a:alpha val="100000"/>
                  <a:alpha val="0"/>
                </a:srgbClr>
              </a:clrTo>
            </a:clrChange>
          </a:blip>
          <a:srcRect l="10105" t="18240" r="18437" b="19641"/>
          <a:stretch>
            <a:fillRect/>
          </a:stretch>
        </p:blipFill>
        <p:spPr>
          <a:xfrm>
            <a:off x="2614295" y="1825625"/>
            <a:ext cx="6962140" cy="4351655"/>
          </a:xfrm>
          <a:prstGeom prst="rect">
            <a:avLst/>
          </a:prstGeom>
        </p:spPr>
      </p:pic>
      <p:cxnSp>
        <p:nvCxnSpPr>
          <p:cNvPr id="3" name="Conexão Reta 2"/>
          <p:cNvCxnSpPr/>
          <p:nvPr/>
        </p:nvCxnSpPr>
        <p:spPr>
          <a:xfrm>
            <a:off x="8442325" y="4805045"/>
            <a:ext cx="635" cy="447675"/>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ltLang="en-US" sz="3600">
                <a:sym typeface="+mn-ea"/>
              </a:rPr>
              <a:t>Colorectal cancer in Europe (females)</a:t>
            </a:r>
            <a:endParaRPr lang="en-US" sz="3600"/>
          </a:p>
        </p:txBody>
      </p:sp>
      <p:pic>
        <p:nvPicPr>
          <p:cNvPr id="4" name="Marcador de Posição de Conteúdo 3"/>
          <p:cNvPicPr>
            <a:picLocks noGrp="1" noChangeAspect="1"/>
          </p:cNvPicPr>
          <p:nvPr>
            <p:ph idx="1"/>
          </p:nvPr>
        </p:nvPicPr>
        <p:blipFill>
          <a:blip r:embed="rId2">
            <a:clrChange>
              <a:clrFrom>
                <a:srgbClr val="F2F2F2">
                  <a:alpha val="100000"/>
                </a:srgbClr>
              </a:clrFrom>
              <a:clrTo>
                <a:srgbClr val="F2F2F2">
                  <a:alpha val="100000"/>
                  <a:alpha val="0"/>
                </a:srgbClr>
              </a:clrTo>
            </a:clrChange>
          </a:blip>
          <a:srcRect l="9486" t="21771" r="18694" b="16124"/>
          <a:stretch>
            <a:fillRect/>
          </a:stretch>
        </p:blipFill>
        <p:spPr>
          <a:xfrm>
            <a:off x="2614295" y="1825625"/>
            <a:ext cx="6962140" cy="4351655"/>
          </a:xfrm>
          <a:prstGeom prst="rect">
            <a:avLst/>
          </a:prstGeom>
        </p:spPr>
      </p:pic>
      <p:cxnSp>
        <p:nvCxnSpPr>
          <p:cNvPr id="3" name="Conexão Reta 2"/>
          <p:cNvCxnSpPr/>
          <p:nvPr/>
        </p:nvCxnSpPr>
        <p:spPr>
          <a:xfrm>
            <a:off x="6809740" y="4993005"/>
            <a:ext cx="0" cy="367665"/>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ltLang="en-US" sz="3600"/>
              <a:t>What do we want to eat in the future?</a:t>
            </a:r>
          </a:p>
        </p:txBody>
      </p:sp>
      <p:pic>
        <p:nvPicPr>
          <p:cNvPr id="4" name="Content Placeholder 3"/>
          <p:cNvPicPr>
            <a:picLocks noGrp="1" noChangeAspect="1"/>
          </p:cNvPicPr>
          <p:nvPr>
            <p:ph idx="1"/>
          </p:nvPr>
        </p:nvPicPr>
        <p:blipFill>
          <a:blip r:embed="rId2">
            <a:clrChange>
              <a:clrFrom>
                <a:srgbClr val="FFFFFF">
                  <a:alpha val="100000"/>
                </a:srgbClr>
              </a:clrFrom>
              <a:clrTo>
                <a:srgbClr val="FFFFFF">
                  <a:alpha val="100000"/>
                  <a:alpha val="0"/>
                </a:srgbClr>
              </a:clrTo>
            </a:clrChange>
          </a:blip>
          <a:srcRect l="33756" t="38059" r="29069" b="35068"/>
          <a:stretch>
            <a:fillRect/>
          </a:stretch>
        </p:blipFill>
        <p:spPr>
          <a:xfrm>
            <a:off x="2796540" y="1856740"/>
            <a:ext cx="6558915" cy="344297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24000" y="3602355"/>
            <a:ext cx="9144000" cy="2568575"/>
          </a:xfrm>
        </p:spPr>
        <p:txBody>
          <a:bodyPr>
            <a:normAutofit/>
          </a:bodyPr>
          <a:lstStyle/>
          <a:p>
            <a:pPr algn="l"/>
            <a:r>
              <a:rPr lang="en-US" sz="3600" dirty="0">
                <a:solidFill>
                  <a:schemeClr val="accent1"/>
                </a:solidFill>
                <a:effectLst>
                  <a:outerShdw blurRad="38100" dist="38100" dir="2700000" algn="tl">
                    <a:srgbClr val="000000">
                      <a:alpha val="43137"/>
                    </a:srgbClr>
                  </a:outerShdw>
                </a:effectLst>
              </a:rPr>
              <a:t>National </a:t>
            </a:r>
            <a:r>
              <a:rPr lang="en-US" sz="3600" dirty="0" err="1">
                <a:solidFill>
                  <a:schemeClr val="accent1"/>
                </a:solidFill>
                <a:effectLst>
                  <a:outerShdw blurRad="38100" dist="38100" dir="2700000" algn="tl">
                    <a:srgbClr val="000000">
                      <a:alpha val="43137"/>
                    </a:srgbClr>
                  </a:outerShdw>
                </a:effectLst>
              </a:rPr>
              <a:t>Programme</a:t>
            </a:r>
            <a:r>
              <a:rPr lang="en-US" sz="3600" dirty="0">
                <a:solidFill>
                  <a:schemeClr val="accent1"/>
                </a:solidFill>
                <a:effectLst>
                  <a:outerShdw blurRad="38100" dist="38100" dir="2700000" algn="tl">
                    <a:srgbClr val="000000">
                      <a:alpha val="43137"/>
                    </a:srgbClr>
                  </a:outerShdw>
                </a:effectLst>
              </a:rPr>
              <a:t> for the Promotion of Healthy Eating</a:t>
            </a:r>
            <a:endParaRPr lang="pt-PT" sz="3600" dirty="0">
              <a:solidFill>
                <a:schemeClr val="accent1"/>
              </a:solidFill>
              <a:effectLst>
                <a:outerShdw blurRad="38100" dist="38100" dir="2700000" algn="tl">
                  <a:srgbClr val="000000">
                    <a:alpha val="43137"/>
                  </a:srgbClr>
                </a:outerShdw>
              </a:effectLst>
            </a:endParaRPr>
          </a:p>
          <a:p>
            <a:pPr algn="r"/>
            <a:endParaRPr lang="pt-PT" altLang="en-US" sz="3600" dirty="0"/>
          </a:p>
          <a:p>
            <a:pPr algn="r"/>
            <a:endParaRPr lang="pt-PT" altLang="en-US" sz="3200" dirty="0"/>
          </a:p>
        </p:txBody>
      </p:sp>
      <p:pic>
        <p:nvPicPr>
          <p:cNvPr id="6" name="Imagem 5"/>
          <p:cNvPicPr>
            <a:picLocks noChangeAspect="1"/>
          </p:cNvPicPr>
          <p:nvPr/>
        </p:nvPicPr>
        <p:blipFill>
          <a:blip r:embed="rId2"/>
          <a:stretch>
            <a:fillRect/>
          </a:stretch>
        </p:blipFill>
        <p:spPr>
          <a:xfrm>
            <a:off x="6070600" y="-5080"/>
            <a:ext cx="6165215" cy="3103245"/>
          </a:xfrm>
          <a:prstGeom prst="rect">
            <a:avLst/>
          </a:prstGeom>
        </p:spPr>
      </p:pic>
      <p:pic>
        <p:nvPicPr>
          <p:cNvPr id="7" name="Imagem 6"/>
          <p:cNvPicPr>
            <a:picLocks noChangeAspect="1"/>
          </p:cNvPicPr>
          <p:nvPr/>
        </p:nvPicPr>
        <p:blipFill>
          <a:blip r:embed="rId3"/>
          <a:stretch>
            <a:fillRect/>
          </a:stretch>
        </p:blipFill>
        <p:spPr>
          <a:xfrm>
            <a:off x="-98425" y="-5080"/>
            <a:ext cx="6163945" cy="3102610"/>
          </a:xfrm>
          <a:prstGeom prst="rect">
            <a:avLst/>
          </a:prstGeom>
        </p:spPr>
      </p:pic>
    </p:spTree>
    <p:extLst>
      <p:ext uri="{BB962C8B-B14F-4D97-AF65-F5344CB8AC3E}">
        <p14:creationId xmlns:p14="http://schemas.microsoft.com/office/powerpoint/2010/main" val="17917231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sym typeface="+mn-ea"/>
              </a:rPr>
              <a:t>PNPAS presents five main objectives</a:t>
            </a:r>
            <a:endParaRPr lang="en-US" sz="3600"/>
          </a:p>
        </p:txBody>
      </p:sp>
      <p:sp>
        <p:nvSpPr>
          <p:cNvPr id="3" name="Content Placeholder 2"/>
          <p:cNvSpPr>
            <a:spLocks noGrp="1"/>
          </p:cNvSpPr>
          <p:nvPr>
            <p:ph idx="1"/>
          </p:nvPr>
        </p:nvSpPr>
        <p:spPr/>
        <p:txBody>
          <a:bodyPr>
            <a:normAutofit/>
          </a:bodyPr>
          <a:lstStyle/>
          <a:p>
            <a:pPr marL="0" indent="0" algn="just">
              <a:buNone/>
            </a:pPr>
            <a:r>
              <a:rPr lang="pt-PT" altLang="en-US" sz="2200"/>
              <a:t>1</a:t>
            </a:r>
            <a:r>
              <a:rPr lang="en-US" sz="2200"/>
              <a:t>) To increase the knowledge about food intake of the Portuguese population as well as their determinants and consequences; </a:t>
            </a:r>
          </a:p>
          <a:p>
            <a:pPr marL="0" indent="0" algn="just">
              <a:buNone/>
            </a:pPr>
            <a:r>
              <a:rPr lang="pt-PT" altLang="en-US" sz="2200"/>
              <a:t>2</a:t>
            </a:r>
            <a:r>
              <a:rPr lang="en-US" sz="2200"/>
              <a:t>) To modify the availability of certain foods namely in schools, workplaces and in public settings; </a:t>
            </a:r>
          </a:p>
          <a:p>
            <a:pPr marL="0" indent="0" algn="just">
              <a:buNone/>
            </a:pPr>
            <a:r>
              <a:rPr lang="pt-PT" altLang="en-US" sz="2200"/>
              <a:t>3</a:t>
            </a:r>
            <a:r>
              <a:rPr lang="en-US" sz="2200"/>
              <a:t>) To inform and enable citizens to purchase, prepare and store healthy foods, in special to the most disadvantaged people; </a:t>
            </a:r>
          </a:p>
          <a:p>
            <a:pPr marL="0" indent="0" algn="just">
              <a:buNone/>
            </a:pPr>
            <a:r>
              <a:rPr lang="pt-PT" altLang="en-US" sz="2200"/>
              <a:t>4</a:t>
            </a:r>
            <a:r>
              <a:rPr lang="en-US" sz="2200"/>
              <a:t>) To identify and promote transversal actions that encourage the consumption of high nutritional quality foods in an intersectoral and integrated way with other sectors, namely agriculture, sports, environment, education, social security and municipalities; </a:t>
            </a:r>
          </a:p>
          <a:p>
            <a:pPr marL="0" indent="0" algn="just">
              <a:buNone/>
            </a:pPr>
            <a:r>
              <a:rPr lang="pt-PT" altLang="en-US" sz="2200"/>
              <a:t>5</a:t>
            </a:r>
            <a:r>
              <a:rPr lang="en-US" sz="2200"/>
              <a:t>) To improve the qualification and way of action of several professionals that by their activity could induce knowledge, attitudes, and behaviors in the food arena.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altLang="en-US">
                <a:sym typeface="+mn-ea"/>
              </a:rPr>
              <a:t>Obesity trends among portuguese adults </a:t>
            </a:r>
            <a:endParaRPr lang="pt-PT" altLang="en-US"/>
          </a:p>
        </p:txBody>
      </p:sp>
      <p:pic>
        <p:nvPicPr>
          <p:cNvPr id="4" name="Marcador de Posição de Conteúdo 3"/>
          <p:cNvPicPr>
            <a:picLocks noGrp="1" noChangeAspect="1"/>
          </p:cNvPicPr>
          <p:nvPr>
            <p:ph idx="1"/>
          </p:nvPr>
        </p:nvPicPr>
        <p:blipFill>
          <a:blip r:embed="rId2">
            <a:clrChange>
              <a:clrFrom>
                <a:srgbClr val="FFFFFF">
                  <a:alpha val="100000"/>
                </a:srgbClr>
              </a:clrFrom>
              <a:clrTo>
                <a:srgbClr val="FFFFFF">
                  <a:alpha val="100000"/>
                  <a:alpha val="0"/>
                </a:srgbClr>
              </a:clrTo>
            </a:clrChange>
          </a:blip>
          <a:srcRect l="14785" t="28061" r="48614" b="27608"/>
          <a:stretch>
            <a:fillRect/>
          </a:stretch>
        </p:blipFill>
        <p:spPr>
          <a:xfrm>
            <a:off x="2614295" y="1825625"/>
            <a:ext cx="6962140" cy="4351655"/>
          </a:xfrm>
          <a:prstGeom prst="rect">
            <a:avLst/>
          </a:prstGeom>
          <a:noFill/>
          <a:ln w="9525">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ltLang="en-US"/>
              <a:t>Strategies</a:t>
            </a:r>
          </a:p>
        </p:txBody>
      </p:sp>
      <p:sp>
        <p:nvSpPr>
          <p:cNvPr id="3" name="Content Placeholder 2"/>
          <p:cNvSpPr>
            <a:spLocks noGrp="1"/>
          </p:cNvSpPr>
          <p:nvPr>
            <p:ph idx="1"/>
          </p:nvPr>
        </p:nvSpPr>
        <p:spPr/>
        <p:txBody>
          <a:bodyPr/>
          <a:lstStyle/>
          <a:p>
            <a:pPr marL="0" indent="0" algn="just">
              <a:buNone/>
            </a:pPr>
            <a:r>
              <a:rPr lang="en-US" sz="2200"/>
              <a:t>Since 2016, PNPAS coordinates the WHO European Action Network on Reducing Marketing Pressure on Children, aiming at finding ways to reduce marketing pressure on children regarding energy-dense, micronutrient-poor foods and beverages. </a:t>
            </a:r>
          </a:p>
          <a:p>
            <a:pPr marL="0" indent="0" algn="just">
              <a:buNone/>
            </a:pPr>
            <a:r>
              <a:rPr lang="en-US" sz="2200"/>
              <a:t>In 2016, a new law was proposed with restrictions on advertising towards children regarding food and drinks in Portugal. The law now has general approval from the three political parties that support government. </a:t>
            </a:r>
          </a:p>
          <a:p>
            <a:pPr marL="0" indent="0" algn="just">
              <a:buNone/>
            </a:pPr>
            <a:r>
              <a:rPr lang="en-US" sz="2200"/>
              <a:t>The law forbids the advertising of food and beverages high in sugar, fat or salt within the 30 minutes previous and subsequent to and during children’s television programmes as well as for TV programmes whose audiences have a minimum of 20% audience younger than 12 years old as well as on the internet or web pages with content intended for children and within a surrounding radius of 500 m from schools</a:t>
            </a:r>
            <a:r>
              <a:rPr lang="pt-PT" altLang="en-US" sz="2200"/>
              <a: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ltLang="en-US"/>
              <a:t>Strategies</a:t>
            </a:r>
          </a:p>
        </p:txBody>
      </p:sp>
      <p:sp>
        <p:nvSpPr>
          <p:cNvPr id="3" name="Content Placeholder 2"/>
          <p:cNvSpPr>
            <a:spLocks noGrp="1"/>
          </p:cNvSpPr>
          <p:nvPr>
            <p:ph idx="1"/>
          </p:nvPr>
        </p:nvSpPr>
        <p:spPr/>
        <p:txBody>
          <a:bodyPr/>
          <a:lstStyle/>
          <a:p>
            <a:pPr marL="0" indent="0" algn="just">
              <a:buNone/>
            </a:pPr>
            <a:r>
              <a:rPr lang="en-US" sz="2200"/>
              <a:t>One of the food categories that most contributes towards salt intake is bread. Since 2009, Portugal has implemented a law that establishes the maximum limit of salt in bread to no more than 1.4 g of salt per 100 g of bread. However, in October 2016, a voluntary agreement with the Portuguese Association of Bakery Manufacturers was established to reduce this limit to a maximum level of 1 g of salt per 100 g of bread, to be achieved by 2021.</a:t>
            </a:r>
          </a:p>
          <a:p>
            <a:pPr marL="0" indent="0" algn="just">
              <a:buNone/>
            </a:pPr>
            <a:r>
              <a:rPr lang="en-US" sz="2200">
                <a:sym typeface="+mn-ea"/>
              </a:rPr>
              <a:t>This voluntary agreement also includes a strategy to reduce trans fatty acids in Portuguese foods by defining a limit of 2 g per 100 g of fat in margarine/shortening according to WHO recommendations</a:t>
            </a:r>
            <a:r>
              <a:rPr lang="pt-PT" altLang="en-US" sz="2200">
                <a:sym typeface="+mn-ea"/>
              </a:rPr>
              <a:t>.</a:t>
            </a:r>
            <a:endParaRPr lang="pt-PT" altLang="en-US" sz="2200"/>
          </a:p>
          <a:p>
            <a:pPr marL="0" indent="0" algn="just">
              <a:buNone/>
            </a:pPr>
            <a:r>
              <a:rPr lang="pt-PT" altLang="en-US" sz="2200">
                <a:sym typeface="+mn-ea"/>
              </a:rPr>
              <a:t>And also the implementation of a sugar tax on sweetened beverages</a:t>
            </a:r>
            <a:endParaRPr lang="pt-PT" altLang="en-US" sz="2200"/>
          </a:p>
          <a:p>
            <a:pPr marL="0" indent="0" algn="just">
              <a:buNone/>
            </a:pPr>
            <a:endParaRPr lang="en-US" sz="2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pPr algn="l"/>
            <a:r>
              <a:rPr lang="pt-PT" altLang="en-US" sz="3600">
                <a:sym typeface="+mn-ea"/>
              </a:rPr>
              <a:t>Obesity trends among portuguese adults (1995-2005) </a:t>
            </a:r>
          </a:p>
        </p:txBody>
      </p:sp>
      <p:pic>
        <p:nvPicPr>
          <p:cNvPr id="4" name="Marcador de Posição de Conteúdo 3"/>
          <p:cNvPicPr>
            <a:picLocks noGrp="1" noChangeAspect="1"/>
          </p:cNvPicPr>
          <p:nvPr>
            <p:ph idx="1"/>
          </p:nvPr>
        </p:nvPicPr>
        <p:blipFill>
          <a:blip r:embed="rId2">
            <a:clrChange>
              <a:clrFrom>
                <a:srgbClr val="FFFFFF">
                  <a:alpha val="100000"/>
                </a:srgbClr>
              </a:clrFrom>
              <a:clrTo>
                <a:srgbClr val="FFFFFF">
                  <a:alpha val="100000"/>
                  <a:alpha val="0"/>
                </a:srgbClr>
              </a:clrTo>
            </a:clrChange>
          </a:blip>
          <a:srcRect l="14101" t="31081" r="48103" b="23508"/>
          <a:stretch>
            <a:fillRect/>
          </a:stretch>
        </p:blipFill>
        <p:spPr>
          <a:xfrm>
            <a:off x="2614295" y="1825625"/>
            <a:ext cx="6962140" cy="435165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pPr algn="l"/>
            <a:r>
              <a:rPr lang="pt-PT" altLang="en-US" sz="3600"/>
              <a:t>Obesity trends among portuguese adults (2015)</a:t>
            </a:r>
          </a:p>
        </p:txBody>
      </p:sp>
      <p:pic>
        <p:nvPicPr>
          <p:cNvPr id="4" name="Marcador de Posição de Conteúdo 3"/>
          <p:cNvPicPr>
            <a:picLocks noGrp="1" noChangeAspect="1"/>
          </p:cNvPicPr>
          <p:nvPr>
            <p:ph idx="1"/>
          </p:nvPr>
        </p:nvPicPr>
        <p:blipFill>
          <a:blip r:embed="rId2">
            <a:clrChange>
              <a:clrFrom>
                <a:srgbClr val="F2F2F2">
                  <a:alpha val="100000"/>
                </a:srgbClr>
              </a:clrFrom>
              <a:clrTo>
                <a:srgbClr val="F2F2F2">
                  <a:alpha val="100000"/>
                  <a:alpha val="0"/>
                </a:srgbClr>
              </a:clrTo>
            </a:clrChange>
          </a:blip>
          <a:srcRect l="9823" t="20152" r="18296" b="17729"/>
          <a:stretch>
            <a:fillRect/>
          </a:stretch>
        </p:blipFill>
        <p:spPr>
          <a:xfrm>
            <a:off x="2371090" y="1691005"/>
            <a:ext cx="6962140" cy="435165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altLang="en-US" sz="3600">
                <a:sym typeface="+mn-ea"/>
              </a:rPr>
              <a:t>Management of obesity</a:t>
            </a:r>
          </a:p>
        </p:txBody>
      </p:sp>
      <p:graphicFrame>
        <p:nvGraphicFramePr>
          <p:cNvPr id="4" name="Diagrama 3">
            <a:extLst>
              <a:ext uri="{FF2B5EF4-FFF2-40B4-BE49-F238E27FC236}">
                <a16:creationId xmlns:a16="http://schemas.microsoft.com/office/drawing/2014/main" id="{A63B8D28-D9B1-42FE-B7BF-1F1E47348169}"/>
              </a:ext>
            </a:extLst>
          </p:cNvPr>
          <p:cNvGraphicFramePr/>
          <p:nvPr>
            <p:extLst>
              <p:ext uri="{D42A27DB-BD31-4B8C-83A1-F6EECF244321}">
                <p14:modId xmlns:p14="http://schemas.microsoft.com/office/powerpoint/2010/main" val="1940267373"/>
              </p:ext>
            </p:extLst>
          </p:nvPr>
        </p:nvGraphicFramePr>
        <p:xfrm>
          <a:off x="838200" y="1328293"/>
          <a:ext cx="105156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pt-PT" altLang="en-US" sz="3600">
                <a:sym typeface="+mn-ea"/>
              </a:rPr>
              <a:t>Calculate BMI and measure waist circumference</a:t>
            </a:r>
            <a:endParaRPr lang="en-US" sz="3600"/>
          </a:p>
        </p:txBody>
      </p:sp>
      <p:pic>
        <p:nvPicPr>
          <p:cNvPr id="4" name="Content Placeholder 3"/>
          <p:cNvPicPr>
            <a:picLocks noGrp="1" noChangeAspect="1"/>
          </p:cNvPicPr>
          <p:nvPr>
            <p:ph idx="1"/>
          </p:nvPr>
        </p:nvPicPr>
        <p:blipFill>
          <a:blip r:embed="rId2">
            <a:clrChange>
              <a:clrFrom>
                <a:srgbClr val="FEFEFE">
                  <a:alpha val="100000"/>
                </a:srgbClr>
              </a:clrFrom>
              <a:clrTo>
                <a:srgbClr val="FEFEFE">
                  <a:alpha val="100000"/>
                  <a:alpha val="0"/>
                </a:srgbClr>
              </a:clrTo>
            </a:clrChange>
          </a:blip>
          <a:srcRect l="14985" t="43571" r="43371" b="36276"/>
          <a:stretch>
            <a:fillRect/>
          </a:stretch>
        </p:blipFill>
        <p:spPr>
          <a:xfrm>
            <a:off x="1673860" y="2253615"/>
            <a:ext cx="8747760" cy="3363595"/>
          </a:xfrm>
          <a:prstGeom prst="rect">
            <a:avLst/>
          </a:prstGeom>
        </p:spPr>
      </p:pic>
    </p:spTree>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TotalTime>
  <Words>4261</Words>
  <Application>Microsoft Office PowerPoint</Application>
  <PresentationFormat>Ecrã Panorâmico</PresentationFormat>
  <Paragraphs>1260</Paragraphs>
  <Slides>51</Slides>
  <Notes>2</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51</vt:i4>
      </vt:variant>
    </vt:vector>
  </HeadingPairs>
  <TitlesOfParts>
    <vt:vector size="58" baseType="lpstr">
      <vt:lpstr>Arial</vt:lpstr>
      <vt:lpstr>Calibri</vt:lpstr>
      <vt:lpstr>Calibri Light</vt:lpstr>
      <vt:lpstr>Google Sans</vt:lpstr>
      <vt:lpstr>Verdana</vt:lpstr>
      <vt:lpstr>Wingdings</vt:lpstr>
      <vt:lpstr>Tema do Office</vt:lpstr>
      <vt:lpstr>Apresentação do PowerPoint</vt:lpstr>
      <vt:lpstr>Apresentação do PowerPoint</vt:lpstr>
      <vt:lpstr>Overweigh and obesity</vt:lpstr>
      <vt:lpstr>Adults and children with obesity worldwide</vt:lpstr>
      <vt:lpstr>Obesity trends among portuguese adults </vt:lpstr>
      <vt:lpstr>Obesity trends among portuguese adults (1995-2005) </vt:lpstr>
      <vt:lpstr>Obesity trends among portuguese adults (2015)</vt:lpstr>
      <vt:lpstr>Management of obesity</vt:lpstr>
      <vt:lpstr>Calculate BMI and measure waist circumference</vt:lpstr>
      <vt:lpstr>Waist Circumference</vt:lpstr>
      <vt:lpstr>Management of obesity</vt:lpstr>
      <vt:lpstr>Management of obesity</vt:lpstr>
      <vt:lpstr>Management of obesity</vt:lpstr>
      <vt:lpstr>Apresentação do PowerPoint</vt:lpstr>
      <vt:lpstr>Recommendation</vt:lpstr>
      <vt:lpstr>Example</vt:lpstr>
      <vt:lpstr>New table fatty acids and cholesterol… </vt:lpstr>
      <vt:lpstr>Apresentação do PowerPoint</vt:lpstr>
      <vt:lpstr>Apresentação do PowerPoint</vt:lpstr>
      <vt:lpstr>Apresentação do PowerPoint</vt:lpstr>
      <vt:lpstr>Clinical Case III</vt:lpstr>
      <vt:lpstr>Clinical Case III – Food History</vt:lpstr>
      <vt:lpstr>Resolution of Clinical Case III</vt:lpstr>
      <vt:lpstr>Apresentação do PowerPoint</vt:lpstr>
      <vt:lpstr>Apresentação do PowerPoint</vt:lpstr>
      <vt:lpstr>Clinical Case IV – Food Plan</vt:lpstr>
      <vt:lpstr>Clinical Case IV – Food Plan</vt:lpstr>
      <vt:lpstr>Clinical Case IV</vt:lpstr>
      <vt:lpstr>Clinical Case IV – Food History</vt:lpstr>
      <vt:lpstr>Resolution of Clinical Case IV</vt:lpstr>
      <vt:lpstr>Apresentação do PowerPoint</vt:lpstr>
      <vt:lpstr>Apresentação do PowerPoint</vt:lpstr>
      <vt:lpstr>Clinical Case IV – Food Plan</vt:lpstr>
      <vt:lpstr>Clinical Case IV – Food Plan</vt:lpstr>
      <vt:lpstr>Energy intake vs. Energy expenditure</vt:lpstr>
      <vt:lpstr>Calorie balance</vt:lpstr>
      <vt:lpstr>Principles for promoting calorie balance  and weight management</vt:lpstr>
      <vt:lpstr>Principles for promoting calorie balance  and weight management</vt:lpstr>
      <vt:lpstr>World deaths in 2000  attributable to selected leading risk factors</vt:lpstr>
      <vt:lpstr>Risk of death in different BMI   </vt:lpstr>
      <vt:lpstr>Diabetes in Europe</vt:lpstr>
      <vt:lpstr>Cholesterol in Europe</vt:lpstr>
      <vt:lpstr>Blood pressure in Europe (males)</vt:lpstr>
      <vt:lpstr>Blood pressure in Europe (females)</vt:lpstr>
      <vt:lpstr>Colorectal cancer in Europe (males)</vt:lpstr>
      <vt:lpstr>Colorectal cancer in Europe (females)</vt:lpstr>
      <vt:lpstr>What do we want to eat in the future?</vt:lpstr>
      <vt:lpstr>Apresentação do PowerPoint</vt:lpstr>
      <vt:lpstr>PNPAS presents five main objectives</vt:lpstr>
      <vt:lpstr>Strategies</vt:lpstr>
      <vt:lpstr>Strategies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Lillian</dc:creator>
  <cp:lastModifiedBy>EMS revolution</cp:lastModifiedBy>
  <cp:revision>68</cp:revision>
  <dcterms:created xsi:type="dcterms:W3CDTF">2020-03-03T12:44:00Z</dcterms:created>
  <dcterms:modified xsi:type="dcterms:W3CDTF">2021-04-24T22:08:41Z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2070-11.2.0.10101</vt:lpwstr>
  </property>
</Properties>
</file>