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420" r:id="rId12"/>
    <p:sldId id="409" r:id="rId13"/>
    <p:sldId id="404" r:id="rId14"/>
    <p:sldId id="406" r:id="rId15"/>
    <p:sldId id="408" r:id="rId16"/>
    <p:sldId id="517" r:id="rId17"/>
    <p:sldId id="518" r:id="rId18"/>
    <p:sldId id="352" r:id="rId19"/>
    <p:sldId id="407" r:id="rId20"/>
    <p:sldId id="345" r:id="rId21"/>
    <p:sldId id="410" r:id="rId22"/>
    <p:sldId id="419" r:id="rId23"/>
    <p:sldId id="422" r:id="rId24"/>
    <p:sldId id="501" r:id="rId25"/>
    <p:sldId id="502" r:id="rId26"/>
    <p:sldId id="503" r:id="rId27"/>
    <p:sldId id="504" r:id="rId28"/>
    <p:sldId id="515" r:id="rId29"/>
    <p:sldId id="291" r:id="rId30"/>
    <p:sldId id="292" r:id="rId31"/>
    <p:sldId id="294" r:id="rId32"/>
    <p:sldId id="295" r:id="rId33"/>
    <p:sldId id="309" r:id="rId34"/>
    <p:sldId id="310" r:id="rId35"/>
    <p:sldId id="312" r:id="rId36"/>
    <p:sldId id="313" r:id="rId37"/>
    <p:sldId id="314" r:id="rId38"/>
    <p:sldId id="516" r:id="rId39"/>
    <p:sldId id="514" r:id="rId40"/>
    <p:sldId id="513" r:id="rId41"/>
    <p:sldId id="508" r:id="rId42"/>
    <p:sldId id="509" r:id="rId43"/>
    <p:sldId id="510" r:id="rId44"/>
    <p:sldId id="511" r:id="rId45"/>
    <p:sldId id="512" r:id="rId46"/>
    <p:sldId id="519" r:id="rId47"/>
    <p:sldId id="520" r:id="rId48"/>
    <p:sldId id="521" r:id="rId49"/>
    <p:sldId id="506" r:id="rId50"/>
    <p:sldId id="346" r:id="rId51"/>
    <p:sldId id="423" r:id="rId52"/>
    <p:sldId id="347" r:id="rId53"/>
    <p:sldId id="348" r:id="rId54"/>
    <p:sldId id="349" r:id="rId55"/>
    <p:sldId id="350" r:id="rId56"/>
    <p:sldId id="351" r:id="rId57"/>
    <p:sldId id="424" r:id="rId58"/>
    <p:sldId id="507" r:id="rId5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0" autoAdjust="0"/>
    <p:restoredTop sz="94660"/>
  </p:normalViewPr>
  <p:slideViewPr>
    <p:cSldViewPr snapToGrid="0">
      <p:cViewPr>
        <p:scale>
          <a:sx n="79" d="100"/>
          <a:sy n="79" d="100"/>
        </p:scale>
        <p:origin x="120" y="318"/>
      </p:cViewPr>
      <p:guideLst/>
    </p:cSldViewPr>
  </p:slideViewPr>
  <p:notesTextViewPr>
    <p:cViewPr>
      <p:scale>
        <a:sx n="1" d="1"/>
        <a:sy n="1" d="1"/>
      </p:scale>
      <p:origin x="0" y="0"/>
    </p:cViewPr>
  </p:notesTextViewPr>
  <p:notesViewPr>
    <p:cSldViewPr snapToGrid="0">
      <p:cViewPr varScale="1">
        <p:scale>
          <a:sx n="59" d="100"/>
          <a:sy n="59" d="100"/>
        </p:scale>
        <p:origin x="228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75E35-C43D-4C3E-900C-5FFD430D5E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PT"/>
        </a:p>
      </dgm:t>
    </dgm:pt>
    <dgm:pt modelId="{5AB83DE8-0EEB-40F4-A94B-A9479097AF2E}">
      <dgm:prSet phldrT="[Texto]"/>
      <dgm:spPr/>
      <dgm:t>
        <a:bodyPr/>
        <a:lstStyle/>
        <a:p>
          <a:r>
            <a:rPr lang="pt-PT" dirty="0" err="1"/>
            <a:t>Cereals</a:t>
          </a:r>
          <a:r>
            <a:rPr lang="pt-PT" dirty="0"/>
            <a:t>, </a:t>
          </a:r>
          <a:r>
            <a:rPr lang="pt-PT" dirty="0" err="1"/>
            <a:t>bread</a:t>
          </a:r>
          <a:r>
            <a:rPr lang="pt-PT" dirty="0"/>
            <a:t>, </a:t>
          </a:r>
          <a:r>
            <a:rPr lang="pt-PT" dirty="0" err="1"/>
            <a:t>roots</a:t>
          </a:r>
          <a:endParaRPr lang="pt-PT" dirty="0"/>
        </a:p>
      </dgm:t>
    </dgm:pt>
    <dgm:pt modelId="{9E8A6AD6-990D-4A0C-8EAD-9033CF9B3BFD}" type="parTrans" cxnId="{CD857FA8-5ABC-4B5A-9912-1B4C55D4DF4D}">
      <dgm:prSet/>
      <dgm:spPr/>
      <dgm:t>
        <a:bodyPr/>
        <a:lstStyle/>
        <a:p>
          <a:endParaRPr lang="pt-PT"/>
        </a:p>
      </dgm:t>
    </dgm:pt>
    <dgm:pt modelId="{1D41599D-F0C0-4F5A-A2D7-A99EC1FDD45F}" type="sibTrans" cxnId="{CD857FA8-5ABC-4B5A-9912-1B4C55D4DF4D}">
      <dgm:prSet/>
      <dgm:spPr/>
      <dgm:t>
        <a:bodyPr/>
        <a:lstStyle/>
        <a:p>
          <a:endParaRPr lang="pt-PT"/>
        </a:p>
      </dgm:t>
    </dgm:pt>
    <dgm:pt modelId="{CD9C4471-9D6C-42B4-A1FF-9CFC92CFF880}">
      <dgm:prSet phldrT="[Texto]"/>
      <dgm:spPr/>
      <dgm:t>
        <a:bodyPr/>
        <a:lstStyle/>
        <a:p>
          <a:r>
            <a:rPr lang="pt-PT" dirty="0" err="1"/>
            <a:t>Vegetables</a:t>
          </a:r>
          <a:endParaRPr lang="pt-PT" dirty="0"/>
        </a:p>
      </dgm:t>
    </dgm:pt>
    <dgm:pt modelId="{269B5B5D-061F-49BE-9532-363B8AC1FB89}" type="parTrans" cxnId="{9778F8EF-8C8C-4EB6-9669-7ECC6C0740FC}">
      <dgm:prSet/>
      <dgm:spPr/>
      <dgm:t>
        <a:bodyPr/>
        <a:lstStyle/>
        <a:p>
          <a:endParaRPr lang="pt-PT"/>
        </a:p>
      </dgm:t>
    </dgm:pt>
    <dgm:pt modelId="{284A80E3-35CE-4F95-9F1B-DECB0A39DA77}" type="sibTrans" cxnId="{9778F8EF-8C8C-4EB6-9669-7ECC6C0740FC}">
      <dgm:prSet/>
      <dgm:spPr/>
      <dgm:t>
        <a:bodyPr/>
        <a:lstStyle/>
        <a:p>
          <a:endParaRPr lang="pt-PT"/>
        </a:p>
      </dgm:t>
    </dgm:pt>
    <dgm:pt modelId="{5FA76F8F-1FEC-4A0B-9BA6-69F7660B7F3B}">
      <dgm:prSet phldrT="[Texto]"/>
      <dgm:spPr/>
      <dgm:t>
        <a:bodyPr/>
        <a:lstStyle/>
        <a:p>
          <a:r>
            <a:rPr lang="pt-PT" dirty="0" err="1"/>
            <a:t>Fruit</a:t>
          </a:r>
          <a:endParaRPr lang="pt-PT" dirty="0"/>
        </a:p>
      </dgm:t>
    </dgm:pt>
    <dgm:pt modelId="{04EA1D86-703F-4522-AE35-CB5C67592239}" type="parTrans" cxnId="{3BB552F3-C3E9-4656-9479-C80A4164BFA8}">
      <dgm:prSet/>
      <dgm:spPr/>
      <dgm:t>
        <a:bodyPr/>
        <a:lstStyle/>
        <a:p>
          <a:endParaRPr lang="pt-PT"/>
        </a:p>
      </dgm:t>
    </dgm:pt>
    <dgm:pt modelId="{A43E21B9-F960-497A-ACFE-47FB153C5168}" type="sibTrans" cxnId="{3BB552F3-C3E9-4656-9479-C80A4164BFA8}">
      <dgm:prSet/>
      <dgm:spPr/>
      <dgm:t>
        <a:bodyPr/>
        <a:lstStyle/>
        <a:p>
          <a:endParaRPr lang="pt-PT"/>
        </a:p>
      </dgm:t>
    </dgm:pt>
    <dgm:pt modelId="{982E4EE4-0910-4BED-B9CC-71973AF20B05}">
      <dgm:prSet phldrT="[Texto]"/>
      <dgm:spPr/>
      <dgm:t>
        <a:bodyPr/>
        <a:lstStyle/>
        <a:p>
          <a:pPr>
            <a:buNone/>
          </a:pPr>
          <a:r>
            <a:rPr lang="en-US" dirty="0"/>
            <a:t>Cook the food well and mix it with liquids (milk; tea; soup; broths), in order to facilitate chewing and eating.</a:t>
          </a:r>
          <a:endParaRPr lang="pt-PT" dirty="0"/>
        </a:p>
      </dgm:t>
    </dgm:pt>
    <dgm:pt modelId="{E3F7E54E-D49B-4068-855E-948BBEAC1BDF}" type="parTrans" cxnId="{82E88494-0743-405A-A4B1-881A4BA320B4}">
      <dgm:prSet/>
      <dgm:spPr/>
      <dgm:t>
        <a:bodyPr/>
        <a:lstStyle/>
        <a:p>
          <a:endParaRPr lang="pt-PT"/>
        </a:p>
      </dgm:t>
    </dgm:pt>
    <dgm:pt modelId="{45014E04-A678-4701-95B7-CE7AEC979989}" type="sibTrans" cxnId="{82E88494-0743-405A-A4B1-881A4BA320B4}">
      <dgm:prSet/>
      <dgm:spPr/>
      <dgm:t>
        <a:bodyPr/>
        <a:lstStyle/>
        <a:p>
          <a:endParaRPr lang="pt-PT"/>
        </a:p>
      </dgm:t>
    </dgm:pt>
    <dgm:pt modelId="{0717F2F3-9233-4C07-ABD5-499454CC8533}">
      <dgm:prSet phldrT="[Texto]"/>
      <dgm:spPr/>
      <dgm:t>
        <a:bodyPr/>
        <a:lstStyle/>
        <a:p>
          <a:pPr>
            <a:buNone/>
          </a:pPr>
          <a:r>
            <a:rPr lang="en-US" dirty="0"/>
            <a:t>Integrate vegetables (more rigid) in the soups, stews and let it cook well.</a:t>
          </a:r>
          <a:endParaRPr lang="pt-PT" dirty="0"/>
        </a:p>
      </dgm:t>
    </dgm:pt>
    <dgm:pt modelId="{154CC040-5ECC-4AC7-9013-0573429ADF37}" type="parTrans" cxnId="{1BF95469-BB22-4EED-A19C-EA16CD6DF9F8}">
      <dgm:prSet/>
      <dgm:spPr/>
      <dgm:t>
        <a:bodyPr/>
        <a:lstStyle/>
        <a:p>
          <a:endParaRPr lang="pt-PT"/>
        </a:p>
      </dgm:t>
    </dgm:pt>
    <dgm:pt modelId="{6D2972AB-FB23-422F-A044-794C4C8D7876}" type="sibTrans" cxnId="{1BF95469-BB22-4EED-A19C-EA16CD6DF9F8}">
      <dgm:prSet/>
      <dgm:spPr/>
      <dgm:t>
        <a:bodyPr/>
        <a:lstStyle/>
        <a:p>
          <a:endParaRPr lang="pt-PT"/>
        </a:p>
      </dgm:t>
    </dgm:pt>
    <dgm:pt modelId="{1F005618-DA13-4190-84C0-364191C37A57}">
      <dgm:prSet phldrT="[Texto]"/>
      <dgm:spPr/>
      <dgm:t>
        <a:bodyPr/>
        <a:lstStyle/>
        <a:p>
          <a:pPr>
            <a:buNone/>
          </a:pPr>
          <a:r>
            <a:rPr lang="en-US" dirty="0"/>
            <a:t>Choose more mature, boil or roast fruit; Replace the piece of fruit with natural juices or shakes.</a:t>
          </a:r>
          <a:endParaRPr lang="pt-PT" dirty="0"/>
        </a:p>
      </dgm:t>
    </dgm:pt>
    <dgm:pt modelId="{BBB4FC3A-F360-475C-A75C-F0C39166A215}" type="parTrans" cxnId="{9965A2A3-6917-47A0-8347-B2AB0384E3D4}">
      <dgm:prSet/>
      <dgm:spPr/>
      <dgm:t>
        <a:bodyPr/>
        <a:lstStyle/>
        <a:p>
          <a:endParaRPr lang="pt-PT"/>
        </a:p>
      </dgm:t>
    </dgm:pt>
    <dgm:pt modelId="{BBD0ADD9-D6AE-463F-8096-322589E4CF97}" type="sibTrans" cxnId="{9965A2A3-6917-47A0-8347-B2AB0384E3D4}">
      <dgm:prSet/>
      <dgm:spPr/>
      <dgm:t>
        <a:bodyPr/>
        <a:lstStyle/>
        <a:p>
          <a:endParaRPr lang="pt-PT"/>
        </a:p>
      </dgm:t>
    </dgm:pt>
    <dgm:pt modelId="{FB853EE8-E2B1-43AC-9BB6-62A01128C9E6}" type="pres">
      <dgm:prSet presAssocID="{A2F75E35-C43D-4C3E-900C-5FFD430D5E40}" presName="linear" presStyleCnt="0">
        <dgm:presLayoutVars>
          <dgm:dir/>
          <dgm:animLvl val="lvl"/>
          <dgm:resizeHandles val="exact"/>
        </dgm:presLayoutVars>
      </dgm:prSet>
      <dgm:spPr/>
    </dgm:pt>
    <dgm:pt modelId="{6D0858B5-EE22-498D-BB20-40FDDBEC97B0}" type="pres">
      <dgm:prSet presAssocID="{5AB83DE8-0EEB-40F4-A94B-A9479097AF2E}" presName="parentLin" presStyleCnt="0"/>
      <dgm:spPr/>
    </dgm:pt>
    <dgm:pt modelId="{36B28924-E652-4F4C-9384-1F307E0BF305}" type="pres">
      <dgm:prSet presAssocID="{5AB83DE8-0EEB-40F4-A94B-A9479097AF2E}" presName="parentLeftMargin" presStyleLbl="node1" presStyleIdx="0" presStyleCnt="3"/>
      <dgm:spPr/>
    </dgm:pt>
    <dgm:pt modelId="{FC50E438-6BD2-46FB-9E16-3048B7ABF1EB}" type="pres">
      <dgm:prSet presAssocID="{5AB83DE8-0EEB-40F4-A94B-A9479097AF2E}" presName="parentText" presStyleLbl="node1" presStyleIdx="0" presStyleCnt="3">
        <dgm:presLayoutVars>
          <dgm:chMax val="0"/>
          <dgm:bulletEnabled val="1"/>
        </dgm:presLayoutVars>
      </dgm:prSet>
      <dgm:spPr/>
    </dgm:pt>
    <dgm:pt modelId="{A0BD8830-45A5-4897-8C18-32211C5D04D2}" type="pres">
      <dgm:prSet presAssocID="{5AB83DE8-0EEB-40F4-A94B-A9479097AF2E}" presName="negativeSpace" presStyleCnt="0"/>
      <dgm:spPr/>
    </dgm:pt>
    <dgm:pt modelId="{34ADD47E-4B92-47CF-9B55-6CCFC6B6C201}" type="pres">
      <dgm:prSet presAssocID="{5AB83DE8-0EEB-40F4-A94B-A9479097AF2E}" presName="childText" presStyleLbl="conFgAcc1" presStyleIdx="0" presStyleCnt="3">
        <dgm:presLayoutVars>
          <dgm:bulletEnabled val="1"/>
        </dgm:presLayoutVars>
      </dgm:prSet>
      <dgm:spPr/>
    </dgm:pt>
    <dgm:pt modelId="{7EDF61A2-455D-4D38-877F-B3C565320682}" type="pres">
      <dgm:prSet presAssocID="{1D41599D-F0C0-4F5A-A2D7-A99EC1FDD45F}" presName="spaceBetweenRectangles" presStyleCnt="0"/>
      <dgm:spPr/>
    </dgm:pt>
    <dgm:pt modelId="{AD77B93C-F406-4654-A306-59E3E70EFB14}" type="pres">
      <dgm:prSet presAssocID="{CD9C4471-9D6C-42B4-A1FF-9CFC92CFF880}" presName="parentLin" presStyleCnt="0"/>
      <dgm:spPr/>
    </dgm:pt>
    <dgm:pt modelId="{28052B7E-8776-4A10-9A21-D000A3A42B81}" type="pres">
      <dgm:prSet presAssocID="{CD9C4471-9D6C-42B4-A1FF-9CFC92CFF880}" presName="parentLeftMargin" presStyleLbl="node1" presStyleIdx="0" presStyleCnt="3"/>
      <dgm:spPr/>
    </dgm:pt>
    <dgm:pt modelId="{4E39393E-0A74-4C73-90BE-AE07ED90060C}" type="pres">
      <dgm:prSet presAssocID="{CD9C4471-9D6C-42B4-A1FF-9CFC92CFF880}" presName="parentText" presStyleLbl="node1" presStyleIdx="1" presStyleCnt="3">
        <dgm:presLayoutVars>
          <dgm:chMax val="0"/>
          <dgm:bulletEnabled val="1"/>
        </dgm:presLayoutVars>
      </dgm:prSet>
      <dgm:spPr/>
    </dgm:pt>
    <dgm:pt modelId="{ADA92246-A620-4904-BE17-FF14DF58FE68}" type="pres">
      <dgm:prSet presAssocID="{CD9C4471-9D6C-42B4-A1FF-9CFC92CFF880}" presName="negativeSpace" presStyleCnt="0"/>
      <dgm:spPr/>
    </dgm:pt>
    <dgm:pt modelId="{60B19C45-DC25-4E70-8E82-EE3A9E3FE86D}" type="pres">
      <dgm:prSet presAssocID="{CD9C4471-9D6C-42B4-A1FF-9CFC92CFF880}" presName="childText" presStyleLbl="conFgAcc1" presStyleIdx="1" presStyleCnt="3">
        <dgm:presLayoutVars>
          <dgm:bulletEnabled val="1"/>
        </dgm:presLayoutVars>
      </dgm:prSet>
      <dgm:spPr/>
    </dgm:pt>
    <dgm:pt modelId="{3FDA1857-C2D9-4B16-ADC2-F6E0E810EAA3}" type="pres">
      <dgm:prSet presAssocID="{284A80E3-35CE-4F95-9F1B-DECB0A39DA77}" presName="spaceBetweenRectangles" presStyleCnt="0"/>
      <dgm:spPr/>
    </dgm:pt>
    <dgm:pt modelId="{8B0E47A9-7F17-4F7A-92E4-698DD1D3C231}" type="pres">
      <dgm:prSet presAssocID="{5FA76F8F-1FEC-4A0B-9BA6-69F7660B7F3B}" presName="parentLin" presStyleCnt="0"/>
      <dgm:spPr/>
    </dgm:pt>
    <dgm:pt modelId="{1E4BF539-3B84-47B1-8E67-0F27B1CDF907}" type="pres">
      <dgm:prSet presAssocID="{5FA76F8F-1FEC-4A0B-9BA6-69F7660B7F3B}" presName="parentLeftMargin" presStyleLbl="node1" presStyleIdx="1" presStyleCnt="3"/>
      <dgm:spPr/>
    </dgm:pt>
    <dgm:pt modelId="{39C6B7C3-9DFD-4522-8025-275846C5B346}" type="pres">
      <dgm:prSet presAssocID="{5FA76F8F-1FEC-4A0B-9BA6-69F7660B7F3B}" presName="parentText" presStyleLbl="node1" presStyleIdx="2" presStyleCnt="3">
        <dgm:presLayoutVars>
          <dgm:chMax val="0"/>
          <dgm:bulletEnabled val="1"/>
        </dgm:presLayoutVars>
      </dgm:prSet>
      <dgm:spPr/>
    </dgm:pt>
    <dgm:pt modelId="{17B0217D-9475-4EDD-99EE-B43F05A0309A}" type="pres">
      <dgm:prSet presAssocID="{5FA76F8F-1FEC-4A0B-9BA6-69F7660B7F3B}" presName="negativeSpace" presStyleCnt="0"/>
      <dgm:spPr/>
    </dgm:pt>
    <dgm:pt modelId="{AA630354-991A-4A38-868F-CC2EA5455AAA}" type="pres">
      <dgm:prSet presAssocID="{5FA76F8F-1FEC-4A0B-9BA6-69F7660B7F3B}" presName="childText" presStyleLbl="conFgAcc1" presStyleIdx="2" presStyleCnt="3">
        <dgm:presLayoutVars>
          <dgm:bulletEnabled val="1"/>
        </dgm:presLayoutVars>
      </dgm:prSet>
      <dgm:spPr/>
    </dgm:pt>
  </dgm:ptLst>
  <dgm:cxnLst>
    <dgm:cxn modelId="{422A2808-F3FC-469C-ACB2-8BCE654009D5}" type="presOf" srcId="{CD9C4471-9D6C-42B4-A1FF-9CFC92CFF880}" destId="{4E39393E-0A74-4C73-90BE-AE07ED90060C}" srcOrd="1" destOrd="0" presId="urn:microsoft.com/office/officeart/2005/8/layout/list1"/>
    <dgm:cxn modelId="{1ED5B32D-0D40-435D-90D5-F67EDB420D37}" type="presOf" srcId="{5FA76F8F-1FEC-4A0B-9BA6-69F7660B7F3B}" destId="{1E4BF539-3B84-47B1-8E67-0F27B1CDF907}" srcOrd="0" destOrd="0" presId="urn:microsoft.com/office/officeart/2005/8/layout/list1"/>
    <dgm:cxn modelId="{F27E4630-254E-4CC7-B8E6-48A6869921B8}" type="presOf" srcId="{5AB83DE8-0EEB-40F4-A94B-A9479097AF2E}" destId="{36B28924-E652-4F4C-9384-1F307E0BF305}" srcOrd="0" destOrd="0" presId="urn:microsoft.com/office/officeart/2005/8/layout/list1"/>
    <dgm:cxn modelId="{5D284841-3725-48B8-8878-9F6CE49CB53A}" type="presOf" srcId="{982E4EE4-0910-4BED-B9CC-71973AF20B05}" destId="{34ADD47E-4B92-47CF-9B55-6CCFC6B6C201}" srcOrd="0" destOrd="0" presId="urn:microsoft.com/office/officeart/2005/8/layout/list1"/>
    <dgm:cxn modelId="{1BF95469-BB22-4EED-A19C-EA16CD6DF9F8}" srcId="{CD9C4471-9D6C-42B4-A1FF-9CFC92CFF880}" destId="{0717F2F3-9233-4C07-ABD5-499454CC8533}" srcOrd="0" destOrd="0" parTransId="{154CC040-5ECC-4AC7-9013-0573429ADF37}" sibTransId="{6D2972AB-FB23-422F-A044-794C4C8D7876}"/>
    <dgm:cxn modelId="{4B47BF7F-28D8-422A-8705-2E9B0FED825C}" type="presOf" srcId="{5FA76F8F-1FEC-4A0B-9BA6-69F7660B7F3B}" destId="{39C6B7C3-9DFD-4522-8025-275846C5B346}" srcOrd="1" destOrd="0" presId="urn:microsoft.com/office/officeart/2005/8/layout/list1"/>
    <dgm:cxn modelId="{90AB5986-E59D-42C1-8519-34CB8239A7CA}" type="presOf" srcId="{A2F75E35-C43D-4C3E-900C-5FFD430D5E40}" destId="{FB853EE8-E2B1-43AC-9BB6-62A01128C9E6}" srcOrd="0" destOrd="0" presId="urn:microsoft.com/office/officeart/2005/8/layout/list1"/>
    <dgm:cxn modelId="{82E88494-0743-405A-A4B1-881A4BA320B4}" srcId="{5AB83DE8-0EEB-40F4-A94B-A9479097AF2E}" destId="{982E4EE4-0910-4BED-B9CC-71973AF20B05}" srcOrd="0" destOrd="0" parTransId="{E3F7E54E-D49B-4068-855E-948BBEAC1BDF}" sibTransId="{45014E04-A678-4701-95B7-CE7AEC979989}"/>
    <dgm:cxn modelId="{829743A0-EC91-4D82-9E00-863A901F5373}" type="presOf" srcId="{1F005618-DA13-4190-84C0-364191C37A57}" destId="{AA630354-991A-4A38-868F-CC2EA5455AAA}" srcOrd="0" destOrd="0" presId="urn:microsoft.com/office/officeart/2005/8/layout/list1"/>
    <dgm:cxn modelId="{9965A2A3-6917-47A0-8347-B2AB0384E3D4}" srcId="{5FA76F8F-1FEC-4A0B-9BA6-69F7660B7F3B}" destId="{1F005618-DA13-4190-84C0-364191C37A57}" srcOrd="0" destOrd="0" parTransId="{BBB4FC3A-F360-475C-A75C-F0C39166A215}" sibTransId="{BBD0ADD9-D6AE-463F-8096-322589E4CF97}"/>
    <dgm:cxn modelId="{CD857FA8-5ABC-4B5A-9912-1B4C55D4DF4D}" srcId="{A2F75E35-C43D-4C3E-900C-5FFD430D5E40}" destId="{5AB83DE8-0EEB-40F4-A94B-A9479097AF2E}" srcOrd="0" destOrd="0" parTransId="{9E8A6AD6-990D-4A0C-8EAD-9033CF9B3BFD}" sibTransId="{1D41599D-F0C0-4F5A-A2D7-A99EC1FDD45F}"/>
    <dgm:cxn modelId="{8F1948C6-A8DF-43FB-84C1-9EC625E44B1C}" type="presOf" srcId="{CD9C4471-9D6C-42B4-A1FF-9CFC92CFF880}" destId="{28052B7E-8776-4A10-9A21-D000A3A42B81}" srcOrd="0" destOrd="0" presId="urn:microsoft.com/office/officeart/2005/8/layout/list1"/>
    <dgm:cxn modelId="{F87DBEE3-718E-456F-9F5B-775A83B21AC1}" type="presOf" srcId="{5AB83DE8-0EEB-40F4-A94B-A9479097AF2E}" destId="{FC50E438-6BD2-46FB-9E16-3048B7ABF1EB}" srcOrd="1" destOrd="0" presId="urn:microsoft.com/office/officeart/2005/8/layout/list1"/>
    <dgm:cxn modelId="{9778F8EF-8C8C-4EB6-9669-7ECC6C0740FC}" srcId="{A2F75E35-C43D-4C3E-900C-5FFD430D5E40}" destId="{CD9C4471-9D6C-42B4-A1FF-9CFC92CFF880}" srcOrd="1" destOrd="0" parTransId="{269B5B5D-061F-49BE-9532-363B8AC1FB89}" sibTransId="{284A80E3-35CE-4F95-9F1B-DECB0A39DA77}"/>
    <dgm:cxn modelId="{3BB552F3-C3E9-4656-9479-C80A4164BFA8}" srcId="{A2F75E35-C43D-4C3E-900C-5FFD430D5E40}" destId="{5FA76F8F-1FEC-4A0B-9BA6-69F7660B7F3B}" srcOrd="2" destOrd="0" parTransId="{04EA1D86-703F-4522-AE35-CB5C67592239}" sibTransId="{A43E21B9-F960-497A-ACFE-47FB153C5168}"/>
    <dgm:cxn modelId="{6572D0FD-A744-470A-9692-76EED038C9F7}" type="presOf" srcId="{0717F2F3-9233-4C07-ABD5-499454CC8533}" destId="{60B19C45-DC25-4E70-8E82-EE3A9E3FE86D}" srcOrd="0" destOrd="0" presId="urn:microsoft.com/office/officeart/2005/8/layout/list1"/>
    <dgm:cxn modelId="{B2081EC8-42A8-4DAD-AB28-100E9B09011F}" type="presParOf" srcId="{FB853EE8-E2B1-43AC-9BB6-62A01128C9E6}" destId="{6D0858B5-EE22-498D-BB20-40FDDBEC97B0}" srcOrd="0" destOrd="0" presId="urn:microsoft.com/office/officeart/2005/8/layout/list1"/>
    <dgm:cxn modelId="{B1CEE678-EA69-4F10-B7F1-A6137ED1EBAC}" type="presParOf" srcId="{6D0858B5-EE22-498D-BB20-40FDDBEC97B0}" destId="{36B28924-E652-4F4C-9384-1F307E0BF305}" srcOrd="0" destOrd="0" presId="urn:microsoft.com/office/officeart/2005/8/layout/list1"/>
    <dgm:cxn modelId="{E4FE20CF-5AC4-45FA-8627-26ACFF1FAB84}" type="presParOf" srcId="{6D0858B5-EE22-498D-BB20-40FDDBEC97B0}" destId="{FC50E438-6BD2-46FB-9E16-3048B7ABF1EB}" srcOrd="1" destOrd="0" presId="urn:microsoft.com/office/officeart/2005/8/layout/list1"/>
    <dgm:cxn modelId="{0F241E24-7889-4B3B-AFDF-894EA9DBE5B1}" type="presParOf" srcId="{FB853EE8-E2B1-43AC-9BB6-62A01128C9E6}" destId="{A0BD8830-45A5-4897-8C18-32211C5D04D2}" srcOrd="1" destOrd="0" presId="urn:microsoft.com/office/officeart/2005/8/layout/list1"/>
    <dgm:cxn modelId="{880E042F-C2A2-463F-B9A4-230783C7B58D}" type="presParOf" srcId="{FB853EE8-E2B1-43AC-9BB6-62A01128C9E6}" destId="{34ADD47E-4B92-47CF-9B55-6CCFC6B6C201}" srcOrd="2" destOrd="0" presId="urn:microsoft.com/office/officeart/2005/8/layout/list1"/>
    <dgm:cxn modelId="{C0B8FCAB-E8FC-4684-A047-0DDCB106A788}" type="presParOf" srcId="{FB853EE8-E2B1-43AC-9BB6-62A01128C9E6}" destId="{7EDF61A2-455D-4D38-877F-B3C565320682}" srcOrd="3" destOrd="0" presId="urn:microsoft.com/office/officeart/2005/8/layout/list1"/>
    <dgm:cxn modelId="{E2444A57-E34B-4D72-93B5-D6AFC224ED80}" type="presParOf" srcId="{FB853EE8-E2B1-43AC-9BB6-62A01128C9E6}" destId="{AD77B93C-F406-4654-A306-59E3E70EFB14}" srcOrd="4" destOrd="0" presId="urn:microsoft.com/office/officeart/2005/8/layout/list1"/>
    <dgm:cxn modelId="{7D161666-9EC3-4244-B609-27E938C41119}" type="presParOf" srcId="{AD77B93C-F406-4654-A306-59E3E70EFB14}" destId="{28052B7E-8776-4A10-9A21-D000A3A42B81}" srcOrd="0" destOrd="0" presId="urn:microsoft.com/office/officeart/2005/8/layout/list1"/>
    <dgm:cxn modelId="{C8F30252-1B2E-4AD1-9C5C-3942D54AD6FC}" type="presParOf" srcId="{AD77B93C-F406-4654-A306-59E3E70EFB14}" destId="{4E39393E-0A74-4C73-90BE-AE07ED90060C}" srcOrd="1" destOrd="0" presId="urn:microsoft.com/office/officeart/2005/8/layout/list1"/>
    <dgm:cxn modelId="{DC778E63-1BE0-4067-AA50-3337C0A68910}" type="presParOf" srcId="{FB853EE8-E2B1-43AC-9BB6-62A01128C9E6}" destId="{ADA92246-A620-4904-BE17-FF14DF58FE68}" srcOrd="5" destOrd="0" presId="urn:microsoft.com/office/officeart/2005/8/layout/list1"/>
    <dgm:cxn modelId="{2127F7C7-47E1-4F7C-A5C5-37BF7C93E142}" type="presParOf" srcId="{FB853EE8-E2B1-43AC-9BB6-62A01128C9E6}" destId="{60B19C45-DC25-4E70-8E82-EE3A9E3FE86D}" srcOrd="6" destOrd="0" presId="urn:microsoft.com/office/officeart/2005/8/layout/list1"/>
    <dgm:cxn modelId="{FA3D8900-48F6-424F-BCC5-8F04D7F09DFE}" type="presParOf" srcId="{FB853EE8-E2B1-43AC-9BB6-62A01128C9E6}" destId="{3FDA1857-C2D9-4B16-ADC2-F6E0E810EAA3}" srcOrd="7" destOrd="0" presId="urn:microsoft.com/office/officeart/2005/8/layout/list1"/>
    <dgm:cxn modelId="{9DCD3592-0035-458D-8E95-B484FA76BD93}" type="presParOf" srcId="{FB853EE8-E2B1-43AC-9BB6-62A01128C9E6}" destId="{8B0E47A9-7F17-4F7A-92E4-698DD1D3C231}" srcOrd="8" destOrd="0" presId="urn:microsoft.com/office/officeart/2005/8/layout/list1"/>
    <dgm:cxn modelId="{F3A41A3A-CF3D-4C9A-AF3B-0CBA055648BA}" type="presParOf" srcId="{8B0E47A9-7F17-4F7A-92E4-698DD1D3C231}" destId="{1E4BF539-3B84-47B1-8E67-0F27B1CDF907}" srcOrd="0" destOrd="0" presId="urn:microsoft.com/office/officeart/2005/8/layout/list1"/>
    <dgm:cxn modelId="{2494E6B5-A974-49C4-B77E-9582E5F31EEF}" type="presParOf" srcId="{8B0E47A9-7F17-4F7A-92E4-698DD1D3C231}" destId="{39C6B7C3-9DFD-4522-8025-275846C5B346}" srcOrd="1" destOrd="0" presId="urn:microsoft.com/office/officeart/2005/8/layout/list1"/>
    <dgm:cxn modelId="{A6A30910-D618-43DF-A49F-D3E7619BF466}" type="presParOf" srcId="{FB853EE8-E2B1-43AC-9BB6-62A01128C9E6}" destId="{17B0217D-9475-4EDD-99EE-B43F05A0309A}" srcOrd="9" destOrd="0" presId="urn:microsoft.com/office/officeart/2005/8/layout/list1"/>
    <dgm:cxn modelId="{677C96A9-B490-4078-8028-1BE3749317D2}" type="presParOf" srcId="{FB853EE8-E2B1-43AC-9BB6-62A01128C9E6}" destId="{AA630354-991A-4A38-868F-CC2EA5455AA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FE998-063E-4A7C-A049-81E49E264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PT"/>
        </a:p>
      </dgm:t>
    </dgm:pt>
    <dgm:pt modelId="{44CA94A7-4DE8-4CF2-8469-C03401A840FA}">
      <dgm:prSet phldrT="[Texto]"/>
      <dgm:spPr/>
      <dgm:t>
        <a:bodyPr/>
        <a:lstStyle/>
        <a:p>
          <a:r>
            <a:rPr lang="pt-PT" dirty="0" err="1"/>
            <a:t>Dairy</a:t>
          </a:r>
          <a:r>
            <a:rPr lang="pt-PT" dirty="0"/>
            <a:t> </a:t>
          </a:r>
          <a:r>
            <a:rPr lang="pt-PT" dirty="0" err="1"/>
            <a:t>products</a:t>
          </a:r>
          <a:endParaRPr lang="pt-PT" dirty="0"/>
        </a:p>
      </dgm:t>
    </dgm:pt>
    <dgm:pt modelId="{D0BC7507-94A5-4326-8CF4-13CBA1E28518}" type="parTrans" cxnId="{FCD6D1FB-1B1C-43F2-94F3-562B3D473351}">
      <dgm:prSet/>
      <dgm:spPr/>
      <dgm:t>
        <a:bodyPr/>
        <a:lstStyle/>
        <a:p>
          <a:endParaRPr lang="pt-PT"/>
        </a:p>
      </dgm:t>
    </dgm:pt>
    <dgm:pt modelId="{B6064D06-DA5F-42E9-BF60-D3264956F76F}" type="sibTrans" cxnId="{FCD6D1FB-1B1C-43F2-94F3-562B3D473351}">
      <dgm:prSet/>
      <dgm:spPr/>
      <dgm:t>
        <a:bodyPr/>
        <a:lstStyle/>
        <a:p>
          <a:endParaRPr lang="pt-PT"/>
        </a:p>
      </dgm:t>
    </dgm:pt>
    <dgm:pt modelId="{80EE4E81-CFED-4082-B33C-8CA08ADE32D1}">
      <dgm:prSet phldrT="[Texto]"/>
      <dgm:spPr/>
      <dgm:t>
        <a:bodyPr/>
        <a:lstStyle/>
        <a:p>
          <a:r>
            <a:rPr lang="pt-PT" dirty="0" err="1"/>
            <a:t>Meat</a:t>
          </a:r>
          <a:r>
            <a:rPr lang="pt-PT" dirty="0"/>
            <a:t>, </a:t>
          </a:r>
          <a:r>
            <a:rPr lang="pt-PT" dirty="0" err="1"/>
            <a:t>fish</a:t>
          </a:r>
          <a:r>
            <a:rPr lang="pt-PT" dirty="0"/>
            <a:t> </a:t>
          </a:r>
          <a:r>
            <a:rPr lang="pt-PT" dirty="0" err="1"/>
            <a:t>or</a:t>
          </a:r>
          <a:r>
            <a:rPr lang="pt-PT" dirty="0"/>
            <a:t> </a:t>
          </a:r>
          <a:r>
            <a:rPr lang="pt-PT" dirty="0" err="1"/>
            <a:t>eggs</a:t>
          </a:r>
          <a:endParaRPr lang="pt-PT" dirty="0"/>
        </a:p>
      </dgm:t>
    </dgm:pt>
    <dgm:pt modelId="{82059381-7561-4437-8BF9-CBF599F7699C}" type="parTrans" cxnId="{DD899C0B-54EB-49E0-96B4-17C0B29B6313}">
      <dgm:prSet/>
      <dgm:spPr/>
      <dgm:t>
        <a:bodyPr/>
        <a:lstStyle/>
        <a:p>
          <a:endParaRPr lang="pt-PT"/>
        </a:p>
      </dgm:t>
    </dgm:pt>
    <dgm:pt modelId="{25D87683-4990-494B-B8B8-A19C16DFD877}" type="sibTrans" cxnId="{DD899C0B-54EB-49E0-96B4-17C0B29B6313}">
      <dgm:prSet/>
      <dgm:spPr/>
      <dgm:t>
        <a:bodyPr/>
        <a:lstStyle/>
        <a:p>
          <a:endParaRPr lang="pt-PT"/>
        </a:p>
      </dgm:t>
    </dgm:pt>
    <dgm:pt modelId="{653C9FA2-F12F-4116-A416-3EF859089962}">
      <dgm:prSet phldrT="[Texto]"/>
      <dgm:spPr/>
      <dgm:t>
        <a:bodyPr/>
        <a:lstStyle/>
        <a:p>
          <a:r>
            <a:rPr lang="pt-PT" dirty="0" err="1"/>
            <a:t>Beans</a:t>
          </a:r>
          <a:r>
            <a:rPr lang="pt-PT" dirty="0"/>
            <a:t> </a:t>
          </a:r>
          <a:r>
            <a:rPr lang="pt-PT" dirty="0" err="1"/>
            <a:t>and</a:t>
          </a:r>
          <a:r>
            <a:rPr lang="pt-PT" dirty="0"/>
            <a:t> </a:t>
          </a:r>
          <a:r>
            <a:rPr lang="pt-PT" dirty="0" err="1"/>
            <a:t>grains</a:t>
          </a:r>
          <a:endParaRPr lang="pt-PT" dirty="0"/>
        </a:p>
      </dgm:t>
    </dgm:pt>
    <dgm:pt modelId="{F26764C8-7710-498C-84BC-F4E6B44266E9}" type="parTrans" cxnId="{C1A09A43-0AA7-424E-AFC4-A531B7FFF0C7}">
      <dgm:prSet/>
      <dgm:spPr/>
      <dgm:t>
        <a:bodyPr/>
        <a:lstStyle/>
        <a:p>
          <a:endParaRPr lang="pt-PT"/>
        </a:p>
      </dgm:t>
    </dgm:pt>
    <dgm:pt modelId="{BE6EF761-4DE0-4EB2-8053-5568C569831A}" type="sibTrans" cxnId="{C1A09A43-0AA7-424E-AFC4-A531B7FFF0C7}">
      <dgm:prSet/>
      <dgm:spPr/>
      <dgm:t>
        <a:bodyPr/>
        <a:lstStyle/>
        <a:p>
          <a:endParaRPr lang="pt-PT"/>
        </a:p>
      </dgm:t>
    </dgm:pt>
    <dgm:pt modelId="{EE55A953-ACDA-477D-BC92-607FB85FDD03}">
      <dgm:prSet phldrT="[Texto]"/>
      <dgm:spPr/>
      <dgm:t>
        <a:bodyPr/>
        <a:lstStyle/>
        <a:p>
          <a:pPr>
            <a:buNone/>
          </a:pPr>
          <a:r>
            <a:rPr lang="en-US" dirty="0"/>
            <a:t>Prefer less fatty dairy products.</a:t>
          </a:r>
          <a:endParaRPr lang="pt-PT" dirty="0"/>
        </a:p>
      </dgm:t>
    </dgm:pt>
    <dgm:pt modelId="{795991F5-6DCD-4474-896B-407632CD6134}" type="parTrans" cxnId="{92088B77-1130-4057-A934-E57007BCD41D}">
      <dgm:prSet/>
      <dgm:spPr/>
      <dgm:t>
        <a:bodyPr/>
        <a:lstStyle/>
        <a:p>
          <a:endParaRPr lang="pt-PT"/>
        </a:p>
      </dgm:t>
    </dgm:pt>
    <dgm:pt modelId="{198FC2C0-2D8B-4E13-943E-E31DF3B408E1}" type="sibTrans" cxnId="{92088B77-1130-4057-A934-E57007BCD41D}">
      <dgm:prSet/>
      <dgm:spPr/>
      <dgm:t>
        <a:bodyPr/>
        <a:lstStyle/>
        <a:p>
          <a:endParaRPr lang="pt-PT"/>
        </a:p>
      </dgm:t>
    </dgm:pt>
    <dgm:pt modelId="{16CB1BF9-280C-4B5E-9E8E-1F4CE7F51F70}">
      <dgm:prSet phldrT="[Texto]"/>
      <dgm:spPr/>
      <dgm:t>
        <a:bodyPr/>
        <a:lstStyle/>
        <a:p>
          <a:pPr>
            <a:buNone/>
          </a:pPr>
          <a:r>
            <a:rPr lang="en-US" dirty="0"/>
            <a:t>Alternate the protein source (meat, fish or eggs); vary cooking methods (for harder meats prefer stewed, chopped and shredded).</a:t>
          </a:r>
          <a:endParaRPr lang="pt-PT" dirty="0"/>
        </a:p>
      </dgm:t>
    </dgm:pt>
    <dgm:pt modelId="{3D5B9C22-DA75-481E-A1DD-339E27C12296}" type="parTrans" cxnId="{B169F84B-240E-4114-A507-EFEA95F77599}">
      <dgm:prSet/>
      <dgm:spPr/>
      <dgm:t>
        <a:bodyPr/>
        <a:lstStyle/>
        <a:p>
          <a:endParaRPr lang="pt-PT"/>
        </a:p>
      </dgm:t>
    </dgm:pt>
    <dgm:pt modelId="{CFD4BB8D-2098-46D6-AF8D-5A58D7D8326A}" type="sibTrans" cxnId="{B169F84B-240E-4114-A507-EFEA95F77599}">
      <dgm:prSet/>
      <dgm:spPr/>
      <dgm:t>
        <a:bodyPr/>
        <a:lstStyle/>
        <a:p>
          <a:endParaRPr lang="pt-PT"/>
        </a:p>
      </dgm:t>
    </dgm:pt>
    <dgm:pt modelId="{033927B1-5957-4809-AF2D-1DA122CF60C6}">
      <dgm:prSet phldrT="[Texto]"/>
      <dgm:spPr/>
      <dgm:t>
        <a:bodyPr/>
        <a:lstStyle/>
        <a:p>
          <a:pPr>
            <a:buNone/>
          </a:pPr>
          <a:r>
            <a:rPr lang="en-US" dirty="0"/>
            <a:t>Soak before and then grind to be better digested.</a:t>
          </a:r>
          <a:endParaRPr lang="pt-PT" dirty="0"/>
        </a:p>
      </dgm:t>
    </dgm:pt>
    <dgm:pt modelId="{E9AAB02F-FD3F-4CD1-A4D0-9D5A8C635C74}" type="parTrans" cxnId="{C79E9941-25D5-47BD-B449-D74A9D6A26B4}">
      <dgm:prSet/>
      <dgm:spPr/>
      <dgm:t>
        <a:bodyPr/>
        <a:lstStyle/>
        <a:p>
          <a:endParaRPr lang="pt-PT"/>
        </a:p>
      </dgm:t>
    </dgm:pt>
    <dgm:pt modelId="{FA61B63E-3D5C-447E-8A44-CA42A3A8219C}" type="sibTrans" cxnId="{C79E9941-25D5-47BD-B449-D74A9D6A26B4}">
      <dgm:prSet/>
      <dgm:spPr/>
      <dgm:t>
        <a:bodyPr/>
        <a:lstStyle/>
        <a:p>
          <a:endParaRPr lang="pt-PT"/>
        </a:p>
      </dgm:t>
    </dgm:pt>
    <dgm:pt modelId="{4E13709A-E295-443E-8CEA-06469BF9521D}">
      <dgm:prSet phldrT="[Texto]"/>
      <dgm:spPr/>
      <dgm:t>
        <a:bodyPr/>
        <a:lstStyle/>
        <a:p>
          <a:r>
            <a:rPr lang="pt-PT" dirty="0" err="1"/>
            <a:t>Oil</a:t>
          </a:r>
          <a:r>
            <a:rPr lang="pt-PT" dirty="0"/>
            <a:t> </a:t>
          </a:r>
          <a:r>
            <a:rPr lang="pt-PT" dirty="0" err="1"/>
            <a:t>and</a:t>
          </a:r>
          <a:r>
            <a:rPr lang="pt-PT" dirty="0"/>
            <a:t> </a:t>
          </a:r>
          <a:r>
            <a:rPr lang="pt-PT" dirty="0" err="1"/>
            <a:t>fat</a:t>
          </a:r>
          <a:endParaRPr lang="pt-PT" dirty="0"/>
        </a:p>
      </dgm:t>
    </dgm:pt>
    <dgm:pt modelId="{63A3D024-66B9-487E-9D21-01C119D228A2}" type="parTrans" cxnId="{7C920A7A-021E-41FD-A9C7-2103498E89F7}">
      <dgm:prSet/>
      <dgm:spPr/>
      <dgm:t>
        <a:bodyPr/>
        <a:lstStyle/>
        <a:p>
          <a:endParaRPr lang="pt-PT"/>
        </a:p>
      </dgm:t>
    </dgm:pt>
    <dgm:pt modelId="{D5C3A423-2D20-4CF6-B4E2-622667C7EA98}" type="sibTrans" cxnId="{7C920A7A-021E-41FD-A9C7-2103498E89F7}">
      <dgm:prSet/>
      <dgm:spPr/>
      <dgm:t>
        <a:bodyPr/>
        <a:lstStyle/>
        <a:p>
          <a:endParaRPr lang="pt-PT"/>
        </a:p>
      </dgm:t>
    </dgm:pt>
    <dgm:pt modelId="{7CD9A811-EC93-48BF-BD32-B793CA3D92E9}">
      <dgm:prSet phldrT="[Texto]"/>
      <dgm:spPr/>
      <dgm:t>
        <a:bodyPr/>
        <a:lstStyle/>
        <a:p>
          <a:pPr>
            <a:buNone/>
          </a:pPr>
          <a:r>
            <a:rPr lang="en-US" dirty="0"/>
            <a:t>Try to moderate the addition of fat.</a:t>
          </a:r>
          <a:endParaRPr lang="pt-PT" dirty="0"/>
        </a:p>
      </dgm:t>
    </dgm:pt>
    <dgm:pt modelId="{5A8CCEC2-115E-484A-BEB0-A8349603F29A}" type="parTrans" cxnId="{80D3FB5B-21E5-44F5-B597-EB997F37DE21}">
      <dgm:prSet/>
      <dgm:spPr/>
      <dgm:t>
        <a:bodyPr/>
        <a:lstStyle/>
        <a:p>
          <a:endParaRPr lang="pt-PT"/>
        </a:p>
      </dgm:t>
    </dgm:pt>
    <dgm:pt modelId="{EDE86975-B586-4BDD-86AC-3B167260926C}" type="sibTrans" cxnId="{80D3FB5B-21E5-44F5-B597-EB997F37DE21}">
      <dgm:prSet/>
      <dgm:spPr/>
      <dgm:t>
        <a:bodyPr/>
        <a:lstStyle/>
        <a:p>
          <a:endParaRPr lang="pt-PT"/>
        </a:p>
      </dgm:t>
    </dgm:pt>
    <dgm:pt modelId="{0F6CB6B5-CC74-4AE2-8732-DC5AD5D9AC5B}">
      <dgm:prSet phldrT="[Texto]"/>
      <dgm:spPr/>
      <dgm:t>
        <a:bodyPr/>
        <a:lstStyle/>
        <a:p>
          <a:r>
            <a:rPr lang="pt-PT" dirty="0" err="1"/>
            <a:t>Water</a:t>
          </a:r>
          <a:endParaRPr lang="pt-PT" dirty="0"/>
        </a:p>
      </dgm:t>
    </dgm:pt>
    <dgm:pt modelId="{1593E7F0-B54C-4143-8D0C-C4E8826BDCC7}" type="parTrans" cxnId="{E647E877-EABB-42F6-B660-C7642993543B}">
      <dgm:prSet/>
      <dgm:spPr/>
      <dgm:t>
        <a:bodyPr/>
        <a:lstStyle/>
        <a:p>
          <a:endParaRPr lang="pt-PT"/>
        </a:p>
      </dgm:t>
    </dgm:pt>
    <dgm:pt modelId="{BCC21256-AC43-4E3F-9E3D-7DAE683DCFE5}" type="sibTrans" cxnId="{E647E877-EABB-42F6-B660-C7642993543B}">
      <dgm:prSet/>
      <dgm:spPr/>
      <dgm:t>
        <a:bodyPr/>
        <a:lstStyle/>
        <a:p>
          <a:endParaRPr lang="pt-PT"/>
        </a:p>
      </dgm:t>
    </dgm:pt>
    <dgm:pt modelId="{31ED3332-44FA-4EE8-92AF-42A068C16C43}">
      <dgm:prSet phldrT="[Texto]"/>
      <dgm:spPr/>
      <dgm:t>
        <a:bodyPr/>
        <a:lstStyle/>
        <a:p>
          <a:pPr>
            <a:buNone/>
          </a:pPr>
          <a:r>
            <a:rPr lang="en-US" dirty="0"/>
            <a:t>Drink 1.5-3L per day; if you prefer, add pieces of fruit or aromatic herbs to the water to give flavor (lemon; cucumber; cinnamon; mint). The consumption of unsweetened teas or infusions, fruit juices, broths and soups can contribute to water needs</a:t>
          </a:r>
          <a:endParaRPr lang="pt-PT" dirty="0"/>
        </a:p>
      </dgm:t>
    </dgm:pt>
    <dgm:pt modelId="{26F6C6E3-3D35-4C45-B027-81CFC37965D4}" type="parTrans" cxnId="{297DD649-CA23-4DDC-8E47-76069C129DC6}">
      <dgm:prSet/>
      <dgm:spPr/>
      <dgm:t>
        <a:bodyPr/>
        <a:lstStyle/>
        <a:p>
          <a:endParaRPr lang="pt-PT"/>
        </a:p>
      </dgm:t>
    </dgm:pt>
    <dgm:pt modelId="{C7DAFFFF-01FA-4366-9AFF-311CCCCA7071}" type="sibTrans" cxnId="{297DD649-CA23-4DDC-8E47-76069C129DC6}">
      <dgm:prSet/>
      <dgm:spPr/>
      <dgm:t>
        <a:bodyPr/>
        <a:lstStyle/>
        <a:p>
          <a:endParaRPr lang="pt-PT"/>
        </a:p>
      </dgm:t>
    </dgm:pt>
    <dgm:pt modelId="{21267323-C6A8-4FCC-B6A7-E74C860EB6DC}" type="pres">
      <dgm:prSet presAssocID="{333FE998-063E-4A7C-A049-81E49E2647AB}" presName="linear" presStyleCnt="0">
        <dgm:presLayoutVars>
          <dgm:dir/>
          <dgm:animLvl val="lvl"/>
          <dgm:resizeHandles val="exact"/>
        </dgm:presLayoutVars>
      </dgm:prSet>
      <dgm:spPr/>
    </dgm:pt>
    <dgm:pt modelId="{062721FB-5546-425B-A56F-6689A2F59E42}" type="pres">
      <dgm:prSet presAssocID="{44CA94A7-4DE8-4CF2-8469-C03401A840FA}" presName="parentLin" presStyleCnt="0"/>
      <dgm:spPr/>
    </dgm:pt>
    <dgm:pt modelId="{68617236-BAFF-42AF-BB53-6F0ECF28E4DC}" type="pres">
      <dgm:prSet presAssocID="{44CA94A7-4DE8-4CF2-8469-C03401A840FA}" presName="parentLeftMargin" presStyleLbl="node1" presStyleIdx="0" presStyleCnt="5"/>
      <dgm:spPr/>
    </dgm:pt>
    <dgm:pt modelId="{154559E9-B5BB-4656-8AA9-3904403A7062}" type="pres">
      <dgm:prSet presAssocID="{44CA94A7-4DE8-4CF2-8469-C03401A840FA}" presName="parentText" presStyleLbl="node1" presStyleIdx="0" presStyleCnt="5">
        <dgm:presLayoutVars>
          <dgm:chMax val="0"/>
          <dgm:bulletEnabled val="1"/>
        </dgm:presLayoutVars>
      </dgm:prSet>
      <dgm:spPr/>
    </dgm:pt>
    <dgm:pt modelId="{E4DFF090-B047-4A1F-A270-AAC822C74699}" type="pres">
      <dgm:prSet presAssocID="{44CA94A7-4DE8-4CF2-8469-C03401A840FA}" presName="negativeSpace" presStyleCnt="0"/>
      <dgm:spPr/>
    </dgm:pt>
    <dgm:pt modelId="{9AE72D66-3055-4F9D-B554-BD19EEC58995}" type="pres">
      <dgm:prSet presAssocID="{44CA94A7-4DE8-4CF2-8469-C03401A840FA}" presName="childText" presStyleLbl="conFgAcc1" presStyleIdx="0" presStyleCnt="5">
        <dgm:presLayoutVars>
          <dgm:bulletEnabled val="1"/>
        </dgm:presLayoutVars>
      </dgm:prSet>
      <dgm:spPr/>
    </dgm:pt>
    <dgm:pt modelId="{48F7DDDB-8771-4F93-831B-29F531858B88}" type="pres">
      <dgm:prSet presAssocID="{B6064D06-DA5F-42E9-BF60-D3264956F76F}" presName="spaceBetweenRectangles" presStyleCnt="0"/>
      <dgm:spPr/>
    </dgm:pt>
    <dgm:pt modelId="{4455D279-A697-4857-9D22-41AF76084D3D}" type="pres">
      <dgm:prSet presAssocID="{80EE4E81-CFED-4082-B33C-8CA08ADE32D1}" presName="parentLin" presStyleCnt="0"/>
      <dgm:spPr/>
    </dgm:pt>
    <dgm:pt modelId="{813A98F5-D228-43D3-99DB-897FED4A76B3}" type="pres">
      <dgm:prSet presAssocID="{80EE4E81-CFED-4082-B33C-8CA08ADE32D1}" presName="parentLeftMargin" presStyleLbl="node1" presStyleIdx="0" presStyleCnt="5"/>
      <dgm:spPr/>
    </dgm:pt>
    <dgm:pt modelId="{20EA87AA-D417-4EAE-A306-EAB6BF647533}" type="pres">
      <dgm:prSet presAssocID="{80EE4E81-CFED-4082-B33C-8CA08ADE32D1}" presName="parentText" presStyleLbl="node1" presStyleIdx="1" presStyleCnt="5">
        <dgm:presLayoutVars>
          <dgm:chMax val="0"/>
          <dgm:bulletEnabled val="1"/>
        </dgm:presLayoutVars>
      </dgm:prSet>
      <dgm:spPr/>
    </dgm:pt>
    <dgm:pt modelId="{AF4B474C-C866-461F-AE92-A3BDAB57AAB3}" type="pres">
      <dgm:prSet presAssocID="{80EE4E81-CFED-4082-B33C-8CA08ADE32D1}" presName="negativeSpace" presStyleCnt="0"/>
      <dgm:spPr/>
    </dgm:pt>
    <dgm:pt modelId="{701D032F-4A25-4CA9-A3C1-A7F3EF8DC45F}" type="pres">
      <dgm:prSet presAssocID="{80EE4E81-CFED-4082-B33C-8CA08ADE32D1}" presName="childText" presStyleLbl="conFgAcc1" presStyleIdx="1" presStyleCnt="5">
        <dgm:presLayoutVars>
          <dgm:bulletEnabled val="1"/>
        </dgm:presLayoutVars>
      </dgm:prSet>
      <dgm:spPr/>
    </dgm:pt>
    <dgm:pt modelId="{19754B0F-9FE9-4151-BFE0-AD36C2E13731}" type="pres">
      <dgm:prSet presAssocID="{25D87683-4990-494B-B8B8-A19C16DFD877}" presName="spaceBetweenRectangles" presStyleCnt="0"/>
      <dgm:spPr/>
    </dgm:pt>
    <dgm:pt modelId="{1B8ED578-E5E6-4A97-87EE-EECBA782709D}" type="pres">
      <dgm:prSet presAssocID="{653C9FA2-F12F-4116-A416-3EF859089962}" presName="parentLin" presStyleCnt="0"/>
      <dgm:spPr/>
    </dgm:pt>
    <dgm:pt modelId="{500B6F9B-0ACD-415B-BDC7-A91D07DB2892}" type="pres">
      <dgm:prSet presAssocID="{653C9FA2-F12F-4116-A416-3EF859089962}" presName="parentLeftMargin" presStyleLbl="node1" presStyleIdx="1" presStyleCnt="5"/>
      <dgm:spPr/>
    </dgm:pt>
    <dgm:pt modelId="{CB0F31D8-768A-4CBE-8EB0-E9962F7D688A}" type="pres">
      <dgm:prSet presAssocID="{653C9FA2-F12F-4116-A416-3EF859089962}" presName="parentText" presStyleLbl="node1" presStyleIdx="2" presStyleCnt="5">
        <dgm:presLayoutVars>
          <dgm:chMax val="0"/>
          <dgm:bulletEnabled val="1"/>
        </dgm:presLayoutVars>
      </dgm:prSet>
      <dgm:spPr/>
    </dgm:pt>
    <dgm:pt modelId="{E72785A7-E7AE-4803-AFA7-DF31248BDD50}" type="pres">
      <dgm:prSet presAssocID="{653C9FA2-F12F-4116-A416-3EF859089962}" presName="negativeSpace" presStyleCnt="0"/>
      <dgm:spPr/>
    </dgm:pt>
    <dgm:pt modelId="{5CB80EC2-612C-49C4-AA65-A46765FC17C0}" type="pres">
      <dgm:prSet presAssocID="{653C9FA2-F12F-4116-A416-3EF859089962}" presName="childText" presStyleLbl="conFgAcc1" presStyleIdx="2" presStyleCnt="5">
        <dgm:presLayoutVars>
          <dgm:bulletEnabled val="1"/>
        </dgm:presLayoutVars>
      </dgm:prSet>
      <dgm:spPr/>
    </dgm:pt>
    <dgm:pt modelId="{89FD20B3-3DA5-482B-812A-17C1FC85CE0A}" type="pres">
      <dgm:prSet presAssocID="{BE6EF761-4DE0-4EB2-8053-5568C569831A}" presName="spaceBetweenRectangles" presStyleCnt="0"/>
      <dgm:spPr/>
    </dgm:pt>
    <dgm:pt modelId="{58D2F8DB-908A-452B-8C14-EE910AE673E1}" type="pres">
      <dgm:prSet presAssocID="{4E13709A-E295-443E-8CEA-06469BF9521D}" presName="parentLin" presStyleCnt="0"/>
      <dgm:spPr/>
    </dgm:pt>
    <dgm:pt modelId="{F2C68E49-40DF-4EB3-B1D6-C8433D3C8050}" type="pres">
      <dgm:prSet presAssocID="{4E13709A-E295-443E-8CEA-06469BF9521D}" presName="parentLeftMargin" presStyleLbl="node1" presStyleIdx="2" presStyleCnt="5"/>
      <dgm:spPr/>
    </dgm:pt>
    <dgm:pt modelId="{BE96345E-240D-442B-840B-BCF475766D91}" type="pres">
      <dgm:prSet presAssocID="{4E13709A-E295-443E-8CEA-06469BF9521D}" presName="parentText" presStyleLbl="node1" presStyleIdx="3" presStyleCnt="5">
        <dgm:presLayoutVars>
          <dgm:chMax val="0"/>
          <dgm:bulletEnabled val="1"/>
        </dgm:presLayoutVars>
      </dgm:prSet>
      <dgm:spPr/>
    </dgm:pt>
    <dgm:pt modelId="{68EFCF85-9450-4875-8E56-376068FCE4EA}" type="pres">
      <dgm:prSet presAssocID="{4E13709A-E295-443E-8CEA-06469BF9521D}" presName="negativeSpace" presStyleCnt="0"/>
      <dgm:spPr/>
    </dgm:pt>
    <dgm:pt modelId="{0472C999-3E6E-4FB9-AC8D-D34168CF3D9A}" type="pres">
      <dgm:prSet presAssocID="{4E13709A-E295-443E-8CEA-06469BF9521D}" presName="childText" presStyleLbl="conFgAcc1" presStyleIdx="3" presStyleCnt="5">
        <dgm:presLayoutVars>
          <dgm:bulletEnabled val="1"/>
        </dgm:presLayoutVars>
      </dgm:prSet>
      <dgm:spPr/>
    </dgm:pt>
    <dgm:pt modelId="{D28A8898-0FE9-4991-96E5-4725401A6388}" type="pres">
      <dgm:prSet presAssocID="{D5C3A423-2D20-4CF6-B4E2-622667C7EA98}" presName="spaceBetweenRectangles" presStyleCnt="0"/>
      <dgm:spPr/>
    </dgm:pt>
    <dgm:pt modelId="{0A085094-EDB1-4D39-877B-8B1C62BB833E}" type="pres">
      <dgm:prSet presAssocID="{0F6CB6B5-CC74-4AE2-8732-DC5AD5D9AC5B}" presName="parentLin" presStyleCnt="0"/>
      <dgm:spPr/>
    </dgm:pt>
    <dgm:pt modelId="{FF000CCF-298F-429F-AE23-21E72216C9DA}" type="pres">
      <dgm:prSet presAssocID="{0F6CB6B5-CC74-4AE2-8732-DC5AD5D9AC5B}" presName="parentLeftMargin" presStyleLbl="node1" presStyleIdx="3" presStyleCnt="5"/>
      <dgm:spPr/>
    </dgm:pt>
    <dgm:pt modelId="{38B2D648-E724-41F0-9ED0-3F0180BE022E}" type="pres">
      <dgm:prSet presAssocID="{0F6CB6B5-CC74-4AE2-8732-DC5AD5D9AC5B}" presName="parentText" presStyleLbl="node1" presStyleIdx="4" presStyleCnt="5">
        <dgm:presLayoutVars>
          <dgm:chMax val="0"/>
          <dgm:bulletEnabled val="1"/>
        </dgm:presLayoutVars>
      </dgm:prSet>
      <dgm:spPr/>
    </dgm:pt>
    <dgm:pt modelId="{277082C0-59B6-4C93-B726-25E053247880}" type="pres">
      <dgm:prSet presAssocID="{0F6CB6B5-CC74-4AE2-8732-DC5AD5D9AC5B}" presName="negativeSpace" presStyleCnt="0"/>
      <dgm:spPr/>
    </dgm:pt>
    <dgm:pt modelId="{927ACDCC-4514-4FF0-9EF6-AD0C6C13FB81}" type="pres">
      <dgm:prSet presAssocID="{0F6CB6B5-CC74-4AE2-8732-DC5AD5D9AC5B}" presName="childText" presStyleLbl="conFgAcc1" presStyleIdx="4" presStyleCnt="5">
        <dgm:presLayoutVars>
          <dgm:bulletEnabled val="1"/>
        </dgm:presLayoutVars>
      </dgm:prSet>
      <dgm:spPr/>
    </dgm:pt>
  </dgm:ptLst>
  <dgm:cxnLst>
    <dgm:cxn modelId="{DD899C0B-54EB-49E0-96B4-17C0B29B6313}" srcId="{333FE998-063E-4A7C-A049-81E49E2647AB}" destId="{80EE4E81-CFED-4082-B33C-8CA08ADE32D1}" srcOrd="1" destOrd="0" parTransId="{82059381-7561-4437-8BF9-CBF599F7699C}" sibTransId="{25D87683-4990-494B-B8B8-A19C16DFD877}"/>
    <dgm:cxn modelId="{038DC311-7D81-4FA6-B5A2-1B7F374101FE}" type="presOf" srcId="{033927B1-5957-4809-AF2D-1DA122CF60C6}" destId="{5CB80EC2-612C-49C4-AA65-A46765FC17C0}" srcOrd="0" destOrd="0" presId="urn:microsoft.com/office/officeart/2005/8/layout/list1"/>
    <dgm:cxn modelId="{BF45B21B-7345-47C1-9BB7-014E22AE1AE0}" type="presOf" srcId="{7CD9A811-EC93-48BF-BD32-B793CA3D92E9}" destId="{0472C999-3E6E-4FB9-AC8D-D34168CF3D9A}" srcOrd="0" destOrd="0" presId="urn:microsoft.com/office/officeart/2005/8/layout/list1"/>
    <dgm:cxn modelId="{6BBF5130-70E3-4E64-9D40-F06FAE890C15}" type="presOf" srcId="{653C9FA2-F12F-4116-A416-3EF859089962}" destId="{CB0F31D8-768A-4CBE-8EB0-E9962F7D688A}" srcOrd="1" destOrd="0" presId="urn:microsoft.com/office/officeart/2005/8/layout/list1"/>
    <dgm:cxn modelId="{C1E94940-BC08-4BC2-B183-910099EC1AF2}" type="presOf" srcId="{0F6CB6B5-CC74-4AE2-8732-DC5AD5D9AC5B}" destId="{38B2D648-E724-41F0-9ED0-3F0180BE022E}" srcOrd="1" destOrd="0" presId="urn:microsoft.com/office/officeart/2005/8/layout/list1"/>
    <dgm:cxn modelId="{80D3FB5B-21E5-44F5-B597-EB997F37DE21}" srcId="{4E13709A-E295-443E-8CEA-06469BF9521D}" destId="{7CD9A811-EC93-48BF-BD32-B793CA3D92E9}" srcOrd="0" destOrd="0" parTransId="{5A8CCEC2-115E-484A-BEB0-A8349603F29A}" sibTransId="{EDE86975-B586-4BDD-86AC-3B167260926C}"/>
    <dgm:cxn modelId="{C79E9941-25D5-47BD-B449-D74A9D6A26B4}" srcId="{653C9FA2-F12F-4116-A416-3EF859089962}" destId="{033927B1-5957-4809-AF2D-1DA122CF60C6}" srcOrd="0" destOrd="0" parTransId="{E9AAB02F-FD3F-4CD1-A4D0-9D5A8C635C74}" sibTransId="{FA61B63E-3D5C-447E-8A44-CA42A3A8219C}"/>
    <dgm:cxn modelId="{C1A09A43-0AA7-424E-AFC4-A531B7FFF0C7}" srcId="{333FE998-063E-4A7C-A049-81E49E2647AB}" destId="{653C9FA2-F12F-4116-A416-3EF859089962}" srcOrd="2" destOrd="0" parTransId="{F26764C8-7710-498C-84BC-F4E6B44266E9}" sibTransId="{BE6EF761-4DE0-4EB2-8053-5568C569831A}"/>
    <dgm:cxn modelId="{B7977964-48B8-4104-8D5A-B7BF24510FAC}" type="presOf" srcId="{44CA94A7-4DE8-4CF2-8469-C03401A840FA}" destId="{154559E9-B5BB-4656-8AA9-3904403A7062}" srcOrd="1" destOrd="0" presId="urn:microsoft.com/office/officeart/2005/8/layout/list1"/>
    <dgm:cxn modelId="{D1FAC248-9522-4EC6-B2A8-429698528A9B}" type="presOf" srcId="{653C9FA2-F12F-4116-A416-3EF859089962}" destId="{500B6F9B-0ACD-415B-BDC7-A91D07DB2892}" srcOrd="0" destOrd="0" presId="urn:microsoft.com/office/officeart/2005/8/layout/list1"/>
    <dgm:cxn modelId="{0508A149-B1C3-4190-8B43-F05919417A66}" type="presOf" srcId="{44CA94A7-4DE8-4CF2-8469-C03401A840FA}" destId="{68617236-BAFF-42AF-BB53-6F0ECF28E4DC}" srcOrd="0" destOrd="0" presId="urn:microsoft.com/office/officeart/2005/8/layout/list1"/>
    <dgm:cxn modelId="{297DD649-CA23-4DDC-8E47-76069C129DC6}" srcId="{0F6CB6B5-CC74-4AE2-8732-DC5AD5D9AC5B}" destId="{31ED3332-44FA-4EE8-92AF-42A068C16C43}" srcOrd="0" destOrd="0" parTransId="{26F6C6E3-3D35-4C45-B027-81CFC37965D4}" sibTransId="{C7DAFFFF-01FA-4366-9AFF-311CCCCA7071}"/>
    <dgm:cxn modelId="{B169F84B-240E-4114-A507-EFEA95F77599}" srcId="{80EE4E81-CFED-4082-B33C-8CA08ADE32D1}" destId="{16CB1BF9-280C-4B5E-9E8E-1F4CE7F51F70}" srcOrd="0" destOrd="0" parTransId="{3D5B9C22-DA75-481E-A1DD-339E27C12296}" sibTransId="{CFD4BB8D-2098-46D6-AF8D-5A58D7D8326A}"/>
    <dgm:cxn modelId="{DE7FE24E-8B34-423E-8A8F-7C6F42CACC31}" type="presOf" srcId="{4E13709A-E295-443E-8CEA-06469BF9521D}" destId="{F2C68E49-40DF-4EB3-B1D6-C8433D3C8050}" srcOrd="0" destOrd="0" presId="urn:microsoft.com/office/officeart/2005/8/layout/list1"/>
    <dgm:cxn modelId="{92088B77-1130-4057-A934-E57007BCD41D}" srcId="{44CA94A7-4DE8-4CF2-8469-C03401A840FA}" destId="{EE55A953-ACDA-477D-BC92-607FB85FDD03}" srcOrd="0" destOrd="0" parTransId="{795991F5-6DCD-4474-896B-407632CD6134}" sibTransId="{198FC2C0-2D8B-4E13-943E-E31DF3B408E1}"/>
    <dgm:cxn modelId="{E647E877-EABB-42F6-B660-C7642993543B}" srcId="{333FE998-063E-4A7C-A049-81E49E2647AB}" destId="{0F6CB6B5-CC74-4AE2-8732-DC5AD5D9AC5B}" srcOrd="4" destOrd="0" parTransId="{1593E7F0-B54C-4143-8D0C-C4E8826BDCC7}" sibTransId="{BCC21256-AC43-4E3F-9E3D-7DAE683DCFE5}"/>
    <dgm:cxn modelId="{7C920A7A-021E-41FD-A9C7-2103498E89F7}" srcId="{333FE998-063E-4A7C-A049-81E49E2647AB}" destId="{4E13709A-E295-443E-8CEA-06469BF9521D}" srcOrd="3" destOrd="0" parTransId="{63A3D024-66B9-487E-9D21-01C119D228A2}" sibTransId="{D5C3A423-2D20-4CF6-B4E2-622667C7EA98}"/>
    <dgm:cxn modelId="{46199481-26B5-49D6-B05A-E5C96DD87190}" type="presOf" srcId="{0F6CB6B5-CC74-4AE2-8732-DC5AD5D9AC5B}" destId="{FF000CCF-298F-429F-AE23-21E72216C9DA}" srcOrd="0" destOrd="0" presId="urn:microsoft.com/office/officeart/2005/8/layout/list1"/>
    <dgm:cxn modelId="{97F77299-D414-4177-BDF4-AF8D4348A73F}" type="presOf" srcId="{31ED3332-44FA-4EE8-92AF-42A068C16C43}" destId="{927ACDCC-4514-4FF0-9EF6-AD0C6C13FB81}" srcOrd="0" destOrd="0" presId="urn:microsoft.com/office/officeart/2005/8/layout/list1"/>
    <dgm:cxn modelId="{090649CC-59D4-4284-ADE9-A292E516E35B}" type="presOf" srcId="{16CB1BF9-280C-4B5E-9E8E-1F4CE7F51F70}" destId="{701D032F-4A25-4CA9-A3C1-A7F3EF8DC45F}" srcOrd="0" destOrd="0" presId="urn:microsoft.com/office/officeart/2005/8/layout/list1"/>
    <dgm:cxn modelId="{CFE79CCF-5879-4BB8-BAEE-3C21F0F63286}" type="presOf" srcId="{4E13709A-E295-443E-8CEA-06469BF9521D}" destId="{BE96345E-240D-442B-840B-BCF475766D91}" srcOrd="1" destOrd="0" presId="urn:microsoft.com/office/officeart/2005/8/layout/list1"/>
    <dgm:cxn modelId="{8401FCD7-45FD-48B5-BD48-951503D61E1F}" type="presOf" srcId="{333FE998-063E-4A7C-A049-81E49E2647AB}" destId="{21267323-C6A8-4FCC-B6A7-E74C860EB6DC}" srcOrd="0" destOrd="0" presId="urn:microsoft.com/office/officeart/2005/8/layout/list1"/>
    <dgm:cxn modelId="{46CF3FDC-3541-41F1-860E-5701D9F6E698}" type="presOf" srcId="{EE55A953-ACDA-477D-BC92-607FB85FDD03}" destId="{9AE72D66-3055-4F9D-B554-BD19EEC58995}" srcOrd="0" destOrd="0" presId="urn:microsoft.com/office/officeart/2005/8/layout/list1"/>
    <dgm:cxn modelId="{7F77BDE8-2291-4DE4-AA71-A32CD01EB821}" type="presOf" srcId="{80EE4E81-CFED-4082-B33C-8CA08ADE32D1}" destId="{20EA87AA-D417-4EAE-A306-EAB6BF647533}" srcOrd="1" destOrd="0" presId="urn:microsoft.com/office/officeart/2005/8/layout/list1"/>
    <dgm:cxn modelId="{FCD6D1FB-1B1C-43F2-94F3-562B3D473351}" srcId="{333FE998-063E-4A7C-A049-81E49E2647AB}" destId="{44CA94A7-4DE8-4CF2-8469-C03401A840FA}" srcOrd="0" destOrd="0" parTransId="{D0BC7507-94A5-4326-8CF4-13CBA1E28518}" sibTransId="{B6064D06-DA5F-42E9-BF60-D3264956F76F}"/>
    <dgm:cxn modelId="{1A75A0FF-0809-4D18-924D-3FABC62E9BC6}" type="presOf" srcId="{80EE4E81-CFED-4082-B33C-8CA08ADE32D1}" destId="{813A98F5-D228-43D3-99DB-897FED4A76B3}" srcOrd="0" destOrd="0" presId="urn:microsoft.com/office/officeart/2005/8/layout/list1"/>
    <dgm:cxn modelId="{DC936D9A-E492-474D-AD1F-59D5AB9722C8}" type="presParOf" srcId="{21267323-C6A8-4FCC-B6A7-E74C860EB6DC}" destId="{062721FB-5546-425B-A56F-6689A2F59E42}" srcOrd="0" destOrd="0" presId="urn:microsoft.com/office/officeart/2005/8/layout/list1"/>
    <dgm:cxn modelId="{F289A716-E068-4FEA-8134-D78D26D0E060}" type="presParOf" srcId="{062721FB-5546-425B-A56F-6689A2F59E42}" destId="{68617236-BAFF-42AF-BB53-6F0ECF28E4DC}" srcOrd="0" destOrd="0" presId="urn:microsoft.com/office/officeart/2005/8/layout/list1"/>
    <dgm:cxn modelId="{309E3FDD-E7AB-4765-8320-1537952D30E7}" type="presParOf" srcId="{062721FB-5546-425B-A56F-6689A2F59E42}" destId="{154559E9-B5BB-4656-8AA9-3904403A7062}" srcOrd="1" destOrd="0" presId="urn:microsoft.com/office/officeart/2005/8/layout/list1"/>
    <dgm:cxn modelId="{ADA4F20C-2C19-4502-834E-2095BE9EC3DC}" type="presParOf" srcId="{21267323-C6A8-4FCC-B6A7-E74C860EB6DC}" destId="{E4DFF090-B047-4A1F-A270-AAC822C74699}" srcOrd="1" destOrd="0" presId="urn:microsoft.com/office/officeart/2005/8/layout/list1"/>
    <dgm:cxn modelId="{9D02293C-EEE5-46D8-B861-750C7694E137}" type="presParOf" srcId="{21267323-C6A8-4FCC-B6A7-E74C860EB6DC}" destId="{9AE72D66-3055-4F9D-B554-BD19EEC58995}" srcOrd="2" destOrd="0" presId="urn:microsoft.com/office/officeart/2005/8/layout/list1"/>
    <dgm:cxn modelId="{2ABE54A2-0525-485D-B1D0-E2F6BA679361}" type="presParOf" srcId="{21267323-C6A8-4FCC-B6A7-E74C860EB6DC}" destId="{48F7DDDB-8771-4F93-831B-29F531858B88}" srcOrd="3" destOrd="0" presId="urn:microsoft.com/office/officeart/2005/8/layout/list1"/>
    <dgm:cxn modelId="{4E51B7E5-CD45-4D98-A6B2-D607EAEF981F}" type="presParOf" srcId="{21267323-C6A8-4FCC-B6A7-E74C860EB6DC}" destId="{4455D279-A697-4857-9D22-41AF76084D3D}" srcOrd="4" destOrd="0" presId="urn:microsoft.com/office/officeart/2005/8/layout/list1"/>
    <dgm:cxn modelId="{3796E5A4-7560-4A75-BF24-8667438283FF}" type="presParOf" srcId="{4455D279-A697-4857-9D22-41AF76084D3D}" destId="{813A98F5-D228-43D3-99DB-897FED4A76B3}" srcOrd="0" destOrd="0" presId="urn:microsoft.com/office/officeart/2005/8/layout/list1"/>
    <dgm:cxn modelId="{3CEA7BEF-7FDC-4490-A4DD-009233A5F3C9}" type="presParOf" srcId="{4455D279-A697-4857-9D22-41AF76084D3D}" destId="{20EA87AA-D417-4EAE-A306-EAB6BF647533}" srcOrd="1" destOrd="0" presId="urn:microsoft.com/office/officeart/2005/8/layout/list1"/>
    <dgm:cxn modelId="{FC3F4F7E-10C9-41F5-890C-FDCC34486348}" type="presParOf" srcId="{21267323-C6A8-4FCC-B6A7-E74C860EB6DC}" destId="{AF4B474C-C866-461F-AE92-A3BDAB57AAB3}" srcOrd="5" destOrd="0" presId="urn:microsoft.com/office/officeart/2005/8/layout/list1"/>
    <dgm:cxn modelId="{5C34B2FF-9C61-4437-BF65-E11815794A8C}" type="presParOf" srcId="{21267323-C6A8-4FCC-B6A7-E74C860EB6DC}" destId="{701D032F-4A25-4CA9-A3C1-A7F3EF8DC45F}" srcOrd="6" destOrd="0" presId="urn:microsoft.com/office/officeart/2005/8/layout/list1"/>
    <dgm:cxn modelId="{25B2C4ED-173B-4206-B9FC-9FDD1AE3F301}" type="presParOf" srcId="{21267323-C6A8-4FCC-B6A7-E74C860EB6DC}" destId="{19754B0F-9FE9-4151-BFE0-AD36C2E13731}" srcOrd="7" destOrd="0" presId="urn:microsoft.com/office/officeart/2005/8/layout/list1"/>
    <dgm:cxn modelId="{7F25BBD2-4616-4D74-8811-09E52622DB8A}" type="presParOf" srcId="{21267323-C6A8-4FCC-B6A7-E74C860EB6DC}" destId="{1B8ED578-E5E6-4A97-87EE-EECBA782709D}" srcOrd="8" destOrd="0" presId="urn:microsoft.com/office/officeart/2005/8/layout/list1"/>
    <dgm:cxn modelId="{284C67E9-33EC-4271-90ED-958C312DBC48}" type="presParOf" srcId="{1B8ED578-E5E6-4A97-87EE-EECBA782709D}" destId="{500B6F9B-0ACD-415B-BDC7-A91D07DB2892}" srcOrd="0" destOrd="0" presId="urn:microsoft.com/office/officeart/2005/8/layout/list1"/>
    <dgm:cxn modelId="{43308076-D774-4906-88E4-6E3400F26EEF}" type="presParOf" srcId="{1B8ED578-E5E6-4A97-87EE-EECBA782709D}" destId="{CB0F31D8-768A-4CBE-8EB0-E9962F7D688A}" srcOrd="1" destOrd="0" presId="urn:microsoft.com/office/officeart/2005/8/layout/list1"/>
    <dgm:cxn modelId="{76DC3402-DC75-4887-B87C-560AEBFFE347}" type="presParOf" srcId="{21267323-C6A8-4FCC-B6A7-E74C860EB6DC}" destId="{E72785A7-E7AE-4803-AFA7-DF31248BDD50}" srcOrd="9" destOrd="0" presId="urn:microsoft.com/office/officeart/2005/8/layout/list1"/>
    <dgm:cxn modelId="{BC9CF500-E51E-4968-9CE4-80552EC82815}" type="presParOf" srcId="{21267323-C6A8-4FCC-B6A7-E74C860EB6DC}" destId="{5CB80EC2-612C-49C4-AA65-A46765FC17C0}" srcOrd="10" destOrd="0" presId="urn:microsoft.com/office/officeart/2005/8/layout/list1"/>
    <dgm:cxn modelId="{3F09ACD4-732C-4716-80A0-5C8C0A11FEC2}" type="presParOf" srcId="{21267323-C6A8-4FCC-B6A7-E74C860EB6DC}" destId="{89FD20B3-3DA5-482B-812A-17C1FC85CE0A}" srcOrd="11" destOrd="0" presId="urn:microsoft.com/office/officeart/2005/8/layout/list1"/>
    <dgm:cxn modelId="{926F4B8D-28D2-4A97-BB91-8D9FC2DF4B0C}" type="presParOf" srcId="{21267323-C6A8-4FCC-B6A7-E74C860EB6DC}" destId="{58D2F8DB-908A-452B-8C14-EE910AE673E1}" srcOrd="12" destOrd="0" presId="urn:microsoft.com/office/officeart/2005/8/layout/list1"/>
    <dgm:cxn modelId="{A1A75978-F6C8-461E-A9FB-5237C2493D4A}" type="presParOf" srcId="{58D2F8DB-908A-452B-8C14-EE910AE673E1}" destId="{F2C68E49-40DF-4EB3-B1D6-C8433D3C8050}" srcOrd="0" destOrd="0" presId="urn:microsoft.com/office/officeart/2005/8/layout/list1"/>
    <dgm:cxn modelId="{C7520532-DDD0-4DFC-8A67-BA95442B5CF0}" type="presParOf" srcId="{58D2F8DB-908A-452B-8C14-EE910AE673E1}" destId="{BE96345E-240D-442B-840B-BCF475766D91}" srcOrd="1" destOrd="0" presId="urn:microsoft.com/office/officeart/2005/8/layout/list1"/>
    <dgm:cxn modelId="{B4B6263D-ABD3-482C-BB96-0CB8DC5D9CD6}" type="presParOf" srcId="{21267323-C6A8-4FCC-B6A7-E74C860EB6DC}" destId="{68EFCF85-9450-4875-8E56-376068FCE4EA}" srcOrd="13" destOrd="0" presId="urn:microsoft.com/office/officeart/2005/8/layout/list1"/>
    <dgm:cxn modelId="{49C557AC-7D61-43EE-BEEC-C06EACF90CAF}" type="presParOf" srcId="{21267323-C6A8-4FCC-B6A7-E74C860EB6DC}" destId="{0472C999-3E6E-4FB9-AC8D-D34168CF3D9A}" srcOrd="14" destOrd="0" presId="urn:microsoft.com/office/officeart/2005/8/layout/list1"/>
    <dgm:cxn modelId="{30ED32D6-D72D-404A-BB97-AFF471947AE6}" type="presParOf" srcId="{21267323-C6A8-4FCC-B6A7-E74C860EB6DC}" destId="{D28A8898-0FE9-4991-96E5-4725401A6388}" srcOrd="15" destOrd="0" presId="urn:microsoft.com/office/officeart/2005/8/layout/list1"/>
    <dgm:cxn modelId="{CD668EFF-E37F-415A-B717-8317DF703BC2}" type="presParOf" srcId="{21267323-C6A8-4FCC-B6A7-E74C860EB6DC}" destId="{0A085094-EDB1-4D39-877B-8B1C62BB833E}" srcOrd="16" destOrd="0" presId="urn:microsoft.com/office/officeart/2005/8/layout/list1"/>
    <dgm:cxn modelId="{0FC23152-ED5E-40C9-8A9E-FFE650AECDA7}" type="presParOf" srcId="{0A085094-EDB1-4D39-877B-8B1C62BB833E}" destId="{FF000CCF-298F-429F-AE23-21E72216C9DA}" srcOrd="0" destOrd="0" presId="urn:microsoft.com/office/officeart/2005/8/layout/list1"/>
    <dgm:cxn modelId="{4BC50073-5C56-4FE8-B487-5122CB2BD8B7}" type="presParOf" srcId="{0A085094-EDB1-4D39-877B-8B1C62BB833E}" destId="{38B2D648-E724-41F0-9ED0-3F0180BE022E}" srcOrd="1" destOrd="0" presId="urn:microsoft.com/office/officeart/2005/8/layout/list1"/>
    <dgm:cxn modelId="{4CDB5F51-0F45-451E-BAD5-6E4937661B90}" type="presParOf" srcId="{21267323-C6A8-4FCC-B6A7-E74C860EB6DC}" destId="{277082C0-59B6-4C93-B726-25E053247880}" srcOrd="17" destOrd="0" presId="urn:microsoft.com/office/officeart/2005/8/layout/list1"/>
    <dgm:cxn modelId="{C9B00D50-10CE-49B2-9C39-DC6E71DBBAF8}" type="presParOf" srcId="{21267323-C6A8-4FCC-B6A7-E74C860EB6DC}" destId="{927ACDCC-4514-4FF0-9EF6-AD0C6C13FB8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DD47E-4B92-47CF-9B55-6CCFC6B6C201}">
      <dsp:nvSpPr>
        <dsp:cNvPr id="0" name=""/>
        <dsp:cNvSpPr/>
      </dsp:nvSpPr>
      <dsp:spPr>
        <a:xfrm>
          <a:off x="0" y="422762"/>
          <a:ext cx="10293096"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859" tIns="354076" rIns="798859" bIns="120904" numCol="1" spcCol="1270" anchor="t" anchorCtr="0">
          <a:noAutofit/>
        </a:bodyPr>
        <a:lstStyle/>
        <a:p>
          <a:pPr marL="171450" lvl="1" indent="-171450" algn="l" defTabSz="755650">
            <a:lnSpc>
              <a:spcPct val="90000"/>
            </a:lnSpc>
            <a:spcBef>
              <a:spcPct val="0"/>
            </a:spcBef>
            <a:spcAft>
              <a:spcPct val="15000"/>
            </a:spcAft>
            <a:buNone/>
          </a:pPr>
          <a:r>
            <a:rPr lang="en-US" sz="1700" kern="1200" dirty="0"/>
            <a:t>Cook the food well and mix it with liquids (milk; tea; soup; broths), in order to facilitate chewing and eating.</a:t>
          </a:r>
          <a:endParaRPr lang="pt-PT" sz="1700" kern="1200" dirty="0"/>
        </a:p>
      </dsp:txBody>
      <dsp:txXfrm>
        <a:off x="0" y="422762"/>
        <a:ext cx="10293096" cy="963900"/>
      </dsp:txXfrm>
    </dsp:sp>
    <dsp:sp modelId="{FC50E438-6BD2-46FB-9E16-3048B7ABF1EB}">
      <dsp:nvSpPr>
        <dsp:cNvPr id="0" name=""/>
        <dsp:cNvSpPr/>
      </dsp:nvSpPr>
      <dsp:spPr>
        <a:xfrm>
          <a:off x="514654" y="171842"/>
          <a:ext cx="720516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38" tIns="0" rIns="272338" bIns="0" numCol="1" spcCol="1270" anchor="ctr" anchorCtr="0">
          <a:noAutofit/>
        </a:bodyPr>
        <a:lstStyle/>
        <a:p>
          <a:pPr marL="0" lvl="0" indent="0" algn="l" defTabSz="755650">
            <a:lnSpc>
              <a:spcPct val="90000"/>
            </a:lnSpc>
            <a:spcBef>
              <a:spcPct val="0"/>
            </a:spcBef>
            <a:spcAft>
              <a:spcPct val="35000"/>
            </a:spcAft>
            <a:buNone/>
          </a:pPr>
          <a:r>
            <a:rPr lang="pt-PT" sz="1700" kern="1200" dirty="0" err="1"/>
            <a:t>Cereals</a:t>
          </a:r>
          <a:r>
            <a:rPr lang="pt-PT" sz="1700" kern="1200" dirty="0"/>
            <a:t>, </a:t>
          </a:r>
          <a:r>
            <a:rPr lang="pt-PT" sz="1700" kern="1200" dirty="0" err="1"/>
            <a:t>bread</a:t>
          </a:r>
          <a:r>
            <a:rPr lang="pt-PT" sz="1700" kern="1200" dirty="0"/>
            <a:t>, </a:t>
          </a:r>
          <a:r>
            <a:rPr lang="pt-PT" sz="1700" kern="1200" dirty="0" err="1"/>
            <a:t>roots</a:t>
          </a:r>
          <a:endParaRPr lang="pt-PT" sz="1700" kern="1200" dirty="0"/>
        </a:p>
      </dsp:txBody>
      <dsp:txXfrm>
        <a:off x="539152" y="196340"/>
        <a:ext cx="7156171" cy="452844"/>
      </dsp:txXfrm>
    </dsp:sp>
    <dsp:sp modelId="{60B19C45-DC25-4E70-8E82-EE3A9E3FE86D}">
      <dsp:nvSpPr>
        <dsp:cNvPr id="0" name=""/>
        <dsp:cNvSpPr/>
      </dsp:nvSpPr>
      <dsp:spPr>
        <a:xfrm>
          <a:off x="0" y="1729382"/>
          <a:ext cx="10293096" cy="722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859" tIns="354076" rIns="798859" bIns="120904" numCol="1" spcCol="1270" anchor="t" anchorCtr="0">
          <a:noAutofit/>
        </a:bodyPr>
        <a:lstStyle/>
        <a:p>
          <a:pPr marL="171450" lvl="1" indent="-171450" algn="l" defTabSz="755650">
            <a:lnSpc>
              <a:spcPct val="90000"/>
            </a:lnSpc>
            <a:spcBef>
              <a:spcPct val="0"/>
            </a:spcBef>
            <a:spcAft>
              <a:spcPct val="15000"/>
            </a:spcAft>
            <a:buNone/>
          </a:pPr>
          <a:r>
            <a:rPr lang="en-US" sz="1700" kern="1200" dirty="0"/>
            <a:t>Integrate vegetables (more rigid) in the soups, stews and let it cook well.</a:t>
          </a:r>
          <a:endParaRPr lang="pt-PT" sz="1700" kern="1200" dirty="0"/>
        </a:p>
      </dsp:txBody>
      <dsp:txXfrm>
        <a:off x="0" y="1729382"/>
        <a:ext cx="10293096" cy="722925"/>
      </dsp:txXfrm>
    </dsp:sp>
    <dsp:sp modelId="{4E39393E-0A74-4C73-90BE-AE07ED90060C}">
      <dsp:nvSpPr>
        <dsp:cNvPr id="0" name=""/>
        <dsp:cNvSpPr/>
      </dsp:nvSpPr>
      <dsp:spPr>
        <a:xfrm>
          <a:off x="514654" y="1478462"/>
          <a:ext cx="720516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38" tIns="0" rIns="272338" bIns="0" numCol="1" spcCol="1270" anchor="ctr" anchorCtr="0">
          <a:noAutofit/>
        </a:bodyPr>
        <a:lstStyle/>
        <a:p>
          <a:pPr marL="0" lvl="0" indent="0" algn="l" defTabSz="755650">
            <a:lnSpc>
              <a:spcPct val="90000"/>
            </a:lnSpc>
            <a:spcBef>
              <a:spcPct val="0"/>
            </a:spcBef>
            <a:spcAft>
              <a:spcPct val="35000"/>
            </a:spcAft>
            <a:buNone/>
          </a:pPr>
          <a:r>
            <a:rPr lang="pt-PT" sz="1700" kern="1200" dirty="0" err="1"/>
            <a:t>Vegetables</a:t>
          </a:r>
          <a:endParaRPr lang="pt-PT" sz="1700" kern="1200" dirty="0"/>
        </a:p>
      </dsp:txBody>
      <dsp:txXfrm>
        <a:off x="539152" y="1502960"/>
        <a:ext cx="7156171" cy="452844"/>
      </dsp:txXfrm>
    </dsp:sp>
    <dsp:sp modelId="{AA630354-991A-4A38-868F-CC2EA5455AAA}">
      <dsp:nvSpPr>
        <dsp:cNvPr id="0" name=""/>
        <dsp:cNvSpPr/>
      </dsp:nvSpPr>
      <dsp:spPr>
        <a:xfrm>
          <a:off x="0" y="2795027"/>
          <a:ext cx="10293096" cy="722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859" tIns="354076" rIns="798859" bIns="120904" numCol="1" spcCol="1270" anchor="t" anchorCtr="0">
          <a:noAutofit/>
        </a:bodyPr>
        <a:lstStyle/>
        <a:p>
          <a:pPr marL="171450" lvl="1" indent="-171450" algn="l" defTabSz="755650">
            <a:lnSpc>
              <a:spcPct val="90000"/>
            </a:lnSpc>
            <a:spcBef>
              <a:spcPct val="0"/>
            </a:spcBef>
            <a:spcAft>
              <a:spcPct val="15000"/>
            </a:spcAft>
            <a:buNone/>
          </a:pPr>
          <a:r>
            <a:rPr lang="en-US" sz="1700" kern="1200" dirty="0"/>
            <a:t>Choose more mature, boil or roast fruit; Replace the piece of fruit with natural juices or shakes.</a:t>
          </a:r>
          <a:endParaRPr lang="pt-PT" sz="1700" kern="1200" dirty="0"/>
        </a:p>
      </dsp:txBody>
      <dsp:txXfrm>
        <a:off x="0" y="2795027"/>
        <a:ext cx="10293096" cy="722925"/>
      </dsp:txXfrm>
    </dsp:sp>
    <dsp:sp modelId="{39C6B7C3-9DFD-4522-8025-275846C5B346}">
      <dsp:nvSpPr>
        <dsp:cNvPr id="0" name=""/>
        <dsp:cNvSpPr/>
      </dsp:nvSpPr>
      <dsp:spPr>
        <a:xfrm>
          <a:off x="514654" y="2544107"/>
          <a:ext cx="720516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38" tIns="0" rIns="272338" bIns="0" numCol="1" spcCol="1270" anchor="ctr" anchorCtr="0">
          <a:noAutofit/>
        </a:bodyPr>
        <a:lstStyle/>
        <a:p>
          <a:pPr marL="0" lvl="0" indent="0" algn="l" defTabSz="755650">
            <a:lnSpc>
              <a:spcPct val="90000"/>
            </a:lnSpc>
            <a:spcBef>
              <a:spcPct val="0"/>
            </a:spcBef>
            <a:spcAft>
              <a:spcPct val="35000"/>
            </a:spcAft>
            <a:buNone/>
          </a:pPr>
          <a:r>
            <a:rPr lang="pt-PT" sz="1700" kern="1200" dirty="0" err="1"/>
            <a:t>Fruit</a:t>
          </a:r>
          <a:endParaRPr lang="pt-PT" sz="1700" kern="1200" dirty="0"/>
        </a:p>
      </dsp:txBody>
      <dsp:txXfrm>
        <a:off x="539152" y="2568605"/>
        <a:ext cx="7156171"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72D66-3055-4F9D-B554-BD19EEC58995}">
      <dsp:nvSpPr>
        <dsp:cNvPr id="0" name=""/>
        <dsp:cNvSpPr/>
      </dsp:nvSpPr>
      <dsp:spPr>
        <a:xfrm>
          <a:off x="0" y="309071"/>
          <a:ext cx="10314432"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515" tIns="333248" rIns="800515"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Prefer less fatty dairy products.</a:t>
          </a:r>
          <a:endParaRPr lang="pt-PT" sz="1600" kern="1200" dirty="0"/>
        </a:p>
      </dsp:txBody>
      <dsp:txXfrm>
        <a:off x="0" y="309071"/>
        <a:ext cx="10314432" cy="680400"/>
      </dsp:txXfrm>
    </dsp:sp>
    <dsp:sp modelId="{154559E9-B5BB-4656-8AA9-3904403A7062}">
      <dsp:nvSpPr>
        <dsp:cNvPr id="0" name=""/>
        <dsp:cNvSpPr/>
      </dsp:nvSpPr>
      <dsp:spPr>
        <a:xfrm>
          <a:off x="515721" y="72911"/>
          <a:ext cx="722010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03" tIns="0" rIns="272903" bIns="0" numCol="1" spcCol="1270" anchor="ctr" anchorCtr="0">
          <a:noAutofit/>
        </a:bodyPr>
        <a:lstStyle/>
        <a:p>
          <a:pPr marL="0" lvl="0" indent="0" algn="l" defTabSz="711200">
            <a:lnSpc>
              <a:spcPct val="90000"/>
            </a:lnSpc>
            <a:spcBef>
              <a:spcPct val="0"/>
            </a:spcBef>
            <a:spcAft>
              <a:spcPct val="35000"/>
            </a:spcAft>
            <a:buNone/>
          </a:pPr>
          <a:r>
            <a:rPr lang="pt-PT" sz="1600" kern="1200" dirty="0" err="1"/>
            <a:t>Dairy</a:t>
          </a:r>
          <a:r>
            <a:rPr lang="pt-PT" sz="1600" kern="1200" dirty="0"/>
            <a:t> </a:t>
          </a:r>
          <a:r>
            <a:rPr lang="pt-PT" sz="1600" kern="1200" dirty="0" err="1"/>
            <a:t>products</a:t>
          </a:r>
          <a:endParaRPr lang="pt-PT" sz="1600" kern="1200" dirty="0"/>
        </a:p>
      </dsp:txBody>
      <dsp:txXfrm>
        <a:off x="538778" y="95968"/>
        <a:ext cx="7173988" cy="426206"/>
      </dsp:txXfrm>
    </dsp:sp>
    <dsp:sp modelId="{701D032F-4A25-4CA9-A3C1-A7F3EF8DC45F}">
      <dsp:nvSpPr>
        <dsp:cNvPr id="0" name=""/>
        <dsp:cNvSpPr/>
      </dsp:nvSpPr>
      <dsp:spPr>
        <a:xfrm>
          <a:off x="0" y="1312031"/>
          <a:ext cx="10314432"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515" tIns="333248" rIns="800515"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Alternate the protein source (meat, fish or eggs); vary cooking methods (for harder meats prefer stewed, chopped and shredded).</a:t>
          </a:r>
          <a:endParaRPr lang="pt-PT" sz="1600" kern="1200" dirty="0"/>
        </a:p>
      </dsp:txBody>
      <dsp:txXfrm>
        <a:off x="0" y="1312031"/>
        <a:ext cx="10314432" cy="907200"/>
      </dsp:txXfrm>
    </dsp:sp>
    <dsp:sp modelId="{20EA87AA-D417-4EAE-A306-EAB6BF647533}">
      <dsp:nvSpPr>
        <dsp:cNvPr id="0" name=""/>
        <dsp:cNvSpPr/>
      </dsp:nvSpPr>
      <dsp:spPr>
        <a:xfrm>
          <a:off x="515721" y="1075871"/>
          <a:ext cx="722010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03" tIns="0" rIns="272903" bIns="0" numCol="1" spcCol="1270" anchor="ctr" anchorCtr="0">
          <a:noAutofit/>
        </a:bodyPr>
        <a:lstStyle/>
        <a:p>
          <a:pPr marL="0" lvl="0" indent="0" algn="l" defTabSz="711200">
            <a:lnSpc>
              <a:spcPct val="90000"/>
            </a:lnSpc>
            <a:spcBef>
              <a:spcPct val="0"/>
            </a:spcBef>
            <a:spcAft>
              <a:spcPct val="35000"/>
            </a:spcAft>
            <a:buNone/>
          </a:pPr>
          <a:r>
            <a:rPr lang="pt-PT" sz="1600" kern="1200" dirty="0" err="1"/>
            <a:t>Meat</a:t>
          </a:r>
          <a:r>
            <a:rPr lang="pt-PT" sz="1600" kern="1200" dirty="0"/>
            <a:t>, </a:t>
          </a:r>
          <a:r>
            <a:rPr lang="pt-PT" sz="1600" kern="1200" dirty="0" err="1"/>
            <a:t>fish</a:t>
          </a:r>
          <a:r>
            <a:rPr lang="pt-PT" sz="1600" kern="1200" dirty="0"/>
            <a:t> </a:t>
          </a:r>
          <a:r>
            <a:rPr lang="pt-PT" sz="1600" kern="1200" dirty="0" err="1"/>
            <a:t>or</a:t>
          </a:r>
          <a:r>
            <a:rPr lang="pt-PT" sz="1600" kern="1200" dirty="0"/>
            <a:t> </a:t>
          </a:r>
          <a:r>
            <a:rPr lang="pt-PT" sz="1600" kern="1200" dirty="0" err="1"/>
            <a:t>eggs</a:t>
          </a:r>
          <a:endParaRPr lang="pt-PT" sz="1600" kern="1200" dirty="0"/>
        </a:p>
      </dsp:txBody>
      <dsp:txXfrm>
        <a:off x="538778" y="1098928"/>
        <a:ext cx="7173988" cy="426206"/>
      </dsp:txXfrm>
    </dsp:sp>
    <dsp:sp modelId="{5CB80EC2-612C-49C4-AA65-A46765FC17C0}">
      <dsp:nvSpPr>
        <dsp:cNvPr id="0" name=""/>
        <dsp:cNvSpPr/>
      </dsp:nvSpPr>
      <dsp:spPr>
        <a:xfrm>
          <a:off x="0" y="2541791"/>
          <a:ext cx="10314432"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515" tIns="333248" rIns="800515"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Soak before and then grind to be better digested.</a:t>
          </a:r>
          <a:endParaRPr lang="pt-PT" sz="1600" kern="1200" dirty="0"/>
        </a:p>
      </dsp:txBody>
      <dsp:txXfrm>
        <a:off x="0" y="2541791"/>
        <a:ext cx="10314432" cy="680400"/>
      </dsp:txXfrm>
    </dsp:sp>
    <dsp:sp modelId="{CB0F31D8-768A-4CBE-8EB0-E9962F7D688A}">
      <dsp:nvSpPr>
        <dsp:cNvPr id="0" name=""/>
        <dsp:cNvSpPr/>
      </dsp:nvSpPr>
      <dsp:spPr>
        <a:xfrm>
          <a:off x="515721" y="2305632"/>
          <a:ext cx="722010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03" tIns="0" rIns="272903" bIns="0" numCol="1" spcCol="1270" anchor="ctr" anchorCtr="0">
          <a:noAutofit/>
        </a:bodyPr>
        <a:lstStyle/>
        <a:p>
          <a:pPr marL="0" lvl="0" indent="0" algn="l" defTabSz="711200">
            <a:lnSpc>
              <a:spcPct val="90000"/>
            </a:lnSpc>
            <a:spcBef>
              <a:spcPct val="0"/>
            </a:spcBef>
            <a:spcAft>
              <a:spcPct val="35000"/>
            </a:spcAft>
            <a:buNone/>
          </a:pPr>
          <a:r>
            <a:rPr lang="pt-PT" sz="1600" kern="1200" dirty="0" err="1"/>
            <a:t>Beans</a:t>
          </a:r>
          <a:r>
            <a:rPr lang="pt-PT" sz="1600" kern="1200" dirty="0"/>
            <a:t> </a:t>
          </a:r>
          <a:r>
            <a:rPr lang="pt-PT" sz="1600" kern="1200" dirty="0" err="1"/>
            <a:t>and</a:t>
          </a:r>
          <a:r>
            <a:rPr lang="pt-PT" sz="1600" kern="1200" dirty="0"/>
            <a:t> </a:t>
          </a:r>
          <a:r>
            <a:rPr lang="pt-PT" sz="1600" kern="1200" dirty="0" err="1"/>
            <a:t>grains</a:t>
          </a:r>
          <a:endParaRPr lang="pt-PT" sz="1600" kern="1200" dirty="0"/>
        </a:p>
      </dsp:txBody>
      <dsp:txXfrm>
        <a:off x="538778" y="2328689"/>
        <a:ext cx="7173988" cy="426206"/>
      </dsp:txXfrm>
    </dsp:sp>
    <dsp:sp modelId="{0472C999-3E6E-4FB9-AC8D-D34168CF3D9A}">
      <dsp:nvSpPr>
        <dsp:cNvPr id="0" name=""/>
        <dsp:cNvSpPr/>
      </dsp:nvSpPr>
      <dsp:spPr>
        <a:xfrm>
          <a:off x="0" y="3544752"/>
          <a:ext cx="10314432"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515" tIns="333248" rIns="800515"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Try to moderate the addition of fat.</a:t>
          </a:r>
          <a:endParaRPr lang="pt-PT" sz="1600" kern="1200" dirty="0"/>
        </a:p>
      </dsp:txBody>
      <dsp:txXfrm>
        <a:off x="0" y="3544752"/>
        <a:ext cx="10314432" cy="680400"/>
      </dsp:txXfrm>
    </dsp:sp>
    <dsp:sp modelId="{BE96345E-240D-442B-840B-BCF475766D91}">
      <dsp:nvSpPr>
        <dsp:cNvPr id="0" name=""/>
        <dsp:cNvSpPr/>
      </dsp:nvSpPr>
      <dsp:spPr>
        <a:xfrm>
          <a:off x="515721" y="3308592"/>
          <a:ext cx="722010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03" tIns="0" rIns="272903" bIns="0" numCol="1" spcCol="1270" anchor="ctr" anchorCtr="0">
          <a:noAutofit/>
        </a:bodyPr>
        <a:lstStyle/>
        <a:p>
          <a:pPr marL="0" lvl="0" indent="0" algn="l" defTabSz="711200">
            <a:lnSpc>
              <a:spcPct val="90000"/>
            </a:lnSpc>
            <a:spcBef>
              <a:spcPct val="0"/>
            </a:spcBef>
            <a:spcAft>
              <a:spcPct val="35000"/>
            </a:spcAft>
            <a:buNone/>
          </a:pPr>
          <a:r>
            <a:rPr lang="pt-PT" sz="1600" kern="1200" dirty="0" err="1"/>
            <a:t>Oil</a:t>
          </a:r>
          <a:r>
            <a:rPr lang="pt-PT" sz="1600" kern="1200" dirty="0"/>
            <a:t> </a:t>
          </a:r>
          <a:r>
            <a:rPr lang="pt-PT" sz="1600" kern="1200" dirty="0" err="1"/>
            <a:t>and</a:t>
          </a:r>
          <a:r>
            <a:rPr lang="pt-PT" sz="1600" kern="1200" dirty="0"/>
            <a:t> </a:t>
          </a:r>
          <a:r>
            <a:rPr lang="pt-PT" sz="1600" kern="1200" dirty="0" err="1"/>
            <a:t>fat</a:t>
          </a:r>
          <a:endParaRPr lang="pt-PT" sz="1600" kern="1200" dirty="0"/>
        </a:p>
      </dsp:txBody>
      <dsp:txXfrm>
        <a:off x="538778" y="3331649"/>
        <a:ext cx="7173988" cy="426206"/>
      </dsp:txXfrm>
    </dsp:sp>
    <dsp:sp modelId="{927ACDCC-4514-4FF0-9EF6-AD0C6C13FB81}">
      <dsp:nvSpPr>
        <dsp:cNvPr id="0" name=""/>
        <dsp:cNvSpPr/>
      </dsp:nvSpPr>
      <dsp:spPr>
        <a:xfrm>
          <a:off x="0" y="4547712"/>
          <a:ext cx="10314432"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515" tIns="333248" rIns="800515" bIns="113792" numCol="1" spcCol="1270" anchor="t" anchorCtr="0">
          <a:noAutofit/>
        </a:bodyPr>
        <a:lstStyle/>
        <a:p>
          <a:pPr marL="171450" lvl="1" indent="-171450" algn="l" defTabSz="711200">
            <a:lnSpc>
              <a:spcPct val="90000"/>
            </a:lnSpc>
            <a:spcBef>
              <a:spcPct val="0"/>
            </a:spcBef>
            <a:spcAft>
              <a:spcPct val="15000"/>
            </a:spcAft>
            <a:buNone/>
          </a:pPr>
          <a:r>
            <a:rPr lang="en-US" sz="1600" kern="1200" dirty="0"/>
            <a:t>Drink 1.5-3L per day; if you prefer, add pieces of fruit or aromatic herbs to the water to give flavor (lemon; cucumber; cinnamon; mint). The consumption of unsweetened teas or infusions, fruit juices, broths and soups can contribute to water needs</a:t>
          </a:r>
          <a:endParaRPr lang="pt-PT" sz="1600" kern="1200" dirty="0"/>
        </a:p>
      </dsp:txBody>
      <dsp:txXfrm>
        <a:off x="0" y="4547712"/>
        <a:ext cx="10314432" cy="1134000"/>
      </dsp:txXfrm>
    </dsp:sp>
    <dsp:sp modelId="{38B2D648-E724-41F0-9ED0-3F0180BE022E}">
      <dsp:nvSpPr>
        <dsp:cNvPr id="0" name=""/>
        <dsp:cNvSpPr/>
      </dsp:nvSpPr>
      <dsp:spPr>
        <a:xfrm>
          <a:off x="515721" y="4311552"/>
          <a:ext cx="722010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903" tIns="0" rIns="272903" bIns="0" numCol="1" spcCol="1270" anchor="ctr" anchorCtr="0">
          <a:noAutofit/>
        </a:bodyPr>
        <a:lstStyle/>
        <a:p>
          <a:pPr marL="0" lvl="0" indent="0" algn="l" defTabSz="711200">
            <a:lnSpc>
              <a:spcPct val="90000"/>
            </a:lnSpc>
            <a:spcBef>
              <a:spcPct val="0"/>
            </a:spcBef>
            <a:spcAft>
              <a:spcPct val="35000"/>
            </a:spcAft>
            <a:buNone/>
          </a:pPr>
          <a:r>
            <a:rPr lang="pt-PT" sz="1600" kern="1200" dirty="0" err="1"/>
            <a:t>Water</a:t>
          </a:r>
          <a:endParaRPr lang="pt-PT" sz="1600" kern="1200" dirty="0"/>
        </a:p>
      </dsp:txBody>
      <dsp:txXfrm>
        <a:off x="538778" y="4334609"/>
        <a:ext cx="717398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C5B70-B073-43E7-B18A-986E0BE30750}" type="datetimeFigureOut">
              <a:rPr lang="pt-PT" smtClean="0"/>
              <a:t>25/04/2021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73EB8-C217-4395-91F6-57ACFB5E07BA}" type="slidenum">
              <a:rPr lang="pt-PT" smtClean="0"/>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r>
              <a:rPr lang="pt-PT" altLang="en-US"/>
              <a:t>Excepções: leite e iogurte aromatizados, sumos de fruta 100% naturais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25/04/2021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Obje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838200" y="365125"/>
            <a:ext cx="10515600" cy="58118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3" name="Marcador de Posição da Data 2"/>
          <p:cNvSpPr>
            <a:spLocks noGrp="1"/>
          </p:cNvSpPr>
          <p:nvPr>
            <p:ph type="dt" sz="half" idx="10"/>
          </p:nvPr>
        </p:nvSpPr>
        <p:spPr/>
        <p:txBody>
          <a:bodyPr/>
          <a:lstStyle/>
          <a:p>
            <a:fld id="{8E5D5F9E-556D-43C5-93E0-15D1CED9694A}" type="datetimeFigureOut">
              <a:rPr lang="pt-PT" smtClean="0"/>
              <a:t>25/04/2021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25/04/2021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25/04/2021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8E5D5F9E-556D-43C5-93E0-15D1CED9694A}" type="datetimeFigureOut">
              <a:rPr lang="pt-PT" smtClean="0"/>
              <a:t>25/04/2021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8E5D5F9E-556D-43C5-93E0-15D1CED9694A}" type="datetimeFigureOut">
              <a:rPr lang="pt-PT" smtClean="0"/>
              <a:t>25/04/2021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8E5D5F9E-556D-43C5-93E0-15D1CED9694A}" type="datetimeFigureOut">
              <a:rPr lang="pt-PT" smtClean="0"/>
              <a:t>25/04/2021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5D5F9E-556D-43C5-93E0-15D1CED9694A}" type="datetimeFigureOut">
              <a:rPr lang="pt-PT" smtClean="0"/>
              <a:t>25/04/2021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8E5D5F9E-556D-43C5-93E0-15D1CED9694A}" type="datetimeFigureOut">
              <a:rPr lang="pt-PT" smtClean="0"/>
              <a:t>25/04/2021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25/04/2021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D5F9E-556D-43C5-93E0-15D1CED9694A}" type="datetimeFigureOut">
              <a:rPr lang="pt-PT" smtClean="0"/>
              <a:t>25/04/2021</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1954D-39E5-4E62-B329-67C971B9C8E9}"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algn="l"/>
            <a:r>
              <a:rPr lang="pt-PT" altLang="en-US" sz="4400" b="1" dirty="0" err="1">
                <a:solidFill>
                  <a:schemeClr val="accent1">
                    <a:lumMod val="50000"/>
                  </a:schemeClr>
                </a:solidFill>
              </a:rPr>
              <a:t>Food</a:t>
            </a:r>
            <a:r>
              <a:rPr lang="pt-PT" altLang="en-US" sz="4400" b="1" dirty="0">
                <a:solidFill>
                  <a:schemeClr val="accent1">
                    <a:lumMod val="50000"/>
                  </a:schemeClr>
                </a:solidFill>
              </a:rPr>
              <a:t> </a:t>
            </a:r>
            <a:r>
              <a:rPr lang="pt-PT" altLang="en-US" sz="4400" b="1" dirty="0" err="1">
                <a:solidFill>
                  <a:schemeClr val="accent1">
                    <a:lumMod val="50000"/>
                  </a:schemeClr>
                </a:solidFill>
              </a:rPr>
              <a:t>and</a:t>
            </a:r>
            <a:r>
              <a:rPr lang="pt-PT" altLang="en-US" sz="4400" b="1" dirty="0">
                <a:solidFill>
                  <a:schemeClr val="accent1">
                    <a:lumMod val="50000"/>
                  </a:schemeClr>
                </a:solidFill>
              </a:rPr>
              <a:t> </a:t>
            </a:r>
            <a:r>
              <a:rPr lang="pt-PT" altLang="en-US" sz="4400" b="1" dirty="0" err="1">
                <a:solidFill>
                  <a:schemeClr val="accent1">
                    <a:lumMod val="50000"/>
                  </a:schemeClr>
                </a:solidFill>
              </a:rPr>
              <a:t>Life</a:t>
            </a:r>
            <a:r>
              <a:rPr lang="pt-PT" altLang="en-US" sz="4400" b="1" dirty="0">
                <a:solidFill>
                  <a:schemeClr val="accent1">
                    <a:lumMod val="50000"/>
                  </a:schemeClr>
                </a:solidFill>
              </a:rPr>
              <a:t> </a:t>
            </a:r>
            <a:r>
              <a:rPr lang="pt-PT" altLang="en-US" sz="4400" b="1" dirty="0" err="1">
                <a:solidFill>
                  <a:schemeClr val="accent1">
                    <a:lumMod val="50000"/>
                  </a:schemeClr>
                </a:solidFill>
              </a:rPr>
              <a:t>Stages</a:t>
            </a:r>
            <a:endParaRPr lang="pt-PT" altLang="en-US" sz="4400" b="1" dirty="0">
              <a:solidFill>
                <a:schemeClr val="accent1">
                  <a:lumMod val="50000"/>
                </a:schemeClr>
              </a:solidFill>
            </a:endParaRPr>
          </a:p>
          <a:p>
            <a:pPr algn="r"/>
            <a:endParaRPr lang="pt-PT" altLang="en-US" sz="3600" dirty="0"/>
          </a:p>
          <a:p>
            <a:pPr algn="r"/>
            <a:endParaRPr lang="pt-PT" altLang="en-US" sz="3600" dirty="0"/>
          </a:p>
          <a:p>
            <a:pPr algn="r"/>
            <a:r>
              <a:rPr lang="pt-PT" altLang="en-US" sz="3200" dirty="0"/>
              <a:t>Lillian Araújo</a:t>
            </a:r>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for older people</a:t>
            </a:r>
          </a:p>
        </p:txBody>
      </p:sp>
      <p:sp>
        <p:nvSpPr>
          <p:cNvPr id="3" name="Marcador de Posição de Conteúdo 2"/>
          <p:cNvSpPr>
            <a:spLocks noGrp="1"/>
          </p:cNvSpPr>
          <p:nvPr>
            <p:ph idx="1"/>
          </p:nvPr>
        </p:nvSpPr>
        <p:spPr/>
        <p:txBody>
          <a:bodyPr>
            <a:normAutofit lnSpcReduction="10000"/>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Many people eat less as they get older – this can make it harder to make sure diet has enough variety to include all the nutrition needed.</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Recommendations include: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Be as active as possible to encourage your appetite and maintain muscle mass.</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Eat foods that are nutrient dense rather than energy dense, including eggs, lean meats, fish, liver, low-fat dairy foods, nuts and seeds, fruit and vegetables, wholegrain breads and cereals.</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If possible, try to spend some time outside each day to boost your vitamin D synthesis for healthy bones.</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Limit foods that are high in energy and low in nutrients such as cakes, sweet biscuits and soft drinks.</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Choose foods that are naturally high in fibre to encourage bowel health.</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Limit the use of table salt, especially during cooking.</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Share mealtimes with family and friends.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algn="l"/>
            <a:r>
              <a:rPr lang="pt-PT" altLang="en-US" sz="4000" b="1">
                <a:solidFill>
                  <a:schemeClr val="accent1">
                    <a:lumMod val="50000"/>
                  </a:schemeClr>
                </a:solidFill>
              </a:rPr>
              <a:t>So.. What do we eat?</a:t>
            </a:r>
            <a:endParaRPr lang="pt-PT" altLang="en-US" sz="3600"/>
          </a:p>
          <a:p>
            <a:pPr algn="r"/>
            <a:endParaRPr lang="pt-PT" altLang="en-US" sz="3600"/>
          </a:p>
          <a:p>
            <a:pPr algn="r"/>
            <a:endParaRPr lang="pt-PT" altLang="en-US" sz="3200"/>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At schools</a:t>
            </a:r>
          </a:p>
        </p:txBody>
      </p:sp>
      <p:pic>
        <p:nvPicPr>
          <p:cNvPr id="6" name="Marcador de Posição de Conteúdo 5"/>
          <p:cNvPicPr>
            <a:picLocks noGrp="1" noChangeAspect="1"/>
          </p:cNvPicPr>
          <p:nvPr>
            <p:ph idx="1"/>
          </p:nvPr>
        </p:nvPicPr>
        <p:blipFill>
          <a:blip r:embed="rId2"/>
          <a:srcRect l="24124" t="47600" r="27782" b="21013"/>
          <a:stretch>
            <a:fillRect/>
          </a:stretch>
        </p:blipFill>
        <p:spPr>
          <a:xfrm>
            <a:off x="2207260" y="2011045"/>
            <a:ext cx="7777480" cy="3173095"/>
          </a:xfrm>
          <a:prstGeom prst="rect">
            <a:avLst/>
          </a:prstGeom>
        </p:spPr>
      </p:pic>
      <p:sp>
        <p:nvSpPr>
          <p:cNvPr id="7" name="Caixa de Texto 6"/>
          <p:cNvSpPr txBox="1"/>
          <p:nvPr/>
        </p:nvSpPr>
        <p:spPr>
          <a:xfrm>
            <a:off x="7456170" y="5758815"/>
            <a:ext cx="3897630" cy="306705"/>
          </a:xfrm>
          <a:prstGeom prst="rect">
            <a:avLst/>
          </a:prstGeom>
          <a:noFill/>
        </p:spPr>
        <p:txBody>
          <a:bodyPr wrap="square" rtlCol="0">
            <a:spAutoFit/>
          </a:bodyPr>
          <a:lstStyle/>
          <a:p>
            <a:pPr algn="r"/>
            <a:r>
              <a:rPr lang="pt-PT" altLang="en-US" sz="1400"/>
              <a:t>Institute of Medicine, 2009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At kindergartens</a:t>
            </a:r>
          </a:p>
        </p:txBody>
      </p:sp>
      <p:pic>
        <p:nvPicPr>
          <p:cNvPr id="6" name="Marcador de Posição de Conteúdo 5"/>
          <p:cNvPicPr>
            <a:picLocks noGrp="1" noChangeAspect="1"/>
          </p:cNvPicPr>
          <p:nvPr>
            <p:ph idx="1"/>
          </p:nvPr>
        </p:nvPicPr>
        <p:blipFill>
          <a:blip r:embed="rId2"/>
          <a:srcRect l="21571" t="51914" r="33674" b="11901"/>
          <a:stretch>
            <a:fillRect/>
          </a:stretch>
        </p:blipFill>
        <p:spPr>
          <a:xfrm>
            <a:off x="2066290" y="1838960"/>
            <a:ext cx="8060055" cy="43516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Calories for Breakfast</a:t>
            </a:r>
          </a:p>
        </p:txBody>
      </p:sp>
      <p:pic>
        <p:nvPicPr>
          <p:cNvPr id="4" name="Marcador de Posição de Conteúdo 3"/>
          <p:cNvPicPr>
            <a:picLocks noGrp="1" noChangeAspect="1"/>
          </p:cNvPicPr>
          <p:nvPr>
            <p:ph idx="1"/>
          </p:nvPr>
        </p:nvPicPr>
        <p:blipFill>
          <a:blip r:embed="rId2"/>
          <a:srcRect l="26747" t="38363" r="26815" b="20955"/>
          <a:stretch>
            <a:fillRect/>
          </a:stretch>
        </p:blipFill>
        <p:spPr>
          <a:xfrm>
            <a:off x="2358390" y="2052955"/>
            <a:ext cx="7474585" cy="38379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dirty="0" err="1"/>
              <a:t>Breakfast</a:t>
            </a:r>
            <a:r>
              <a:rPr lang="pt-PT" altLang="en-US" dirty="0"/>
              <a:t> </a:t>
            </a:r>
            <a:r>
              <a:rPr lang="pt-PT" altLang="en-US" dirty="0" err="1"/>
              <a:t>at</a:t>
            </a:r>
            <a:r>
              <a:rPr lang="pt-PT" altLang="en-US" dirty="0"/>
              <a:t> </a:t>
            </a:r>
            <a:r>
              <a:rPr lang="pt-PT" altLang="en-US" dirty="0" err="1"/>
              <a:t>kindergarten</a:t>
            </a:r>
            <a:endParaRPr lang="pt-PT" altLang="en-US"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92825960"/>
              </p:ext>
            </p:extLst>
          </p:nvPr>
        </p:nvGraphicFramePr>
        <p:xfrm>
          <a:off x="838200" y="2974848"/>
          <a:ext cx="10515600" cy="15697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81000">
                <a:tc>
                  <a:txBody>
                    <a:bodyPr/>
                    <a:lstStyle/>
                    <a:p>
                      <a:pPr algn="ctr">
                        <a:buNone/>
                      </a:pPr>
                      <a:r>
                        <a:rPr lang="pt-PT" altLang="en-US" dirty="0" err="1">
                          <a:latin typeface="Arial" panose="020B0604020202020204" pitchFamily="34" charset="0"/>
                          <a:cs typeface="Arial" panose="020B0604020202020204" pitchFamily="34" charset="0"/>
                        </a:rPr>
                        <a:t>Monday</a:t>
                      </a:r>
                      <a:endParaRPr lang="pt-PT" altLang="en-US" dirty="0">
                        <a:latin typeface="Arial" panose="020B0604020202020204" pitchFamily="34" charset="0"/>
                        <a:cs typeface="Arial" panose="020B0604020202020204" pitchFamily="34" charset="0"/>
                      </a:endParaRPr>
                    </a:p>
                  </a:txBody>
                  <a:tcPr/>
                </a:tc>
                <a:tc>
                  <a:txBody>
                    <a:bodyPr/>
                    <a:lstStyle/>
                    <a:p>
                      <a:pPr algn="ctr">
                        <a:buNone/>
                      </a:pPr>
                      <a:r>
                        <a:rPr lang="pt-PT" altLang="en-US">
                          <a:latin typeface="Arial" panose="020B0604020202020204" pitchFamily="34" charset="0"/>
                          <a:cs typeface="Arial" panose="020B0604020202020204" pitchFamily="34" charset="0"/>
                        </a:rPr>
                        <a:t>Tuesday</a:t>
                      </a:r>
                    </a:p>
                  </a:txBody>
                  <a:tcPr/>
                </a:tc>
                <a:tc>
                  <a:txBody>
                    <a:bodyPr/>
                    <a:lstStyle/>
                    <a:p>
                      <a:pPr algn="ctr">
                        <a:buNone/>
                      </a:pPr>
                      <a:r>
                        <a:rPr lang="pt-PT" altLang="en-US">
                          <a:latin typeface="Arial" panose="020B0604020202020204" pitchFamily="34" charset="0"/>
                          <a:cs typeface="Arial" panose="020B0604020202020204" pitchFamily="34" charset="0"/>
                        </a:rPr>
                        <a:t>Wednesday</a:t>
                      </a:r>
                    </a:p>
                  </a:txBody>
                  <a:tcPr/>
                </a:tc>
                <a:tc>
                  <a:txBody>
                    <a:bodyPr/>
                    <a:lstStyle/>
                    <a:p>
                      <a:pPr algn="ctr">
                        <a:buNone/>
                      </a:pPr>
                      <a:r>
                        <a:rPr lang="pt-PT" altLang="en-US">
                          <a:latin typeface="Arial" panose="020B0604020202020204" pitchFamily="34" charset="0"/>
                          <a:cs typeface="Arial" panose="020B0604020202020204" pitchFamily="34" charset="0"/>
                        </a:rPr>
                        <a:t>Thursday</a:t>
                      </a:r>
                    </a:p>
                  </a:txBody>
                  <a:tcPr/>
                </a:tc>
                <a:tc>
                  <a:txBody>
                    <a:bodyPr/>
                    <a:lstStyle/>
                    <a:p>
                      <a:pPr algn="ctr">
                        <a:buNone/>
                      </a:pPr>
                      <a:r>
                        <a:rPr lang="pt-PT" altLang="en-US">
                          <a:latin typeface="Arial" panose="020B0604020202020204" pitchFamily="34" charset="0"/>
                          <a:cs typeface="Arial" panose="020B0604020202020204" pitchFamily="34" charset="0"/>
                        </a:rPr>
                        <a:t>Friday</a:t>
                      </a:r>
                    </a:p>
                  </a:txBody>
                  <a:tcPr/>
                </a:tc>
                <a:extLst>
                  <a:ext uri="{0D108BD9-81ED-4DB2-BD59-A6C34878D82A}">
                    <a16:rowId xmlns:a16="http://schemas.microsoft.com/office/drawing/2014/main" val="10000"/>
                  </a:ext>
                </a:extLst>
              </a:tr>
              <a:tr h="381000">
                <a:tc>
                  <a:txBody>
                    <a:bodyPr/>
                    <a:lstStyle/>
                    <a:p>
                      <a:pPr algn="ctr">
                        <a:buNone/>
                      </a:pPr>
                      <a:r>
                        <a:rPr lang="pt-PT" altLang="en-US">
                          <a:latin typeface="Arial" panose="020B0604020202020204" pitchFamily="34" charset="0"/>
                          <a:cs typeface="Arial" panose="020B0604020202020204" pitchFamily="34" charset="0"/>
                        </a:rPr>
                        <a:t>Milky Flour</a:t>
                      </a:r>
                    </a:p>
                    <a:p>
                      <a:pPr algn="ctr">
                        <a:buNone/>
                      </a:pPr>
                      <a:endParaRPr lang="pt-PT" altLang="en-US">
                        <a:latin typeface="Arial" panose="020B0604020202020204" pitchFamily="34" charset="0"/>
                        <a:cs typeface="Arial" panose="020B0604020202020204" pitchFamily="34" charset="0"/>
                      </a:endParaRPr>
                    </a:p>
                  </a:txBody>
                  <a:tcPr/>
                </a:tc>
                <a:tc>
                  <a:txBody>
                    <a:bodyPr/>
                    <a:lstStyle/>
                    <a:p>
                      <a:pPr algn="ctr">
                        <a:buNone/>
                      </a:pPr>
                      <a:r>
                        <a:rPr lang="pt-PT" altLang="en-US" sz="1800">
                          <a:latin typeface="Arial" panose="020B0604020202020204" pitchFamily="34" charset="0"/>
                          <a:cs typeface="Arial" panose="020B0604020202020204" pitchFamily="34" charset="0"/>
                          <a:sym typeface="+mn-ea"/>
                        </a:rPr>
                        <a:t>Solid yogurt + Banana + Bread (1/2) with butter</a:t>
                      </a:r>
                    </a:p>
                    <a:p>
                      <a:pPr algn="ctr">
                        <a:buNone/>
                      </a:pPr>
                      <a:endParaRPr lang="pt-PT" altLang="en-US" sz="1800">
                        <a:latin typeface="Arial" panose="020B0604020202020204" pitchFamily="34" charset="0"/>
                        <a:cs typeface="Arial" panose="020B0604020202020204" pitchFamily="34" charset="0"/>
                        <a:sym typeface="+mn-ea"/>
                      </a:endParaRPr>
                    </a:p>
                  </a:txBody>
                  <a:tcPr/>
                </a:tc>
                <a:tc>
                  <a:txBody>
                    <a:bodyPr/>
                    <a:lstStyle/>
                    <a:p>
                      <a:pPr algn="ctr">
                        <a:buNone/>
                      </a:pPr>
                      <a:r>
                        <a:rPr lang="pt-PT" altLang="en-US" sz="1800">
                          <a:latin typeface="Arial" panose="020B0604020202020204" pitchFamily="34" charset="0"/>
                          <a:cs typeface="Arial" panose="020B0604020202020204" pitchFamily="34" charset="0"/>
                          <a:sym typeface="+mn-ea"/>
                        </a:rPr>
                        <a:t>Milky Flour</a:t>
                      </a:r>
                    </a:p>
                    <a:p>
                      <a:pPr algn="ctr">
                        <a:buNone/>
                      </a:pPr>
                      <a:endParaRPr lang="pt-PT" altLang="en-US" sz="1800">
                        <a:latin typeface="Arial" panose="020B0604020202020204" pitchFamily="34" charset="0"/>
                        <a:cs typeface="Arial" panose="020B0604020202020204" pitchFamily="34" charset="0"/>
                        <a:sym typeface="+mn-ea"/>
                      </a:endParaRPr>
                    </a:p>
                  </a:txBody>
                  <a:tcPr/>
                </a:tc>
                <a:tc>
                  <a:txBody>
                    <a:bodyPr/>
                    <a:lstStyle/>
                    <a:p>
                      <a:pPr algn="ctr">
                        <a:buNone/>
                      </a:pPr>
                      <a:r>
                        <a:rPr lang="pt-PT" altLang="en-US" sz="1800">
                          <a:latin typeface="Arial" panose="020B0604020202020204" pitchFamily="34" charset="0"/>
                          <a:cs typeface="Arial" panose="020B0604020202020204" pitchFamily="34" charset="0"/>
                          <a:sym typeface="+mn-ea"/>
                        </a:rPr>
                        <a:t>Milky Pear Flour</a:t>
                      </a:r>
                    </a:p>
                    <a:p>
                      <a:pPr algn="ctr">
                        <a:buNone/>
                      </a:pPr>
                      <a:endParaRPr lang="pt-PT" altLang="en-US" sz="1800">
                        <a:latin typeface="Arial" panose="020B0604020202020204" pitchFamily="34" charset="0"/>
                        <a:cs typeface="Arial" panose="020B0604020202020204" pitchFamily="34" charset="0"/>
                        <a:sym typeface="+mn-ea"/>
                      </a:endParaRPr>
                    </a:p>
                  </a:txBody>
                  <a:tcPr/>
                </a:tc>
                <a:tc>
                  <a:txBody>
                    <a:bodyPr/>
                    <a:lstStyle/>
                    <a:p>
                      <a:pPr algn="ctr">
                        <a:buNone/>
                      </a:pPr>
                      <a:r>
                        <a:rPr lang="pt-PT" altLang="en-US" sz="1800" dirty="0">
                          <a:latin typeface="Arial" panose="020B0604020202020204" pitchFamily="34" charset="0"/>
                          <a:cs typeface="Arial" panose="020B0604020202020204" pitchFamily="34" charset="0"/>
                          <a:sym typeface="+mn-ea"/>
                        </a:rPr>
                        <a:t>Apple </a:t>
                      </a:r>
                      <a:r>
                        <a:rPr lang="pt-PT" altLang="en-US" sz="1800" dirty="0" err="1">
                          <a:latin typeface="Arial" panose="020B0604020202020204" pitchFamily="34" charset="0"/>
                          <a:cs typeface="Arial" panose="020B0604020202020204" pitchFamily="34" charset="0"/>
                          <a:sym typeface="+mn-ea"/>
                        </a:rPr>
                        <a:t>and</a:t>
                      </a:r>
                      <a:r>
                        <a:rPr lang="pt-PT" altLang="en-US" sz="1800" dirty="0">
                          <a:latin typeface="Arial" panose="020B0604020202020204" pitchFamily="34" charset="0"/>
                          <a:cs typeface="Arial" panose="020B0604020202020204" pitchFamily="34" charset="0"/>
                          <a:sym typeface="+mn-ea"/>
                        </a:rPr>
                        <a:t> Maria </a:t>
                      </a:r>
                      <a:r>
                        <a:rPr lang="pt-PT" altLang="en-US" sz="1800" dirty="0" err="1">
                          <a:latin typeface="Arial" panose="020B0604020202020204" pitchFamily="34" charset="0"/>
                          <a:cs typeface="Arial" panose="020B0604020202020204" pitchFamily="34" charset="0"/>
                          <a:sym typeface="+mn-ea"/>
                        </a:rPr>
                        <a:t>Biscuit</a:t>
                      </a:r>
                      <a:endParaRPr lang="pt-PT" altLang="en-US" sz="1800" dirty="0">
                        <a:latin typeface="Arial" panose="020B0604020202020204" pitchFamily="34" charset="0"/>
                        <a:cs typeface="Arial" panose="020B0604020202020204" pitchFamily="34" charset="0"/>
                        <a:sym typeface="+mn-ea"/>
                      </a:endParaRPr>
                    </a:p>
                    <a:p>
                      <a:pPr algn="ctr">
                        <a:buNone/>
                      </a:pPr>
                      <a:endParaRPr lang="pt-PT" altLang="en-US" sz="1800" dirty="0">
                        <a:latin typeface="Arial" panose="020B0604020202020204" pitchFamily="34" charset="0"/>
                        <a:cs typeface="Arial" panose="020B0604020202020204" pitchFamily="34" charset="0"/>
                        <a:sym typeface="+mn-ea"/>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4EC3C-4262-4C31-B056-24BE0F2477D7}"/>
              </a:ext>
            </a:extLst>
          </p:cNvPr>
          <p:cNvSpPr>
            <a:spLocks noGrp="1"/>
          </p:cNvSpPr>
          <p:nvPr>
            <p:ph type="title"/>
          </p:nvPr>
        </p:nvSpPr>
        <p:spPr/>
        <p:txBody>
          <a:bodyPr/>
          <a:lstStyle/>
          <a:p>
            <a:r>
              <a:rPr lang="pt-PT" dirty="0" err="1"/>
              <a:t>Middle</a:t>
            </a:r>
            <a:r>
              <a:rPr lang="pt-PT" dirty="0"/>
              <a:t> </a:t>
            </a:r>
            <a:r>
              <a:rPr lang="pt-PT" dirty="0" err="1"/>
              <a:t>School</a:t>
            </a:r>
            <a:endParaRPr lang="pt-PT" dirty="0"/>
          </a:p>
        </p:txBody>
      </p:sp>
      <p:graphicFrame>
        <p:nvGraphicFramePr>
          <p:cNvPr id="4" name="Marcador de Posição de Conteúdo 3">
            <a:extLst>
              <a:ext uri="{FF2B5EF4-FFF2-40B4-BE49-F238E27FC236}">
                <a16:creationId xmlns:a16="http://schemas.microsoft.com/office/drawing/2014/main" id="{A479FECC-B7EE-4E55-B2F3-E79B16551F44}"/>
              </a:ext>
            </a:extLst>
          </p:cNvPr>
          <p:cNvGraphicFramePr>
            <a:graphicFrameLocks noGrp="1"/>
          </p:cNvGraphicFramePr>
          <p:nvPr>
            <p:ph idx="1"/>
            <p:extLst>
              <p:ext uri="{D42A27DB-BD31-4B8C-83A1-F6EECF244321}">
                <p14:modId xmlns:p14="http://schemas.microsoft.com/office/powerpoint/2010/main" val="368127014"/>
              </p:ext>
            </p:extLst>
          </p:nvPr>
        </p:nvGraphicFramePr>
        <p:xfrm>
          <a:off x="838200" y="2788793"/>
          <a:ext cx="10515600" cy="18440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81000">
                <a:tc>
                  <a:txBody>
                    <a:bodyPr/>
                    <a:lstStyle/>
                    <a:p>
                      <a:pPr algn="ctr">
                        <a:buNone/>
                      </a:pPr>
                      <a:r>
                        <a:rPr lang="pt-PT" altLang="en-US" dirty="0" err="1">
                          <a:latin typeface="Arial" panose="020B0604020202020204" pitchFamily="34" charset="0"/>
                          <a:cs typeface="Arial" panose="020B0604020202020204" pitchFamily="34" charset="0"/>
                        </a:rPr>
                        <a:t>Monday</a:t>
                      </a:r>
                      <a:endParaRPr lang="pt-PT" altLang="en-US" dirty="0">
                        <a:latin typeface="Arial" panose="020B0604020202020204" pitchFamily="34" charset="0"/>
                        <a:cs typeface="Arial" panose="020B0604020202020204" pitchFamily="34" charset="0"/>
                      </a:endParaRPr>
                    </a:p>
                  </a:txBody>
                  <a:tcPr/>
                </a:tc>
                <a:tc>
                  <a:txBody>
                    <a:bodyPr/>
                    <a:lstStyle/>
                    <a:p>
                      <a:pPr algn="ctr">
                        <a:buNone/>
                      </a:pPr>
                      <a:r>
                        <a:rPr lang="pt-PT" altLang="en-US">
                          <a:latin typeface="Arial" panose="020B0604020202020204" pitchFamily="34" charset="0"/>
                          <a:cs typeface="Arial" panose="020B0604020202020204" pitchFamily="34" charset="0"/>
                        </a:rPr>
                        <a:t>Tuesday</a:t>
                      </a:r>
                    </a:p>
                  </a:txBody>
                  <a:tcPr/>
                </a:tc>
                <a:tc>
                  <a:txBody>
                    <a:bodyPr/>
                    <a:lstStyle/>
                    <a:p>
                      <a:pPr algn="ctr">
                        <a:buNone/>
                      </a:pPr>
                      <a:r>
                        <a:rPr lang="pt-PT" altLang="en-US">
                          <a:latin typeface="Arial" panose="020B0604020202020204" pitchFamily="34" charset="0"/>
                          <a:cs typeface="Arial" panose="020B0604020202020204" pitchFamily="34" charset="0"/>
                        </a:rPr>
                        <a:t>Wednesday</a:t>
                      </a:r>
                    </a:p>
                  </a:txBody>
                  <a:tcPr/>
                </a:tc>
                <a:tc>
                  <a:txBody>
                    <a:bodyPr/>
                    <a:lstStyle/>
                    <a:p>
                      <a:pPr algn="ctr">
                        <a:buNone/>
                      </a:pPr>
                      <a:r>
                        <a:rPr lang="pt-PT" altLang="en-US">
                          <a:latin typeface="Arial" panose="020B0604020202020204" pitchFamily="34" charset="0"/>
                          <a:cs typeface="Arial" panose="020B0604020202020204" pitchFamily="34" charset="0"/>
                        </a:rPr>
                        <a:t>Thursday</a:t>
                      </a:r>
                    </a:p>
                  </a:txBody>
                  <a:tcPr/>
                </a:tc>
                <a:tc>
                  <a:txBody>
                    <a:bodyPr/>
                    <a:lstStyle/>
                    <a:p>
                      <a:pPr algn="ctr">
                        <a:buNone/>
                      </a:pPr>
                      <a:r>
                        <a:rPr lang="pt-PT" altLang="en-US">
                          <a:latin typeface="Arial" panose="020B0604020202020204" pitchFamily="34" charset="0"/>
                          <a:cs typeface="Arial" panose="020B0604020202020204" pitchFamily="34" charset="0"/>
                        </a:rPr>
                        <a:t>Friday</a:t>
                      </a:r>
                    </a:p>
                  </a:txBody>
                  <a:tcPr/>
                </a:tc>
                <a:extLst>
                  <a:ext uri="{0D108BD9-81ED-4DB2-BD59-A6C34878D82A}">
                    <a16:rowId xmlns:a16="http://schemas.microsoft.com/office/drawing/2014/main" val="10000"/>
                  </a:ext>
                </a:extLst>
              </a:tr>
              <a:tr h="381000">
                <a:tc>
                  <a:txBody>
                    <a:bodyPr/>
                    <a:lstStyle/>
                    <a:p>
                      <a:pPr algn="ctr">
                        <a:buNone/>
                      </a:pPr>
                      <a:r>
                        <a:rPr lang="pt-PT" altLang="en-US" dirty="0">
                          <a:latin typeface="Arial" panose="020B0604020202020204" pitchFamily="34" charset="0"/>
                          <a:cs typeface="Arial" panose="020B0604020202020204" pitchFamily="34" charset="0"/>
                        </a:rPr>
                        <a:t>A </a:t>
                      </a:r>
                      <a:r>
                        <a:rPr lang="pt-PT" altLang="en-US" dirty="0" err="1">
                          <a:latin typeface="Arial" panose="020B0604020202020204" pitchFamily="34" charset="0"/>
                          <a:cs typeface="Arial" panose="020B0604020202020204" pitchFamily="34" charset="0"/>
                        </a:rPr>
                        <a:t>glass</a:t>
                      </a:r>
                      <a:r>
                        <a:rPr lang="pt-PT" altLang="en-US" dirty="0">
                          <a:latin typeface="Arial" panose="020B0604020202020204" pitchFamily="34" charset="0"/>
                          <a:cs typeface="Arial" panose="020B0604020202020204" pitchFamily="34" charset="0"/>
                        </a:rPr>
                        <a:t> </a:t>
                      </a:r>
                      <a:r>
                        <a:rPr lang="pt-PT" altLang="en-US" dirty="0" err="1">
                          <a:latin typeface="Arial" panose="020B0604020202020204" pitchFamily="34" charset="0"/>
                          <a:cs typeface="Arial" panose="020B0604020202020204" pitchFamily="34" charset="0"/>
                        </a:rPr>
                        <a:t>of</a:t>
                      </a:r>
                      <a:r>
                        <a:rPr lang="pt-PT" altLang="en-US" dirty="0">
                          <a:latin typeface="Arial" panose="020B0604020202020204" pitchFamily="34" charset="0"/>
                          <a:cs typeface="Arial" panose="020B0604020202020204" pitchFamily="34" charset="0"/>
                        </a:rPr>
                        <a:t> </a:t>
                      </a:r>
                      <a:r>
                        <a:rPr lang="pt-PT" altLang="en-US" dirty="0" err="1">
                          <a:latin typeface="Arial" panose="020B0604020202020204" pitchFamily="34" charset="0"/>
                          <a:cs typeface="Arial" panose="020B0604020202020204" pitchFamily="34" charset="0"/>
                        </a:rPr>
                        <a:t>milk</a:t>
                      </a:r>
                      <a:r>
                        <a:rPr lang="pt-PT" altLang="en-US" dirty="0">
                          <a:latin typeface="Arial" panose="020B0604020202020204" pitchFamily="34" charset="0"/>
                          <a:cs typeface="Arial" panose="020B0604020202020204" pitchFamily="34" charset="0"/>
                        </a:rPr>
                        <a:t> + Apple + 1 </a:t>
                      </a:r>
                      <a:r>
                        <a:rPr lang="pt-PT" altLang="en-US" dirty="0" err="1">
                          <a:latin typeface="Arial" panose="020B0604020202020204" pitchFamily="34" charset="0"/>
                          <a:cs typeface="Arial" panose="020B0604020202020204" pitchFamily="34" charset="0"/>
                        </a:rPr>
                        <a:t>Bread</a:t>
                      </a:r>
                      <a:r>
                        <a:rPr lang="pt-PT" altLang="en-US" dirty="0">
                          <a:latin typeface="Arial" panose="020B0604020202020204" pitchFamily="34" charset="0"/>
                          <a:cs typeface="Arial" panose="020B0604020202020204" pitchFamily="34" charset="0"/>
                        </a:rPr>
                        <a:t> </a:t>
                      </a:r>
                      <a:r>
                        <a:rPr lang="pt-PT" altLang="en-US" dirty="0" err="1">
                          <a:latin typeface="Arial" panose="020B0604020202020204" pitchFamily="34" charset="0"/>
                          <a:cs typeface="Arial" panose="020B0604020202020204" pitchFamily="34" charset="0"/>
                        </a:rPr>
                        <a:t>with</a:t>
                      </a:r>
                      <a:r>
                        <a:rPr lang="pt-PT" altLang="en-US" dirty="0">
                          <a:latin typeface="Arial" panose="020B0604020202020204" pitchFamily="34" charset="0"/>
                          <a:cs typeface="Arial" panose="020B0604020202020204" pitchFamily="34" charset="0"/>
                        </a:rPr>
                        <a:t> </a:t>
                      </a:r>
                      <a:r>
                        <a:rPr lang="pt-PT" altLang="en-US" dirty="0" err="1">
                          <a:latin typeface="Arial" panose="020B0604020202020204" pitchFamily="34" charset="0"/>
                          <a:cs typeface="Arial" panose="020B0604020202020204" pitchFamily="34" charset="0"/>
                        </a:rPr>
                        <a:t>cheese</a:t>
                      </a:r>
                      <a:endParaRPr lang="pt-PT" altLang="en-US" dirty="0">
                        <a:latin typeface="Arial" panose="020B0604020202020204" pitchFamily="34" charset="0"/>
                        <a:cs typeface="Arial" panose="020B0604020202020204" pitchFamily="34" charset="0"/>
                      </a:endParaRPr>
                    </a:p>
                    <a:p>
                      <a:pPr algn="ctr">
                        <a:buNone/>
                      </a:pPr>
                      <a:endParaRPr lang="pt-PT" altLang="en-US" dirty="0">
                        <a:latin typeface="Arial" panose="020B0604020202020204" pitchFamily="34" charset="0"/>
                        <a:cs typeface="Arial" panose="020B0604020202020204" pitchFamily="34" charset="0"/>
                      </a:endParaRPr>
                    </a:p>
                  </a:txBody>
                  <a:tcPr/>
                </a:tc>
                <a:tc>
                  <a:txBody>
                    <a:bodyPr/>
                    <a:lstStyle/>
                    <a:p>
                      <a:pPr algn="ctr">
                        <a:buNone/>
                      </a:pPr>
                      <a:r>
                        <a:rPr lang="pt-PT" altLang="en-US" sz="1800" dirty="0" err="1">
                          <a:latin typeface="Arial" panose="020B0604020202020204" pitchFamily="34" charset="0"/>
                          <a:cs typeface="Arial" panose="020B0604020202020204" pitchFamily="34" charset="0"/>
                          <a:sym typeface="+mn-ea"/>
                        </a:rPr>
                        <a:t>Solid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yogurt</a:t>
                      </a:r>
                      <a:r>
                        <a:rPr lang="pt-PT" altLang="en-US" sz="1800" dirty="0">
                          <a:latin typeface="Arial" panose="020B0604020202020204" pitchFamily="34" charset="0"/>
                          <a:cs typeface="Arial" panose="020B0604020202020204" pitchFamily="34" charset="0"/>
                          <a:sym typeface="+mn-ea"/>
                        </a:rPr>
                        <a:t> + Banana + 1 </a:t>
                      </a:r>
                      <a:r>
                        <a:rPr lang="pt-PT" altLang="en-US" sz="1800" dirty="0" err="1">
                          <a:latin typeface="Arial" panose="020B0604020202020204" pitchFamily="34" charset="0"/>
                          <a:cs typeface="Arial" panose="020B0604020202020204" pitchFamily="34" charset="0"/>
                          <a:sym typeface="+mn-ea"/>
                        </a:rPr>
                        <a:t>Bread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with</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butter</a:t>
                      </a:r>
                      <a:endParaRPr lang="pt-PT" altLang="en-US" sz="1800" dirty="0">
                        <a:latin typeface="Arial" panose="020B0604020202020204" pitchFamily="34" charset="0"/>
                        <a:cs typeface="Arial" panose="020B0604020202020204" pitchFamily="34" charset="0"/>
                        <a:sym typeface="+mn-ea"/>
                      </a:endParaRPr>
                    </a:p>
                    <a:p>
                      <a:pPr algn="ctr">
                        <a:buNone/>
                      </a:pPr>
                      <a:endParaRPr lang="pt-PT" altLang="en-US" sz="1800" dirty="0">
                        <a:latin typeface="Arial" panose="020B0604020202020204" pitchFamily="34" charset="0"/>
                        <a:cs typeface="Arial" panose="020B0604020202020204" pitchFamily="34" charset="0"/>
                        <a:sym typeface="+mn-ea"/>
                      </a:endParaRPr>
                    </a:p>
                  </a:txBody>
                  <a:tcPr/>
                </a:tc>
                <a:tc>
                  <a:txBody>
                    <a:bodyPr/>
                    <a:lstStyle/>
                    <a:p>
                      <a:pPr algn="ctr">
                        <a:buNone/>
                      </a:pPr>
                      <a:r>
                        <a:rPr lang="pt-PT" altLang="en-US" sz="1800" dirty="0">
                          <a:latin typeface="Arial" panose="020B0604020202020204" pitchFamily="34" charset="0"/>
                          <a:cs typeface="Arial" panose="020B0604020202020204" pitchFamily="34" charset="0"/>
                          <a:sym typeface="+mn-ea"/>
                        </a:rPr>
                        <a:t>A </a:t>
                      </a:r>
                      <a:r>
                        <a:rPr lang="pt-PT" altLang="en-US" sz="1800" dirty="0" err="1">
                          <a:latin typeface="Arial" panose="020B0604020202020204" pitchFamily="34" charset="0"/>
                          <a:cs typeface="Arial" panose="020B0604020202020204" pitchFamily="34" charset="0"/>
                          <a:sym typeface="+mn-ea"/>
                        </a:rPr>
                        <a:t>glass</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of</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milk</a:t>
                      </a:r>
                      <a:r>
                        <a:rPr lang="pt-PT" altLang="en-US" sz="1800" dirty="0">
                          <a:latin typeface="Arial" panose="020B0604020202020204" pitchFamily="34" charset="0"/>
                          <a:cs typeface="Arial" panose="020B0604020202020204" pitchFamily="34" charset="0"/>
                          <a:sym typeface="+mn-ea"/>
                        </a:rPr>
                        <a:t> + </a:t>
                      </a:r>
                      <a:r>
                        <a:rPr lang="pt-PT" altLang="en-US" sz="1800" dirty="0" err="1">
                          <a:latin typeface="Arial" panose="020B0604020202020204" pitchFamily="34" charset="0"/>
                          <a:cs typeface="Arial" panose="020B0604020202020204" pitchFamily="34" charset="0"/>
                          <a:sym typeface="+mn-ea"/>
                        </a:rPr>
                        <a:t>On</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hand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of</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unsweetened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cereals</a:t>
                      </a:r>
                      <a:r>
                        <a:rPr lang="pt-PT" altLang="en-US" sz="1800" dirty="0">
                          <a:latin typeface="Arial" panose="020B0604020202020204" pitchFamily="34" charset="0"/>
                          <a:cs typeface="Arial" panose="020B0604020202020204" pitchFamily="34" charset="0"/>
                          <a:sym typeface="+mn-ea"/>
                        </a:rPr>
                        <a:t> + Pear </a:t>
                      </a:r>
                    </a:p>
                    <a:p>
                      <a:pPr algn="ctr">
                        <a:buNone/>
                      </a:pPr>
                      <a:endParaRPr lang="pt-PT" altLang="en-US" sz="1800" dirty="0">
                        <a:latin typeface="Arial" panose="020B0604020202020204" pitchFamily="34" charset="0"/>
                        <a:cs typeface="Arial" panose="020B0604020202020204" pitchFamily="34" charset="0"/>
                        <a:sym typeface="+mn-ea"/>
                      </a:endParaRPr>
                    </a:p>
                  </a:txBody>
                  <a:tcPr/>
                </a:tc>
                <a:tc>
                  <a:txBody>
                    <a:bodyPr/>
                    <a:lstStyle/>
                    <a:p>
                      <a:pPr algn="ctr">
                        <a:buNone/>
                      </a:pPr>
                      <a:r>
                        <a:rPr lang="pt-PT" altLang="en-US" sz="1800" dirty="0" err="1">
                          <a:latin typeface="Arial" panose="020B0604020202020204" pitchFamily="34" charset="0"/>
                          <a:cs typeface="Arial" panose="020B0604020202020204" pitchFamily="34" charset="0"/>
                          <a:sym typeface="+mn-ea"/>
                        </a:rPr>
                        <a:t>Solid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yogurt</a:t>
                      </a:r>
                      <a:r>
                        <a:rPr lang="pt-PT" altLang="en-US" sz="1800" dirty="0">
                          <a:latin typeface="Arial" panose="020B0604020202020204" pitchFamily="34" charset="0"/>
                          <a:cs typeface="Arial" panose="020B0604020202020204" pitchFamily="34" charset="0"/>
                          <a:sym typeface="+mn-ea"/>
                        </a:rPr>
                        <a:t> + </a:t>
                      </a:r>
                      <a:r>
                        <a:rPr lang="pt-PT" altLang="en-US" sz="1800" dirty="0" err="1">
                          <a:latin typeface="Arial" panose="020B0604020202020204" pitchFamily="34" charset="0"/>
                          <a:cs typeface="Arial" panose="020B0604020202020204" pitchFamily="34" charset="0"/>
                          <a:sym typeface="+mn-ea"/>
                        </a:rPr>
                        <a:t>Peach</a:t>
                      </a:r>
                      <a:r>
                        <a:rPr lang="pt-PT" altLang="en-US" sz="1800" dirty="0">
                          <a:latin typeface="Arial" panose="020B0604020202020204" pitchFamily="34" charset="0"/>
                          <a:cs typeface="Arial" panose="020B0604020202020204" pitchFamily="34" charset="0"/>
                          <a:sym typeface="+mn-ea"/>
                        </a:rPr>
                        <a:t> + 1 </a:t>
                      </a:r>
                      <a:r>
                        <a:rPr lang="pt-PT" altLang="en-US" sz="1800" dirty="0" err="1">
                          <a:latin typeface="Arial" panose="020B0604020202020204" pitchFamily="34" charset="0"/>
                          <a:cs typeface="Arial" panose="020B0604020202020204" pitchFamily="34" charset="0"/>
                          <a:sym typeface="+mn-ea"/>
                        </a:rPr>
                        <a:t>Bread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with</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butter</a:t>
                      </a:r>
                      <a:endParaRPr lang="pt-PT" altLang="en-US" sz="1800" dirty="0">
                        <a:latin typeface="Arial" panose="020B0604020202020204" pitchFamily="34" charset="0"/>
                        <a:cs typeface="Arial" panose="020B0604020202020204" pitchFamily="34" charset="0"/>
                        <a:sym typeface="+mn-ea"/>
                      </a:endParaRPr>
                    </a:p>
                  </a:txBody>
                  <a:tcPr/>
                </a:tc>
                <a:tc>
                  <a:txBody>
                    <a:bodyPr/>
                    <a:lstStyle/>
                    <a:p>
                      <a:pPr algn="ctr">
                        <a:buNone/>
                      </a:pPr>
                      <a:r>
                        <a:rPr lang="pt-PT" altLang="en-US" sz="1800" dirty="0">
                          <a:latin typeface="Arial" panose="020B0604020202020204" pitchFamily="34" charset="0"/>
                          <a:cs typeface="Arial" panose="020B0604020202020204" pitchFamily="34" charset="0"/>
                          <a:sym typeface="+mn-ea"/>
                        </a:rPr>
                        <a:t>A </a:t>
                      </a:r>
                      <a:r>
                        <a:rPr lang="pt-PT" altLang="en-US" sz="1800" dirty="0" err="1">
                          <a:latin typeface="Arial" panose="020B0604020202020204" pitchFamily="34" charset="0"/>
                          <a:cs typeface="Arial" panose="020B0604020202020204" pitchFamily="34" charset="0"/>
                          <a:sym typeface="+mn-ea"/>
                        </a:rPr>
                        <a:t>glass</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of</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milk</a:t>
                      </a:r>
                      <a:r>
                        <a:rPr lang="pt-PT" altLang="en-US" sz="1800" dirty="0">
                          <a:latin typeface="Arial" panose="020B0604020202020204" pitchFamily="34" charset="0"/>
                          <a:cs typeface="Arial" panose="020B0604020202020204" pitchFamily="34" charset="0"/>
                          <a:sym typeface="+mn-ea"/>
                        </a:rPr>
                        <a:t> + Apple </a:t>
                      </a:r>
                      <a:r>
                        <a:rPr lang="pt-PT" altLang="en-US" sz="1800" dirty="0" err="1">
                          <a:latin typeface="Arial" panose="020B0604020202020204" pitchFamily="34" charset="0"/>
                          <a:cs typeface="Arial" panose="020B0604020202020204" pitchFamily="34" charset="0"/>
                          <a:sym typeface="+mn-ea"/>
                        </a:rPr>
                        <a:t>and</a:t>
                      </a:r>
                      <a:r>
                        <a:rPr lang="pt-PT" altLang="en-US" sz="1800" dirty="0">
                          <a:latin typeface="Arial" panose="020B0604020202020204" pitchFamily="34" charset="0"/>
                          <a:cs typeface="Arial" panose="020B0604020202020204" pitchFamily="34" charset="0"/>
                          <a:sym typeface="+mn-ea"/>
                        </a:rPr>
                        <a:t> 6 Maria </a:t>
                      </a:r>
                      <a:r>
                        <a:rPr lang="pt-PT" altLang="en-US" sz="1800" dirty="0" err="1">
                          <a:latin typeface="Arial" panose="020B0604020202020204" pitchFamily="34" charset="0"/>
                          <a:cs typeface="Arial" panose="020B0604020202020204" pitchFamily="34" charset="0"/>
                          <a:sym typeface="+mn-ea"/>
                        </a:rPr>
                        <a:t>Biscuit</a:t>
                      </a:r>
                      <a:endParaRPr lang="pt-PT" altLang="en-US" sz="1800" dirty="0">
                        <a:latin typeface="Arial" panose="020B0604020202020204" pitchFamily="34" charset="0"/>
                        <a:cs typeface="Arial" panose="020B0604020202020204" pitchFamily="34" charset="0"/>
                        <a:sym typeface="+mn-ea"/>
                      </a:endParaRPr>
                    </a:p>
                    <a:p>
                      <a:pPr algn="ctr">
                        <a:buNone/>
                      </a:pPr>
                      <a:endParaRPr lang="pt-PT" altLang="en-US" sz="1800" dirty="0">
                        <a:latin typeface="Arial" panose="020B0604020202020204" pitchFamily="34" charset="0"/>
                        <a:cs typeface="Arial" panose="020B0604020202020204" pitchFamily="34" charset="0"/>
                        <a:sym typeface="+mn-ea"/>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473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F61B1-29CC-4866-994F-AE5B96C02E92}"/>
              </a:ext>
            </a:extLst>
          </p:cNvPr>
          <p:cNvSpPr>
            <a:spLocks noGrp="1"/>
          </p:cNvSpPr>
          <p:nvPr>
            <p:ph type="title"/>
          </p:nvPr>
        </p:nvSpPr>
        <p:spPr/>
        <p:txBody>
          <a:bodyPr/>
          <a:lstStyle/>
          <a:p>
            <a:r>
              <a:rPr lang="pt-PT" dirty="0" err="1"/>
              <a:t>High</a:t>
            </a:r>
            <a:r>
              <a:rPr lang="pt-PT" dirty="0"/>
              <a:t> </a:t>
            </a:r>
            <a:r>
              <a:rPr lang="pt-PT" dirty="0" err="1"/>
              <a:t>School</a:t>
            </a:r>
            <a:endParaRPr lang="pt-PT" dirty="0"/>
          </a:p>
        </p:txBody>
      </p:sp>
      <p:graphicFrame>
        <p:nvGraphicFramePr>
          <p:cNvPr id="4" name="Marcador de Posição de Conteúdo 3">
            <a:extLst>
              <a:ext uri="{FF2B5EF4-FFF2-40B4-BE49-F238E27FC236}">
                <a16:creationId xmlns:a16="http://schemas.microsoft.com/office/drawing/2014/main" id="{F93A7D92-E766-4491-864B-BE4FD9883D2C}"/>
              </a:ext>
            </a:extLst>
          </p:cNvPr>
          <p:cNvGraphicFramePr>
            <a:graphicFrameLocks noGrp="1"/>
          </p:cNvGraphicFramePr>
          <p:nvPr>
            <p:ph idx="1"/>
            <p:extLst>
              <p:ext uri="{D42A27DB-BD31-4B8C-83A1-F6EECF244321}">
                <p14:modId xmlns:p14="http://schemas.microsoft.com/office/powerpoint/2010/main" val="2586864845"/>
              </p:ext>
            </p:extLst>
          </p:nvPr>
        </p:nvGraphicFramePr>
        <p:xfrm>
          <a:off x="838200" y="2874137"/>
          <a:ext cx="10515600" cy="2118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81000">
                <a:tc>
                  <a:txBody>
                    <a:bodyPr/>
                    <a:lstStyle/>
                    <a:p>
                      <a:pPr algn="ctr">
                        <a:buNone/>
                      </a:pPr>
                      <a:r>
                        <a:rPr lang="pt-PT" altLang="en-US" dirty="0" err="1">
                          <a:latin typeface="Arial" panose="020B0604020202020204" pitchFamily="34" charset="0"/>
                          <a:cs typeface="Arial" panose="020B0604020202020204" pitchFamily="34" charset="0"/>
                        </a:rPr>
                        <a:t>Monday</a:t>
                      </a:r>
                      <a:endParaRPr lang="pt-PT" altLang="en-US" dirty="0">
                        <a:latin typeface="Arial" panose="020B0604020202020204" pitchFamily="34" charset="0"/>
                        <a:cs typeface="Arial" panose="020B0604020202020204" pitchFamily="34" charset="0"/>
                      </a:endParaRPr>
                    </a:p>
                  </a:txBody>
                  <a:tcPr/>
                </a:tc>
                <a:tc>
                  <a:txBody>
                    <a:bodyPr/>
                    <a:lstStyle/>
                    <a:p>
                      <a:pPr algn="ctr">
                        <a:buNone/>
                      </a:pPr>
                      <a:r>
                        <a:rPr lang="pt-PT" altLang="en-US">
                          <a:latin typeface="Arial" panose="020B0604020202020204" pitchFamily="34" charset="0"/>
                          <a:cs typeface="Arial" panose="020B0604020202020204" pitchFamily="34" charset="0"/>
                        </a:rPr>
                        <a:t>Tuesday</a:t>
                      </a:r>
                    </a:p>
                  </a:txBody>
                  <a:tcPr/>
                </a:tc>
                <a:tc>
                  <a:txBody>
                    <a:bodyPr/>
                    <a:lstStyle/>
                    <a:p>
                      <a:pPr algn="ctr">
                        <a:buNone/>
                      </a:pPr>
                      <a:r>
                        <a:rPr lang="pt-PT" altLang="en-US">
                          <a:latin typeface="Arial" panose="020B0604020202020204" pitchFamily="34" charset="0"/>
                          <a:cs typeface="Arial" panose="020B0604020202020204" pitchFamily="34" charset="0"/>
                        </a:rPr>
                        <a:t>Wednesday</a:t>
                      </a:r>
                    </a:p>
                  </a:txBody>
                  <a:tcPr/>
                </a:tc>
                <a:tc>
                  <a:txBody>
                    <a:bodyPr/>
                    <a:lstStyle/>
                    <a:p>
                      <a:pPr algn="ctr">
                        <a:buNone/>
                      </a:pPr>
                      <a:r>
                        <a:rPr lang="pt-PT" altLang="en-US">
                          <a:latin typeface="Arial" panose="020B0604020202020204" pitchFamily="34" charset="0"/>
                          <a:cs typeface="Arial" panose="020B0604020202020204" pitchFamily="34" charset="0"/>
                        </a:rPr>
                        <a:t>Thursday</a:t>
                      </a:r>
                    </a:p>
                  </a:txBody>
                  <a:tcPr/>
                </a:tc>
                <a:tc>
                  <a:txBody>
                    <a:bodyPr/>
                    <a:lstStyle/>
                    <a:p>
                      <a:pPr algn="ctr">
                        <a:buNone/>
                      </a:pPr>
                      <a:r>
                        <a:rPr lang="pt-PT" altLang="en-US">
                          <a:latin typeface="Arial" panose="020B0604020202020204" pitchFamily="34" charset="0"/>
                          <a:cs typeface="Arial" panose="020B0604020202020204" pitchFamily="34" charset="0"/>
                        </a:rPr>
                        <a:t>Friday</a:t>
                      </a:r>
                    </a:p>
                  </a:txBody>
                  <a:tcPr/>
                </a:tc>
                <a:extLst>
                  <a:ext uri="{0D108BD9-81ED-4DB2-BD59-A6C34878D82A}">
                    <a16:rowId xmlns:a16="http://schemas.microsoft.com/office/drawing/2014/main" val="10000"/>
                  </a:ext>
                </a:extLst>
              </a:tr>
              <a:tr h="381000">
                <a:tc>
                  <a:txBody>
                    <a:bodyPr/>
                    <a:lstStyle/>
                    <a:p>
                      <a:pPr algn="ctr">
                        <a:buNone/>
                      </a:pPr>
                      <a:r>
                        <a:rPr lang="pt-PT" altLang="en-US" dirty="0">
                          <a:latin typeface="Arial" panose="020B0604020202020204" pitchFamily="34" charset="0"/>
                          <a:cs typeface="Arial" panose="020B0604020202020204" pitchFamily="34" charset="0"/>
                        </a:rPr>
                        <a:t>A cup </a:t>
                      </a:r>
                      <a:r>
                        <a:rPr lang="pt-PT" altLang="en-US" dirty="0" err="1">
                          <a:latin typeface="Arial" panose="020B0604020202020204" pitchFamily="34" charset="0"/>
                          <a:cs typeface="Arial" panose="020B0604020202020204" pitchFamily="34" charset="0"/>
                        </a:rPr>
                        <a:t>of</a:t>
                      </a:r>
                      <a:r>
                        <a:rPr lang="pt-PT" altLang="en-US" dirty="0">
                          <a:latin typeface="Arial" panose="020B0604020202020204" pitchFamily="34" charset="0"/>
                          <a:cs typeface="Arial" panose="020B0604020202020204" pitchFamily="34" charset="0"/>
                        </a:rPr>
                        <a:t> </a:t>
                      </a:r>
                      <a:r>
                        <a:rPr lang="pt-PT" altLang="en-US" dirty="0" err="1">
                          <a:latin typeface="Arial" panose="020B0604020202020204" pitchFamily="34" charset="0"/>
                          <a:cs typeface="Arial" panose="020B0604020202020204" pitchFamily="34" charset="0"/>
                        </a:rPr>
                        <a:t>milk</a:t>
                      </a:r>
                      <a:r>
                        <a:rPr lang="pt-PT" altLang="en-US" dirty="0">
                          <a:latin typeface="Arial" panose="020B0604020202020204" pitchFamily="34" charset="0"/>
                          <a:cs typeface="Arial" panose="020B0604020202020204" pitchFamily="34" charset="0"/>
                        </a:rPr>
                        <a:t> + Apple + </a:t>
                      </a:r>
                      <a:r>
                        <a:rPr lang="pt-PT" altLang="en-US" sz="1800" dirty="0" err="1">
                          <a:latin typeface="Arial" panose="020B0604020202020204" pitchFamily="34" charset="0"/>
                          <a:cs typeface="Arial" panose="020B0604020202020204" pitchFamily="34" charset="0"/>
                          <a:sym typeface="+mn-ea"/>
                        </a:rPr>
                        <a:t>Two</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hands</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of</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unsweetened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cereals</a:t>
                      </a:r>
                      <a:r>
                        <a:rPr lang="pt-PT" altLang="en-US" sz="1800" dirty="0">
                          <a:latin typeface="Arial" panose="020B0604020202020204" pitchFamily="34" charset="0"/>
                          <a:cs typeface="Arial" panose="020B0604020202020204" pitchFamily="34" charset="0"/>
                          <a:sym typeface="+mn-ea"/>
                        </a:rPr>
                        <a:t> </a:t>
                      </a:r>
                      <a:endParaRPr lang="pt-PT" altLang="en-US" dirty="0">
                        <a:latin typeface="Arial" panose="020B0604020202020204" pitchFamily="34" charset="0"/>
                        <a:cs typeface="Arial" panose="020B0604020202020204" pitchFamily="34" charset="0"/>
                      </a:endParaRPr>
                    </a:p>
                    <a:p>
                      <a:pPr algn="ctr">
                        <a:buNone/>
                      </a:pPr>
                      <a:endParaRPr lang="pt-PT" altLang="en-US" dirty="0">
                        <a:latin typeface="Arial" panose="020B0604020202020204" pitchFamily="34" charset="0"/>
                        <a:cs typeface="Arial" panose="020B0604020202020204" pitchFamily="34" charset="0"/>
                      </a:endParaRPr>
                    </a:p>
                  </a:txBody>
                  <a:tcPr/>
                </a:tc>
                <a:tc>
                  <a:txBody>
                    <a:bodyPr/>
                    <a:lstStyle/>
                    <a:p>
                      <a:pPr algn="ctr">
                        <a:buNone/>
                      </a:pPr>
                      <a:r>
                        <a:rPr lang="pt-PT" altLang="en-US" sz="1800" dirty="0" err="1">
                          <a:latin typeface="Arial" panose="020B0604020202020204" pitchFamily="34" charset="0"/>
                          <a:cs typeface="Arial" panose="020B0604020202020204" pitchFamily="34" charset="0"/>
                          <a:sym typeface="+mn-ea"/>
                        </a:rPr>
                        <a:t>Solid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yogurt</a:t>
                      </a:r>
                      <a:r>
                        <a:rPr lang="pt-PT" altLang="en-US" sz="1800" dirty="0">
                          <a:latin typeface="Arial" panose="020B0604020202020204" pitchFamily="34" charset="0"/>
                          <a:cs typeface="Arial" panose="020B0604020202020204" pitchFamily="34" charset="0"/>
                          <a:sym typeface="+mn-ea"/>
                        </a:rPr>
                        <a:t> + Banana + 2 </a:t>
                      </a:r>
                      <a:r>
                        <a:rPr lang="pt-PT" altLang="en-US" sz="1800" dirty="0" err="1">
                          <a:latin typeface="Arial" panose="020B0604020202020204" pitchFamily="34" charset="0"/>
                          <a:cs typeface="Arial" panose="020B0604020202020204" pitchFamily="34" charset="0"/>
                          <a:sym typeface="+mn-ea"/>
                        </a:rPr>
                        <a:t>Breads</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with</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cheese</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and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ham</a:t>
                      </a:r>
                      <a:endParaRPr lang="pt-PT" altLang="en-US" sz="1800" dirty="0">
                        <a:latin typeface="Arial" panose="020B0604020202020204" pitchFamily="34" charset="0"/>
                        <a:cs typeface="Arial" panose="020B0604020202020204" pitchFamily="34" charset="0"/>
                        <a:sym typeface="+mn-ea"/>
                      </a:endParaRPr>
                    </a:p>
                    <a:p>
                      <a:pPr algn="ctr">
                        <a:buNone/>
                      </a:pPr>
                      <a:endParaRPr lang="pt-PT" altLang="en-US" sz="1800" dirty="0">
                        <a:latin typeface="Arial" panose="020B0604020202020204" pitchFamily="34" charset="0"/>
                        <a:cs typeface="Arial" panose="020B0604020202020204" pitchFamily="34" charset="0"/>
                        <a:sym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ltLang="en-US" sz="1800" dirty="0">
                          <a:latin typeface="Arial" panose="020B0604020202020204" pitchFamily="34" charset="0"/>
                          <a:cs typeface="Arial" panose="020B0604020202020204" pitchFamily="34" charset="0"/>
                          <a:sym typeface="+mn-ea"/>
                        </a:rPr>
                        <a:t>A cup </a:t>
                      </a:r>
                      <a:r>
                        <a:rPr lang="pt-PT" altLang="en-US" sz="1800" dirty="0" err="1">
                          <a:latin typeface="Arial" panose="020B0604020202020204" pitchFamily="34" charset="0"/>
                          <a:cs typeface="Arial" panose="020B0604020202020204" pitchFamily="34" charset="0"/>
                          <a:sym typeface="+mn-ea"/>
                        </a:rPr>
                        <a:t>of</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milk</a:t>
                      </a:r>
                      <a:r>
                        <a:rPr lang="pt-PT" altLang="en-US" sz="1800" dirty="0">
                          <a:latin typeface="Arial" panose="020B0604020202020204" pitchFamily="34" charset="0"/>
                          <a:cs typeface="Arial" panose="020B0604020202020204" pitchFamily="34" charset="0"/>
                          <a:sym typeface="+mn-ea"/>
                        </a:rPr>
                        <a:t> + </a:t>
                      </a:r>
                      <a:r>
                        <a:rPr lang="pt-PT" altLang="en-US" sz="1800" dirty="0" err="1">
                          <a:latin typeface="Arial" panose="020B0604020202020204" pitchFamily="34" charset="0"/>
                          <a:cs typeface="Arial" panose="020B0604020202020204" pitchFamily="34" charset="0"/>
                          <a:sym typeface="+mn-ea"/>
                        </a:rPr>
                        <a:t>and</a:t>
                      </a:r>
                      <a:r>
                        <a:rPr lang="pt-PT" altLang="en-US" sz="1800" dirty="0">
                          <a:latin typeface="Arial" panose="020B0604020202020204" pitchFamily="34" charset="0"/>
                          <a:cs typeface="Arial" panose="020B0604020202020204" pitchFamily="34" charset="0"/>
                          <a:sym typeface="+mn-ea"/>
                        </a:rPr>
                        <a:t> 12 Maria </a:t>
                      </a:r>
                      <a:r>
                        <a:rPr lang="pt-PT" altLang="en-US" sz="1800" dirty="0" err="1">
                          <a:latin typeface="Arial" panose="020B0604020202020204" pitchFamily="34" charset="0"/>
                          <a:cs typeface="Arial" panose="020B0604020202020204" pitchFamily="34" charset="0"/>
                          <a:sym typeface="+mn-ea"/>
                        </a:rPr>
                        <a:t>Biscuit</a:t>
                      </a:r>
                      <a:endParaRPr lang="pt-PT" altLang="en-US" sz="1800" dirty="0">
                        <a:latin typeface="Arial" panose="020B0604020202020204" pitchFamily="34" charset="0"/>
                        <a:cs typeface="Arial" panose="020B0604020202020204" pitchFamily="34" charset="0"/>
                        <a:sym typeface="+mn-ea"/>
                      </a:endParaRPr>
                    </a:p>
                    <a:p>
                      <a:pPr algn="ctr">
                        <a:buNone/>
                      </a:pPr>
                      <a:r>
                        <a:rPr lang="pt-PT" altLang="en-US" sz="1800" dirty="0">
                          <a:latin typeface="Arial" panose="020B0604020202020204" pitchFamily="34" charset="0"/>
                          <a:cs typeface="Arial" panose="020B0604020202020204" pitchFamily="34" charset="0"/>
                          <a:sym typeface="+mn-ea"/>
                        </a:rPr>
                        <a:t>+ Pear </a:t>
                      </a:r>
                    </a:p>
                    <a:p>
                      <a:pPr algn="ctr">
                        <a:buNone/>
                      </a:pPr>
                      <a:endParaRPr lang="pt-PT" altLang="en-US" sz="1800" dirty="0">
                        <a:latin typeface="Arial" panose="020B0604020202020204" pitchFamily="34" charset="0"/>
                        <a:cs typeface="Arial" panose="020B0604020202020204" pitchFamily="34" charset="0"/>
                        <a:sym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ltLang="en-US" sz="1800" dirty="0" err="1">
                          <a:latin typeface="Arial" panose="020B0604020202020204" pitchFamily="34" charset="0"/>
                          <a:cs typeface="Arial" panose="020B0604020202020204" pitchFamily="34" charset="0"/>
                          <a:sym typeface="+mn-ea"/>
                        </a:rPr>
                        <a:t>Solid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yogurt</a:t>
                      </a:r>
                      <a:r>
                        <a:rPr lang="pt-PT" altLang="en-US" sz="1800" dirty="0">
                          <a:latin typeface="Arial" panose="020B0604020202020204" pitchFamily="34" charset="0"/>
                          <a:cs typeface="Arial" panose="020B0604020202020204" pitchFamily="34" charset="0"/>
                          <a:sym typeface="+mn-ea"/>
                        </a:rPr>
                        <a:t> + </a:t>
                      </a:r>
                      <a:r>
                        <a:rPr lang="pt-PT" altLang="en-US" sz="1800" dirty="0" err="1">
                          <a:latin typeface="Arial" panose="020B0604020202020204" pitchFamily="34" charset="0"/>
                          <a:cs typeface="Arial" panose="020B0604020202020204" pitchFamily="34" charset="0"/>
                          <a:sym typeface="+mn-ea"/>
                        </a:rPr>
                        <a:t>Peach</a:t>
                      </a:r>
                      <a:r>
                        <a:rPr lang="pt-PT" altLang="en-US" sz="1800" dirty="0">
                          <a:latin typeface="Arial" panose="020B0604020202020204" pitchFamily="34" charset="0"/>
                          <a:cs typeface="Arial" panose="020B0604020202020204" pitchFamily="34" charset="0"/>
                          <a:sym typeface="+mn-ea"/>
                        </a:rPr>
                        <a:t> + 2 </a:t>
                      </a:r>
                      <a:r>
                        <a:rPr lang="pt-PT" altLang="en-US" sz="1800" dirty="0" err="1">
                          <a:latin typeface="Arial" panose="020B0604020202020204" pitchFamily="34" charset="0"/>
                          <a:cs typeface="Arial" panose="020B0604020202020204" pitchFamily="34" charset="0"/>
                          <a:sym typeface="+mn-ea"/>
                        </a:rPr>
                        <a:t>Breads</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with</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cheese</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and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ham</a:t>
                      </a:r>
                      <a:endParaRPr lang="pt-PT" altLang="en-US" sz="1800" dirty="0">
                        <a:latin typeface="Arial" panose="020B0604020202020204" pitchFamily="34" charset="0"/>
                        <a:cs typeface="Arial" panose="020B0604020202020204" pitchFamily="34" charset="0"/>
                        <a:sym typeface="+mn-ea"/>
                      </a:endParaRPr>
                    </a:p>
                  </a:txBody>
                  <a:tcPr/>
                </a:tc>
                <a:tc>
                  <a:txBody>
                    <a:bodyPr/>
                    <a:lstStyle/>
                    <a:p>
                      <a:pPr algn="ctr">
                        <a:buNone/>
                      </a:pPr>
                      <a:r>
                        <a:rPr lang="pt-PT" altLang="en-US" dirty="0">
                          <a:latin typeface="Arial" panose="020B0604020202020204" pitchFamily="34" charset="0"/>
                          <a:cs typeface="Arial" panose="020B0604020202020204" pitchFamily="34" charset="0"/>
                        </a:rPr>
                        <a:t>A cup </a:t>
                      </a:r>
                      <a:r>
                        <a:rPr lang="pt-PT" altLang="en-US" dirty="0" err="1">
                          <a:latin typeface="Arial" panose="020B0604020202020204" pitchFamily="34" charset="0"/>
                          <a:cs typeface="Arial" panose="020B0604020202020204" pitchFamily="34" charset="0"/>
                        </a:rPr>
                        <a:t>of</a:t>
                      </a:r>
                      <a:r>
                        <a:rPr lang="pt-PT" altLang="en-US" dirty="0">
                          <a:latin typeface="Arial" panose="020B0604020202020204" pitchFamily="34" charset="0"/>
                          <a:cs typeface="Arial" panose="020B0604020202020204" pitchFamily="34" charset="0"/>
                        </a:rPr>
                        <a:t> </a:t>
                      </a:r>
                      <a:r>
                        <a:rPr lang="pt-PT" altLang="en-US" dirty="0" err="1">
                          <a:latin typeface="Arial" panose="020B0604020202020204" pitchFamily="34" charset="0"/>
                          <a:cs typeface="Arial" panose="020B0604020202020204" pitchFamily="34" charset="0"/>
                        </a:rPr>
                        <a:t>milk</a:t>
                      </a:r>
                      <a:r>
                        <a:rPr lang="pt-PT" altLang="en-US" dirty="0">
                          <a:latin typeface="Arial" panose="020B0604020202020204" pitchFamily="34" charset="0"/>
                          <a:cs typeface="Arial" panose="020B0604020202020204" pitchFamily="34" charset="0"/>
                        </a:rPr>
                        <a:t> + </a:t>
                      </a:r>
                      <a:r>
                        <a:rPr lang="pt-PT" altLang="en-US" dirty="0" err="1">
                          <a:latin typeface="Arial" panose="020B0604020202020204" pitchFamily="34" charset="0"/>
                          <a:cs typeface="Arial" panose="020B0604020202020204" pitchFamily="34" charset="0"/>
                        </a:rPr>
                        <a:t>Grapes</a:t>
                      </a:r>
                      <a:r>
                        <a:rPr lang="pt-PT" altLang="en-US" dirty="0">
                          <a:latin typeface="Arial" panose="020B0604020202020204" pitchFamily="34" charset="0"/>
                          <a:cs typeface="Arial" panose="020B0604020202020204" pitchFamily="34" charset="0"/>
                        </a:rPr>
                        <a:t> + </a:t>
                      </a:r>
                      <a:r>
                        <a:rPr lang="pt-PT" altLang="en-US" sz="1800" dirty="0" err="1">
                          <a:latin typeface="Arial" panose="020B0604020202020204" pitchFamily="34" charset="0"/>
                          <a:cs typeface="Arial" panose="020B0604020202020204" pitchFamily="34" charset="0"/>
                          <a:sym typeface="+mn-ea"/>
                        </a:rPr>
                        <a:t>Two</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hands</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of</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unsweetened</a:t>
                      </a:r>
                      <a:r>
                        <a:rPr lang="pt-PT" altLang="en-US" sz="1800" dirty="0">
                          <a:latin typeface="Arial" panose="020B0604020202020204" pitchFamily="34" charset="0"/>
                          <a:cs typeface="Arial" panose="020B0604020202020204" pitchFamily="34" charset="0"/>
                          <a:sym typeface="+mn-ea"/>
                        </a:rPr>
                        <a:t> </a:t>
                      </a:r>
                      <a:r>
                        <a:rPr lang="pt-PT" altLang="en-US" sz="1800" dirty="0" err="1">
                          <a:latin typeface="Arial" panose="020B0604020202020204" pitchFamily="34" charset="0"/>
                          <a:cs typeface="Arial" panose="020B0604020202020204" pitchFamily="34" charset="0"/>
                          <a:sym typeface="+mn-ea"/>
                        </a:rPr>
                        <a:t>cereals</a:t>
                      </a:r>
                      <a:r>
                        <a:rPr lang="pt-PT" altLang="en-US" sz="1800" dirty="0">
                          <a:latin typeface="Arial" panose="020B0604020202020204" pitchFamily="34" charset="0"/>
                          <a:cs typeface="Arial" panose="020B0604020202020204" pitchFamily="34" charset="0"/>
                          <a:sym typeface="+mn-ea"/>
                        </a:rPr>
                        <a:t> </a:t>
                      </a:r>
                      <a:endParaRPr lang="pt-PT" altLang="en-US" dirty="0">
                        <a:latin typeface="Arial" panose="020B0604020202020204" pitchFamily="34" charset="0"/>
                        <a:cs typeface="Arial" panose="020B0604020202020204" pitchFamily="34" charset="0"/>
                      </a:endParaRPr>
                    </a:p>
                    <a:p>
                      <a:pPr algn="ctr">
                        <a:buNone/>
                      </a:pPr>
                      <a:endParaRPr lang="pt-PT" altLang="en-US" sz="1800" dirty="0">
                        <a:latin typeface="Arial" panose="020B0604020202020204" pitchFamily="34" charset="0"/>
                        <a:cs typeface="Arial" panose="020B0604020202020204" pitchFamily="34" charset="0"/>
                        <a:sym typeface="+mn-ea"/>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188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Calories for Lunch</a:t>
            </a:r>
          </a:p>
        </p:txBody>
      </p:sp>
      <p:pic>
        <p:nvPicPr>
          <p:cNvPr id="4" name="Marcador de Posição de Conteúdo 3"/>
          <p:cNvPicPr>
            <a:picLocks noGrp="1" noChangeAspect="1"/>
          </p:cNvPicPr>
          <p:nvPr>
            <p:ph idx="1"/>
          </p:nvPr>
        </p:nvPicPr>
        <p:blipFill>
          <a:blip r:embed="rId2"/>
          <a:srcRect l="22939" t="29637" r="34267" b="33781"/>
          <a:stretch>
            <a:fillRect/>
          </a:stretch>
        </p:blipFill>
        <p:spPr>
          <a:xfrm>
            <a:off x="2152015" y="2004695"/>
            <a:ext cx="7888605" cy="39433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dirty="0" err="1"/>
              <a:t>Lunch</a:t>
            </a:r>
            <a:r>
              <a:rPr lang="pt-PT" altLang="en-US" dirty="0"/>
              <a:t> </a:t>
            </a:r>
            <a:r>
              <a:rPr lang="pt-PT" altLang="en-US" dirty="0" err="1"/>
              <a:t>at</a:t>
            </a:r>
            <a:r>
              <a:rPr lang="pt-PT" altLang="en-US" dirty="0"/>
              <a:t> </a:t>
            </a:r>
            <a:r>
              <a:rPr lang="pt-PT" altLang="en-US" dirty="0" err="1"/>
              <a:t>kindergarten</a:t>
            </a:r>
            <a:endParaRPr lang="pt-PT" altLang="en-US"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152929890"/>
              </p:ext>
            </p:extLst>
          </p:nvPr>
        </p:nvGraphicFramePr>
        <p:xfrm>
          <a:off x="1391285" y="2401570"/>
          <a:ext cx="9516745" cy="2682240"/>
        </p:xfrm>
        <a:graphic>
          <a:graphicData uri="http://schemas.openxmlformats.org/drawingml/2006/table">
            <a:tbl>
              <a:tblPr firstRow="1" bandRow="1">
                <a:tableStyleId>{5C22544A-7EE6-4342-B048-85BDC9FD1C3A}</a:tableStyleId>
              </a:tblPr>
              <a:tblGrid>
                <a:gridCol w="1772285">
                  <a:extLst>
                    <a:ext uri="{9D8B030D-6E8A-4147-A177-3AD203B41FA5}">
                      <a16:colId xmlns:a16="http://schemas.microsoft.com/office/drawing/2014/main" val="20000"/>
                    </a:ext>
                  </a:extLst>
                </a:gridCol>
                <a:gridCol w="4035425">
                  <a:extLst>
                    <a:ext uri="{9D8B030D-6E8A-4147-A177-3AD203B41FA5}">
                      <a16:colId xmlns:a16="http://schemas.microsoft.com/office/drawing/2014/main" val="20001"/>
                    </a:ext>
                  </a:extLst>
                </a:gridCol>
                <a:gridCol w="1031875">
                  <a:extLst>
                    <a:ext uri="{9D8B030D-6E8A-4147-A177-3AD203B41FA5}">
                      <a16:colId xmlns:a16="http://schemas.microsoft.com/office/drawing/2014/main" val="20002"/>
                    </a:ext>
                  </a:extLst>
                </a:gridCol>
                <a:gridCol w="107315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42010">
                  <a:extLst>
                    <a:ext uri="{9D8B030D-6E8A-4147-A177-3AD203B41FA5}">
                      <a16:colId xmlns:a16="http://schemas.microsoft.com/office/drawing/2014/main" val="20005"/>
                    </a:ext>
                  </a:extLst>
                </a:gridCol>
              </a:tblGrid>
              <a:tr h="381000">
                <a:tc>
                  <a:txBody>
                    <a:bodyPr/>
                    <a:lstStyle/>
                    <a:p>
                      <a:pPr algn="ctr">
                        <a:buNone/>
                      </a:pPr>
                      <a:r>
                        <a:rPr lang="pt-PT" altLang="en-US" sz="1800">
                          <a:latin typeface="Arial" panose="020B0604020202020204" pitchFamily="34" charset="0"/>
                          <a:cs typeface="Arial" panose="020B0604020202020204" pitchFamily="34" charset="0"/>
                        </a:rPr>
                        <a:t>Dishes</a:t>
                      </a:r>
                    </a:p>
                  </a:txBody>
                  <a:tcPr/>
                </a:tc>
                <a:tc>
                  <a:txBody>
                    <a:bodyPr/>
                    <a:lstStyle/>
                    <a:p>
                      <a:pPr algn="ctr">
                        <a:buNone/>
                      </a:pPr>
                      <a:endParaRPr lang="pt-PT" altLang="en-US" sz="1800">
                        <a:latin typeface="Arial" panose="020B0604020202020204" pitchFamily="34" charset="0"/>
                        <a:cs typeface="Arial" panose="020B0604020202020204" pitchFamily="34" charset="0"/>
                      </a:endParaRPr>
                    </a:p>
                  </a:txBody>
                  <a:tcPr/>
                </a:tc>
                <a:tc>
                  <a:txBody>
                    <a:bodyPr/>
                    <a:lstStyle/>
                    <a:p>
                      <a:pPr algn="ctr">
                        <a:buNone/>
                      </a:pPr>
                      <a:r>
                        <a:rPr lang="pt-PT" altLang="en-US" sz="1800">
                          <a:latin typeface="Arial" panose="020B0604020202020204" pitchFamily="34" charset="0"/>
                          <a:cs typeface="Arial" panose="020B0604020202020204" pitchFamily="34" charset="0"/>
                        </a:rPr>
                        <a:t>Energy</a:t>
                      </a:r>
                    </a:p>
                  </a:txBody>
                  <a:tcPr/>
                </a:tc>
                <a:tc>
                  <a:txBody>
                    <a:bodyPr/>
                    <a:lstStyle/>
                    <a:p>
                      <a:pPr algn="ctr">
                        <a:buNone/>
                      </a:pPr>
                      <a:r>
                        <a:rPr lang="pt-PT" altLang="en-US" sz="1800">
                          <a:latin typeface="Arial" panose="020B0604020202020204" pitchFamily="34" charset="0"/>
                          <a:cs typeface="Arial" panose="020B0604020202020204" pitchFamily="34" charset="0"/>
                        </a:rPr>
                        <a:t>Protein</a:t>
                      </a:r>
                    </a:p>
                  </a:txBody>
                  <a:tcPr/>
                </a:tc>
                <a:tc>
                  <a:txBody>
                    <a:bodyPr/>
                    <a:lstStyle/>
                    <a:p>
                      <a:pPr algn="ctr">
                        <a:buNone/>
                      </a:pPr>
                      <a:r>
                        <a:rPr lang="pt-PT" altLang="en-US" sz="1800">
                          <a:latin typeface="Arial" panose="020B0604020202020204" pitchFamily="34" charset="0"/>
                          <a:cs typeface="Arial" panose="020B0604020202020204" pitchFamily="34" charset="0"/>
                        </a:rPr>
                        <a:t>Fat</a:t>
                      </a:r>
                    </a:p>
                  </a:txBody>
                  <a:tcPr/>
                </a:tc>
                <a:tc>
                  <a:txBody>
                    <a:bodyPr/>
                    <a:lstStyle/>
                    <a:p>
                      <a:pPr algn="ctr">
                        <a:buNone/>
                      </a:pPr>
                      <a:r>
                        <a:rPr lang="pt-PT" altLang="en-US" sz="1800">
                          <a:latin typeface="Arial" panose="020B0604020202020204" pitchFamily="34" charset="0"/>
                          <a:cs typeface="Arial" panose="020B0604020202020204" pitchFamily="34" charset="0"/>
                        </a:rPr>
                        <a:t>Carbs</a:t>
                      </a:r>
                    </a:p>
                  </a:txBody>
                  <a:tcPr/>
                </a:tc>
                <a:extLst>
                  <a:ext uri="{0D108BD9-81ED-4DB2-BD59-A6C34878D82A}">
                    <a16:rowId xmlns:a16="http://schemas.microsoft.com/office/drawing/2014/main" val="10000"/>
                  </a:ext>
                </a:extLst>
              </a:tr>
              <a:tr h="381000">
                <a:tc>
                  <a:txBody>
                    <a:bodyPr/>
                    <a:lstStyle/>
                    <a:p>
                      <a:pPr algn="ctr">
                        <a:buNone/>
                      </a:pPr>
                      <a:r>
                        <a:rPr lang="pt-PT" altLang="en-US" sz="1800">
                          <a:latin typeface="Arial" panose="020B0604020202020204" pitchFamily="34" charset="0"/>
                          <a:cs typeface="Arial" panose="020B0604020202020204" pitchFamily="34" charset="0"/>
                        </a:rPr>
                        <a:t>Soup</a:t>
                      </a:r>
                    </a:p>
                  </a:txBody>
                  <a:tcPr/>
                </a:tc>
                <a:tc>
                  <a:txBody>
                    <a:bodyPr/>
                    <a:lstStyle/>
                    <a:p>
                      <a:pPr algn="ctr">
                        <a:buNone/>
                      </a:pPr>
                      <a:r>
                        <a:rPr lang="pt-PT" altLang="en-US" sz="1800">
                          <a:latin typeface="Arial" panose="020B0604020202020204" pitchFamily="34" charset="0"/>
                          <a:cs typeface="Arial" panose="020B0604020202020204" pitchFamily="34" charset="0"/>
                        </a:rPr>
                        <a:t>Cream of Carrot and Poultry</a:t>
                      </a:r>
                    </a:p>
                  </a:txBody>
                  <a:tcPr/>
                </a:tc>
                <a:tc>
                  <a:txBody>
                    <a:bodyPr/>
                    <a:lstStyle/>
                    <a:p>
                      <a:pPr indent="0" algn="ctr">
                        <a:buNone/>
                      </a:pPr>
                      <a:r>
                        <a:rPr lang="en-US" sz="1800" b="0" dirty="0">
                          <a:solidFill>
                            <a:srgbClr val="585858"/>
                          </a:solidFill>
                          <a:latin typeface="Arial" panose="020B0604020202020204" pitchFamily="34" charset="0"/>
                          <a:cs typeface="Arial" panose="020B0604020202020204" pitchFamily="34" charset="0"/>
                        </a:rPr>
                        <a:t>105,75</a:t>
                      </a:r>
                      <a:endParaRPr lang="pt-PT" altLang="en-US" sz="1800" b="0" dirty="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rgbClr val="585858"/>
                          </a:solidFill>
                          <a:latin typeface="Arial" panose="020B0604020202020204" pitchFamily="34" charset="0"/>
                          <a:cs typeface="Arial" panose="020B0604020202020204" pitchFamily="34" charset="0"/>
                        </a:rPr>
                        <a:t>4,04</a:t>
                      </a:r>
                      <a:endParaRPr lang="en-US" altLang="en-US" sz="1800" b="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rgbClr val="585858"/>
                          </a:solidFill>
                          <a:latin typeface="Arial" panose="020B0604020202020204" pitchFamily="34" charset="0"/>
                          <a:cs typeface="Arial" panose="020B0604020202020204" pitchFamily="34" charset="0"/>
                        </a:rPr>
                        <a:t>3,39</a:t>
                      </a:r>
                      <a:endParaRPr lang="en-US" altLang="en-US" sz="1800" b="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rgbClr val="585858"/>
                          </a:solidFill>
                          <a:latin typeface="Arial" panose="020B0604020202020204" pitchFamily="34" charset="0"/>
                          <a:cs typeface="Arial" panose="020B0604020202020204" pitchFamily="34" charset="0"/>
                        </a:rPr>
                        <a:t>1</a:t>
                      </a:r>
                      <a:r>
                        <a:rPr lang="pt-PT" altLang="en-US" sz="1800" b="0">
                          <a:solidFill>
                            <a:srgbClr val="585858"/>
                          </a:solidFill>
                          <a:latin typeface="Arial" panose="020B0604020202020204" pitchFamily="34" charset="0"/>
                          <a:cs typeface="Arial" panose="020B0604020202020204" pitchFamily="34" charset="0"/>
                        </a:rPr>
                        <a:t>4</a:t>
                      </a:r>
                      <a:r>
                        <a:rPr lang="en-US" sz="1800" b="0">
                          <a:solidFill>
                            <a:srgbClr val="585858"/>
                          </a:solidFill>
                          <a:latin typeface="Arial" panose="020B0604020202020204" pitchFamily="34" charset="0"/>
                          <a:cs typeface="Arial" panose="020B0604020202020204" pitchFamily="34" charset="0"/>
                        </a:rPr>
                        <a:t>,77</a:t>
                      </a:r>
                      <a:endParaRPr lang="en-US" altLang="en-US" sz="1800" b="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81000">
                <a:tc>
                  <a:txBody>
                    <a:bodyPr/>
                    <a:lstStyle/>
                    <a:p>
                      <a:pPr algn="ctr">
                        <a:buNone/>
                      </a:pPr>
                      <a:r>
                        <a:rPr lang="pt-PT" altLang="en-US" sz="1800">
                          <a:latin typeface="Arial" panose="020B0604020202020204" pitchFamily="34" charset="0"/>
                          <a:cs typeface="Arial" panose="020B0604020202020204" pitchFamily="34" charset="0"/>
                        </a:rPr>
                        <a:t>Main dish</a:t>
                      </a:r>
                    </a:p>
                  </a:txBody>
                  <a:tcPr/>
                </a:tc>
                <a:tc>
                  <a:txBody>
                    <a:bodyPr/>
                    <a:lstStyle/>
                    <a:p>
                      <a:pPr algn="ctr">
                        <a:buNone/>
                      </a:pPr>
                      <a:r>
                        <a:rPr lang="pt-PT" altLang="en-US" sz="1800">
                          <a:latin typeface="Arial" panose="020B0604020202020204" pitchFamily="34" charset="0"/>
                          <a:cs typeface="Arial" panose="020B0604020202020204" pitchFamily="34" charset="0"/>
                          <a:sym typeface="+mn-ea"/>
                        </a:rPr>
                        <a:t>Fish stew</a:t>
                      </a:r>
                    </a:p>
                    <a:p>
                      <a:pPr algn="ctr">
                        <a:buNone/>
                      </a:pPr>
                      <a:endParaRPr lang="pt-PT" altLang="en-US" sz="1800">
                        <a:latin typeface="Arial" panose="020B0604020202020204" pitchFamily="34" charset="0"/>
                        <a:cs typeface="Arial" panose="020B0604020202020204" pitchFamily="34" charset="0"/>
                        <a:sym typeface="+mn-ea"/>
                      </a:endParaRPr>
                    </a:p>
                  </a:txBody>
                  <a:tcPr/>
                </a:tc>
                <a:tc>
                  <a:txBody>
                    <a:bodyPr/>
                    <a:lstStyle/>
                    <a:p>
                      <a:pPr indent="0" algn="ctr">
                        <a:buNone/>
                      </a:pPr>
                      <a:r>
                        <a:rPr lang="pt-PT" altLang="en-US" sz="1800" b="0" dirty="0">
                          <a:solidFill>
                            <a:srgbClr val="585858"/>
                          </a:solidFill>
                          <a:latin typeface="Arial" panose="020B0604020202020204" pitchFamily="34" charset="0"/>
                          <a:ea typeface="Calibri" panose="020F0502020204030204" charset="0"/>
                          <a:cs typeface="Arial" panose="020B0604020202020204" pitchFamily="34" charset="0"/>
                        </a:rPr>
                        <a:t>464,22</a:t>
                      </a:r>
                    </a:p>
                  </a:txBody>
                  <a:tcPr marL="68580" marR="68580" marT="0" marB="0" anchor="ctr"/>
                </a:tc>
                <a:tc>
                  <a:txBody>
                    <a:bodyPr/>
                    <a:lstStyle/>
                    <a:p>
                      <a:pPr indent="0" algn="ctr">
                        <a:buNone/>
                      </a:pPr>
                      <a:r>
                        <a:rPr lang="pt-PT" altLang="en-US" sz="1800" b="0" dirty="0">
                          <a:solidFill>
                            <a:srgbClr val="585858"/>
                          </a:solidFill>
                          <a:latin typeface="Arial" panose="020B0604020202020204" pitchFamily="34" charset="0"/>
                          <a:cs typeface="Arial" panose="020B0604020202020204" pitchFamily="34" charset="0"/>
                        </a:rPr>
                        <a:t>35</a:t>
                      </a:r>
                      <a:r>
                        <a:rPr lang="en-US" sz="1800" b="0" dirty="0">
                          <a:solidFill>
                            <a:srgbClr val="585858"/>
                          </a:solidFill>
                          <a:latin typeface="Arial" panose="020B0604020202020204" pitchFamily="34" charset="0"/>
                          <a:cs typeface="Arial" panose="020B0604020202020204" pitchFamily="34" charset="0"/>
                        </a:rPr>
                        <a:t>,43</a:t>
                      </a:r>
                      <a:endParaRPr lang="en-US" altLang="en-US" sz="1800" b="0" dirty="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pt-PT" sz="1800" b="0" dirty="0">
                          <a:solidFill>
                            <a:srgbClr val="585858"/>
                          </a:solidFill>
                          <a:latin typeface="Arial" panose="020B0604020202020204" pitchFamily="34" charset="0"/>
                          <a:cs typeface="Arial" panose="020B0604020202020204" pitchFamily="34" charset="0"/>
                        </a:rPr>
                        <a:t>2</a:t>
                      </a:r>
                      <a:r>
                        <a:rPr lang="en-US" sz="1800" b="0" dirty="0">
                          <a:solidFill>
                            <a:srgbClr val="585858"/>
                          </a:solidFill>
                          <a:latin typeface="Arial" panose="020B0604020202020204" pitchFamily="34" charset="0"/>
                          <a:cs typeface="Arial" panose="020B0604020202020204" pitchFamily="34" charset="0"/>
                        </a:rPr>
                        <a:t>0,70</a:t>
                      </a:r>
                      <a:endParaRPr lang="en-US" altLang="en-US" sz="1800" b="0" dirty="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pt-PT" altLang="en-US" sz="1800" b="0" dirty="0">
                          <a:solidFill>
                            <a:srgbClr val="585858"/>
                          </a:solidFill>
                          <a:latin typeface="Arial" panose="020B0604020202020204" pitchFamily="34" charset="0"/>
                          <a:cs typeface="Arial" panose="020B0604020202020204" pitchFamily="34" charset="0"/>
                        </a:rPr>
                        <a:t>34</a:t>
                      </a:r>
                      <a:r>
                        <a:rPr lang="en-US" sz="1800" b="0" dirty="0">
                          <a:solidFill>
                            <a:srgbClr val="585858"/>
                          </a:solidFill>
                          <a:latin typeface="Arial" panose="020B0604020202020204" pitchFamily="34" charset="0"/>
                          <a:cs typeface="Arial" panose="020B0604020202020204" pitchFamily="34" charset="0"/>
                        </a:rPr>
                        <a:t>,05</a:t>
                      </a:r>
                      <a:endParaRPr lang="en-US" altLang="en-US" sz="1800" b="0" dirty="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81000">
                <a:tc>
                  <a:txBody>
                    <a:bodyPr/>
                    <a:lstStyle/>
                    <a:p>
                      <a:pPr algn="ctr">
                        <a:buNone/>
                      </a:pPr>
                      <a:r>
                        <a:rPr lang="pt-PT" altLang="en-US" sz="1800">
                          <a:latin typeface="Arial" panose="020B0604020202020204" pitchFamily="34" charset="0"/>
                          <a:cs typeface="Arial" panose="020B0604020202020204" pitchFamily="34" charset="0"/>
                        </a:rPr>
                        <a:t>Side dish</a:t>
                      </a:r>
                    </a:p>
                  </a:txBody>
                  <a:tcPr/>
                </a:tc>
                <a:tc>
                  <a:txBody>
                    <a:bodyPr/>
                    <a:lstStyle/>
                    <a:p>
                      <a:pPr algn="ctr">
                        <a:buNone/>
                      </a:pPr>
                      <a:r>
                        <a:rPr lang="pt-PT" altLang="en-US" sz="1800">
                          <a:latin typeface="Arial" panose="020B0604020202020204" pitchFamily="34" charset="0"/>
                          <a:cs typeface="Arial" panose="020B0604020202020204" pitchFamily="34" charset="0"/>
                          <a:sym typeface="+mn-ea"/>
                        </a:rPr>
                        <a:t>Mixed salad</a:t>
                      </a:r>
                    </a:p>
                    <a:p>
                      <a:pPr algn="ctr">
                        <a:buNone/>
                      </a:pPr>
                      <a:endParaRPr lang="pt-PT" altLang="en-US" sz="1800">
                        <a:latin typeface="Arial" panose="020B0604020202020204" pitchFamily="34" charset="0"/>
                        <a:cs typeface="Arial" panose="020B0604020202020204" pitchFamily="34" charset="0"/>
                        <a:sym typeface="+mn-ea"/>
                      </a:endParaRPr>
                    </a:p>
                  </a:txBody>
                  <a:tcPr/>
                </a:tc>
                <a:tc>
                  <a:txBody>
                    <a:bodyPr/>
                    <a:lstStyle/>
                    <a:p>
                      <a:pPr indent="0" algn="ctr">
                        <a:buNone/>
                      </a:pPr>
                      <a:r>
                        <a:rPr lang="pt-PT" sz="1800" b="0" dirty="0">
                          <a:solidFill>
                            <a:srgbClr val="585858"/>
                          </a:solidFill>
                          <a:latin typeface="Arial" panose="020B0604020202020204" pitchFamily="34" charset="0"/>
                          <a:cs typeface="Arial" panose="020B0604020202020204" pitchFamily="34" charset="0"/>
                        </a:rPr>
                        <a:t>13,1</a:t>
                      </a:r>
                      <a:endParaRPr lang="pt-PT" sz="1800" b="0" dirty="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rgbClr val="585858"/>
                          </a:solidFill>
                          <a:latin typeface="Arial" panose="020B0604020202020204" pitchFamily="34" charset="0"/>
                          <a:cs typeface="Arial" panose="020B0604020202020204" pitchFamily="34" charset="0"/>
                        </a:rPr>
                        <a:t>0,</a:t>
                      </a:r>
                      <a:r>
                        <a:rPr lang="pt-PT" altLang="en-US" sz="1800" b="0">
                          <a:solidFill>
                            <a:srgbClr val="585858"/>
                          </a:solidFill>
                          <a:latin typeface="Arial" panose="020B0604020202020204" pitchFamily="34" charset="0"/>
                          <a:cs typeface="Arial" panose="020B0604020202020204" pitchFamily="34" charset="0"/>
                        </a:rPr>
                        <a:t>43</a:t>
                      </a:r>
                      <a:endParaRPr lang="pt-PT" altLang="en-US" sz="1800" b="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rgbClr val="585858"/>
                          </a:solidFill>
                          <a:latin typeface="Arial" panose="020B0604020202020204" pitchFamily="34" charset="0"/>
                          <a:cs typeface="Arial" panose="020B0604020202020204" pitchFamily="34" charset="0"/>
                        </a:rPr>
                        <a:t>0,</a:t>
                      </a:r>
                      <a:r>
                        <a:rPr lang="pt-PT" altLang="en-US" sz="1800" b="0">
                          <a:solidFill>
                            <a:srgbClr val="585858"/>
                          </a:solidFill>
                          <a:latin typeface="Arial" panose="020B0604020202020204" pitchFamily="34" charset="0"/>
                          <a:cs typeface="Arial" panose="020B0604020202020204" pitchFamily="34" charset="0"/>
                        </a:rPr>
                        <a:t>9</a:t>
                      </a:r>
                      <a:endParaRPr lang="pt-PT" altLang="en-US" sz="1800" b="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pt-PT" altLang="en-US" sz="1800" b="0">
                          <a:solidFill>
                            <a:srgbClr val="585858"/>
                          </a:solidFill>
                          <a:latin typeface="Arial" panose="020B0604020202020204" pitchFamily="34" charset="0"/>
                          <a:ea typeface="Calibri" panose="020F0502020204030204" charset="0"/>
                          <a:cs typeface="Arial" panose="020B0604020202020204" pitchFamily="34" charset="0"/>
                        </a:rPr>
                        <a:t>0,82</a:t>
                      </a:r>
                    </a:p>
                  </a:txBody>
                  <a:tcPr marL="68580" marR="68580" marT="0" marB="0" anchor="ctr"/>
                </a:tc>
                <a:extLst>
                  <a:ext uri="{0D108BD9-81ED-4DB2-BD59-A6C34878D82A}">
                    <a16:rowId xmlns:a16="http://schemas.microsoft.com/office/drawing/2014/main" val="10003"/>
                  </a:ext>
                </a:extLst>
              </a:tr>
              <a:tr h="381000">
                <a:tc>
                  <a:txBody>
                    <a:bodyPr/>
                    <a:lstStyle/>
                    <a:p>
                      <a:pPr algn="ctr">
                        <a:buNone/>
                      </a:pPr>
                      <a:r>
                        <a:rPr lang="pt-PT" altLang="en-US" sz="1800">
                          <a:latin typeface="Arial" panose="020B0604020202020204" pitchFamily="34" charset="0"/>
                          <a:cs typeface="Arial" panose="020B0604020202020204" pitchFamily="34" charset="0"/>
                        </a:rPr>
                        <a:t>Desert</a:t>
                      </a:r>
                    </a:p>
                  </a:txBody>
                  <a:tcPr/>
                </a:tc>
                <a:tc>
                  <a:txBody>
                    <a:bodyPr/>
                    <a:lstStyle/>
                    <a:p>
                      <a:pPr algn="ctr">
                        <a:buNone/>
                      </a:pPr>
                      <a:r>
                        <a:rPr lang="pt-PT" altLang="en-US" sz="1800">
                          <a:latin typeface="Arial" panose="020B0604020202020204" pitchFamily="34" charset="0"/>
                          <a:cs typeface="Arial" panose="020B0604020202020204" pitchFamily="34" charset="0"/>
                          <a:sym typeface="+mn-ea"/>
                        </a:rPr>
                        <a:t>Seasonal fruit</a:t>
                      </a:r>
                    </a:p>
                    <a:p>
                      <a:pPr algn="ctr">
                        <a:buNone/>
                      </a:pPr>
                      <a:endParaRPr lang="pt-PT" altLang="en-US" sz="1800">
                        <a:latin typeface="Arial" panose="020B0604020202020204" pitchFamily="34" charset="0"/>
                        <a:cs typeface="Arial" panose="020B0604020202020204" pitchFamily="34" charset="0"/>
                        <a:sym typeface="+mn-ea"/>
                      </a:endParaRPr>
                    </a:p>
                  </a:txBody>
                  <a:tcPr/>
                </a:tc>
                <a:tc>
                  <a:txBody>
                    <a:bodyPr/>
                    <a:lstStyle/>
                    <a:p>
                      <a:pPr indent="0" algn="ctr">
                        <a:buNone/>
                      </a:pPr>
                      <a:r>
                        <a:rPr lang="pt-PT" altLang="en-US" sz="1800" b="0" dirty="0">
                          <a:solidFill>
                            <a:srgbClr val="585858"/>
                          </a:solidFill>
                          <a:latin typeface="Arial" panose="020B0604020202020204" pitchFamily="34" charset="0"/>
                          <a:ea typeface="Calibri" panose="020F0502020204030204" charset="0"/>
                          <a:cs typeface="Arial" panose="020B0604020202020204" pitchFamily="34" charset="0"/>
                        </a:rPr>
                        <a:t>70,54</a:t>
                      </a:r>
                      <a:endParaRPr lang="en-US" altLang="en-US" sz="1800" b="0" dirty="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rgbClr val="585858"/>
                          </a:solidFill>
                          <a:latin typeface="Arial" panose="020B0604020202020204" pitchFamily="34" charset="0"/>
                          <a:cs typeface="Arial" panose="020B0604020202020204" pitchFamily="34" charset="0"/>
                        </a:rPr>
                        <a:t>1,87</a:t>
                      </a:r>
                      <a:endParaRPr lang="en-US" altLang="en-US" sz="1800" b="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rgbClr val="585858"/>
                          </a:solidFill>
                          <a:latin typeface="Arial" panose="020B0604020202020204" pitchFamily="34" charset="0"/>
                          <a:cs typeface="Arial" panose="020B0604020202020204" pitchFamily="34" charset="0"/>
                        </a:rPr>
                        <a:t>0,34</a:t>
                      </a:r>
                      <a:endParaRPr lang="en-US" altLang="en-US" sz="1800" b="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dirty="0">
                          <a:solidFill>
                            <a:srgbClr val="585858"/>
                          </a:solidFill>
                          <a:latin typeface="Arial" panose="020B0604020202020204" pitchFamily="34" charset="0"/>
                          <a:cs typeface="Arial" panose="020B0604020202020204" pitchFamily="34" charset="0"/>
                        </a:rPr>
                        <a:t>15,13</a:t>
                      </a:r>
                      <a:endParaRPr lang="en-US" altLang="en-US" sz="1800" b="0" dirty="0">
                        <a:solidFill>
                          <a:srgbClr val="585858"/>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cxnSp>
        <p:nvCxnSpPr>
          <p:cNvPr id="6" name="Conexão Reta Unidirecional 5"/>
          <p:cNvCxnSpPr/>
          <p:nvPr/>
        </p:nvCxnSpPr>
        <p:spPr>
          <a:xfrm flipH="1">
            <a:off x="7816850" y="5343525"/>
            <a:ext cx="13335" cy="334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ixa de Texto 6"/>
          <p:cNvSpPr txBox="1"/>
          <p:nvPr/>
        </p:nvSpPr>
        <p:spPr>
          <a:xfrm>
            <a:off x="7263256" y="5845175"/>
            <a:ext cx="117246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bodyPr>
          <a:lstStyle/>
          <a:p>
            <a:pPr algn="ctr"/>
            <a:r>
              <a:rPr lang="pt-PT" altLang="en-US" dirty="0">
                <a:solidFill>
                  <a:schemeClr val="accent1"/>
                </a:solidFill>
                <a:effectLst>
                  <a:outerShdw blurRad="38100" dist="25400" dir="5400000" algn="ctr" rotWithShape="0">
                    <a:srgbClr val="6E747A">
                      <a:alpha val="43000"/>
                    </a:srgbClr>
                  </a:outerShdw>
                </a:effectLst>
              </a:rPr>
              <a:t>650 kcal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and Life stages</a:t>
            </a:r>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a:t>
            </a:r>
            <a:r>
              <a:rPr lang="pt-PT" altLang="en-US" sz="1800">
                <a:solidFill>
                  <a:schemeClr val="tx1"/>
                </a:solidFill>
                <a:uFillTx/>
                <a:latin typeface="Arial" panose="020B0604020202020204" pitchFamily="34" charset="0"/>
                <a:cs typeface="Arial" panose="020B0604020202020204" pitchFamily="34" charset="0"/>
              </a:rPr>
              <a:t>o meet our body’s regular nutritional needs, we should consume:</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a wide variety of nutritious foods</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water (on a daily basis) </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enough kilocalories for energy, with carbohydrates as the preferred source</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essential fatty acids from foods such as oily fish, nuts, avocado</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adequate protein for cell maintenance and repair</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fat-soluble and water-soluble vitamins</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essential minerals such as iron, calcium and zinc</a:t>
            </a:r>
          </a:p>
          <a:p>
            <a:pPr algn="just" fontAlgn="auto">
              <a:lnSpc>
                <a:spcPct val="100000"/>
              </a:lnSpc>
              <a:spcBef>
                <a:spcPts val="0"/>
              </a:spcBef>
            </a:pPr>
            <a:r>
              <a:rPr lang="pt-PT" altLang="en-US" sz="1800">
                <a:solidFill>
                  <a:schemeClr val="tx1"/>
                </a:solidFill>
                <a:uFillTx/>
                <a:latin typeface="Arial" panose="020B0604020202020204" pitchFamily="34" charset="0"/>
                <a:cs typeface="Arial" panose="020B0604020202020204" pitchFamily="34" charset="0"/>
              </a:rPr>
              <a:t>foods containing plant-derived phytochemicals, which may protect against heart disease, diabetes, some cancers, arthritis and osteoporosis.</a:t>
            </a:r>
          </a:p>
          <a:p>
            <a:pPr algn="just" fontAlgn="auto">
              <a:lnSpc>
                <a:spcPct val="100000"/>
              </a:lnSpc>
              <a:spcBef>
                <a:spcPts val="0"/>
              </a:spcBef>
              <a:buNone/>
            </a:pPr>
            <a:endParaRPr lang="pt-PT" altLang="en-US" sz="1800">
              <a:solidFill>
                <a:schemeClr val="tx1"/>
              </a:solidFill>
              <a:uFillTx/>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solidFill>
                  <a:schemeClr val="tx1"/>
                </a:solidFill>
                <a:uFillTx/>
                <a:latin typeface="Arial" panose="020B0604020202020204" pitchFamily="34" charset="0"/>
                <a:cs typeface="Arial" panose="020B0604020202020204" pitchFamily="34" charset="0"/>
              </a:rPr>
              <a:t>A varied diet that concentrates on fruits, vegetables, whole grains, dairy and lean meats can meet these basic requirements.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dirty="0" err="1"/>
              <a:t>Middle</a:t>
            </a:r>
            <a:r>
              <a:rPr lang="pt-PT" altLang="en-US" dirty="0"/>
              <a:t> </a:t>
            </a:r>
            <a:r>
              <a:rPr lang="pt-PT" altLang="en-US" dirty="0" err="1"/>
              <a:t>School</a:t>
            </a:r>
            <a:r>
              <a:rPr lang="pt-PT" altLang="en-US" dirty="0"/>
              <a:t> </a:t>
            </a:r>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134757020"/>
              </p:ext>
            </p:extLst>
          </p:nvPr>
        </p:nvGraphicFramePr>
        <p:xfrm>
          <a:off x="838200" y="2092325"/>
          <a:ext cx="10515599" cy="26670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4958080">
                  <a:extLst>
                    <a:ext uri="{9D8B030D-6E8A-4147-A177-3AD203B41FA5}">
                      <a16:colId xmlns:a16="http://schemas.microsoft.com/office/drawing/2014/main" val="20001"/>
                    </a:ext>
                  </a:extLst>
                </a:gridCol>
                <a:gridCol w="1004570">
                  <a:extLst>
                    <a:ext uri="{9D8B030D-6E8A-4147-A177-3AD203B41FA5}">
                      <a16:colId xmlns:a16="http://schemas.microsoft.com/office/drawing/2014/main" val="20002"/>
                    </a:ext>
                  </a:extLst>
                </a:gridCol>
                <a:gridCol w="1004887">
                  <a:extLst>
                    <a:ext uri="{9D8B030D-6E8A-4147-A177-3AD203B41FA5}">
                      <a16:colId xmlns:a16="http://schemas.microsoft.com/office/drawing/2014/main" val="20003"/>
                    </a:ext>
                  </a:extLst>
                </a:gridCol>
                <a:gridCol w="897731">
                  <a:extLst>
                    <a:ext uri="{9D8B030D-6E8A-4147-A177-3AD203B41FA5}">
                      <a16:colId xmlns:a16="http://schemas.microsoft.com/office/drawing/2014/main" val="20004"/>
                    </a:ext>
                  </a:extLst>
                </a:gridCol>
                <a:gridCol w="897731">
                  <a:extLst>
                    <a:ext uri="{9D8B030D-6E8A-4147-A177-3AD203B41FA5}">
                      <a16:colId xmlns:a16="http://schemas.microsoft.com/office/drawing/2014/main" val="20005"/>
                    </a:ext>
                  </a:extLst>
                </a:gridCol>
              </a:tblGrid>
              <a:tr h="381000">
                <a:tc>
                  <a:txBody>
                    <a:bodyPr/>
                    <a:lstStyle/>
                    <a:p>
                      <a:pPr>
                        <a:buNone/>
                      </a:pPr>
                      <a:r>
                        <a:rPr lang="pt-PT" altLang="en-US">
                          <a:latin typeface="Arial" panose="020B0604020202020204" pitchFamily="34" charset="0"/>
                          <a:cs typeface="Arial" panose="020B0604020202020204" pitchFamily="34" charset="0"/>
                        </a:rPr>
                        <a:t>Dishes</a:t>
                      </a:r>
                    </a:p>
                  </a:txBody>
                  <a:tcPr/>
                </a:tc>
                <a:tc>
                  <a:txBody>
                    <a:bodyPr/>
                    <a:lstStyle/>
                    <a:p>
                      <a:pPr>
                        <a:buNone/>
                      </a:pPr>
                      <a:endParaRPr lang="pt-PT" altLang="en-US">
                        <a:latin typeface="Arial" panose="020B0604020202020204" pitchFamily="34" charset="0"/>
                        <a:cs typeface="Arial" panose="020B0604020202020204" pitchFamily="34" charset="0"/>
                      </a:endParaRPr>
                    </a:p>
                  </a:txBody>
                  <a:tcPr/>
                </a:tc>
                <a:tc>
                  <a:txBody>
                    <a:bodyPr/>
                    <a:lstStyle/>
                    <a:p>
                      <a:pPr algn="ctr">
                        <a:buNone/>
                      </a:pPr>
                      <a:r>
                        <a:rPr lang="pt-PT" altLang="en-US">
                          <a:latin typeface="Arial" panose="020B0604020202020204" pitchFamily="34" charset="0"/>
                          <a:cs typeface="Arial" panose="020B0604020202020204" pitchFamily="34" charset="0"/>
                        </a:rPr>
                        <a:t>Energy</a:t>
                      </a:r>
                    </a:p>
                  </a:txBody>
                  <a:tcPr/>
                </a:tc>
                <a:tc>
                  <a:txBody>
                    <a:bodyPr/>
                    <a:lstStyle/>
                    <a:p>
                      <a:pPr algn="ctr">
                        <a:buNone/>
                      </a:pPr>
                      <a:r>
                        <a:rPr lang="pt-PT" altLang="en-US">
                          <a:latin typeface="Arial" panose="020B0604020202020204" pitchFamily="34" charset="0"/>
                          <a:cs typeface="Arial" panose="020B0604020202020204" pitchFamily="34" charset="0"/>
                        </a:rPr>
                        <a:t>Protein</a:t>
                      </a:r>
                    </a:p>
                  </a:txBody>
                  <a:tcPr/>
                </a:tc>
                <a:tc>
                  <a:txBody>
                    <a:bodyPr/>
                    <a:lstStyle/>
                    <a:p>
                      <a:pPr algn="ctr">
                        <a:buNone/>
                      </a:pPr>
                      <a:r>
                        <a:rPr lang="pt-PT" altLang="en-US">
                          <a:latin typeface="Arial" panose="020B0604020202020204" pitchFamily="34" charset="0"/>
                          <a:cs typeface="Arial" panose="020B0604020202020204" pitchFamily="34" charset="0"/>
                        </a:rPr>
                        <a:t>Fat</a:t>
                      </a:r>
                    </a:p>
                  </a:txBody>
                  <a:tcPr/>
                </a:tc>
                <a:tc>
                  <a:txBody>
                    <a:bodyPr/>
                    <a:lstStyle/>
                    <a:p>
                      <a:pPr algn="ctr">
                        <a:buNone/>
                      </a:pPr>
                      <a:r>
                        <a:rPr lang="pt-PT" altLang="en-US">
                          <a:latin typeface="Arial" panose="020B0604020202020204" pitchFamily="34" charset="0"/>
                          <a:cs typeface="Arial" panose="020B0604020202020204" pitchFamily="34" charset="0"/>
                        </a:rPr>
                        <a:t>Carbs</a:t>
                      </a:r>
                    </a:p>
                  </a:txBody>
                  <a:tcPr/>
                </a:tc>
                <a:extLst>
                  <a:ext uri="{0D108BD9-81ED-4DB2-BD59-A6C34878D82A}">
                    <a16:rowId xmlns:a16="http://schemas.microsoft.com/office/drawing/2014/main" val="10000"/>
                  </a:ext>
                </a:extLst>
              </a:tr>
              <a:tr h="381000">
                <a:tc>
                  <a:txBody>
                    <a:bodyPr/>
                    <a:lstStyle/>
                    <a:p>
                      <a:pPr>
                        <a:buNone/>
                      </a:pPr>
                      <a:r>
                        <a:rPr lang="pt-PT" altLang="en-US">
                          <a:latin typeface="Arial" panose="020B0604020202020204" pitchFamily="34" charset="0"/>
                          <a:cs typeface="Arial" panose="020B0604020202020204" pitchFamily="34" charset="0"/>
                        </a:rPr>
                        <a:t>Soup</a:t>
                      </a:r>
                    </a:p>
                  </a:txBody>
                  <a:tcPr/>
                </a:tc>
                <a:tc>
                  <a:txBody>
                    <a:bodyPr/>
                    <a:lstStyle/>
                    <a:p>
                      <a:pPr>
                        <a:buNone/>
                      </a:pPr>
                      <a:r>
                        <a:rPr lang="pt-PT" altLang="en-US">
                          <a:latin typeface="Arial" panose="020B0604020202020204" pitchFamily="34" charset="0"/>
                          <a:cs typeface="Arial" panose="020B0604020202020204" pitchFamily="34" charset="0"/>
                        </a:rPr>
                        <a:t>Cabbage soup</a:t>
                      </a:r>
                    </a:p>
                  </a:txBody>
                  <a:tcPr/>
                </a:tc>
                <a:tc>
                  <a:txBody>
                    <a:bodyPr/>
                    <a:lstStyle/>
                    <a:p>
                      <a:pPr algn="ctr">
                        <a:buNone/>
                      </a:pPr>
                      <a:r>
                        <a:rPr lang="pt-PT" altLang="en-US" dirty="0">
                          <a:latin typeface="Arial" panose="020B0604020202020204" pitchFamily="34" charset="0"/>
                          <a:cs typeface="Arial" panose="020B0604020202020204" pitchFamily="34" charset="0"/>
                        </a:rPr>
                        <a:t>92,49</a:t>
                      </a:r>
                    </a:p>
                  </a:txBody>
                  <a:tcPr/>
                </a:tc>
                <a:tc>
                  <a:txBody>
                    <a:bodyPr/>
                    <a:lstStyle/>
                    <a:p>
                      <a:pPr algn="ctr">
                        <a:buNone/>
                      </a:pPr>
                      <a:r>
                        <a:rPr lang="pt-PT" altLang="en-US">
                          <a:latin typeface="Arial" panose="020B0604020202020204" pitchFamily="34" charset="0"/>
                          <a:cs typeface="Arial" panose="020B0604020202020204" pitchFamily="34" charset="0"/>
                        </a:rPr>
                        <a:t>2,29</a:t>
                      </a:r>
                    </a:p>
                  </a:txBody>
                  <a:tcPr/>
                </a:tc>
                <a:tc>
                  <a:txBody>
                    <a:bodyPr/>
                    <a:lstStyle/>
                    <a:p>
                      <a:pPr algn="ctr">
                        <a:buNone/>
                      </a:pPr>
                      <a:r>
                        <a:rPr lang="pt-PT" altLang="en-US">
                          <a:latin typeface="Arial" panose="020B0604020202020204" pitchFamily="34" charset="0"/>
                          <a:cs typeface="Arial" panose="020B0604020202020204" pitchFamily="34" charset="0"/>
                        </a:rPr>
                        <a:t>3,29</a:t>
                      </a:r>
                    </a:p>
                  </a:txBody>
                  <a:tcPr/>
                </a:tc>
                <a:tc>
                  <a:txBody>
                    <a:bodyPr/>
                    <a:lstStyle/>
                    <a:p>
                      <a:pPr algn="ctr">
                        <a:buNone/>
                      </a:pPr>
                      <a:r>
                        <a:rPr lang="pt-PT" altLang="en-US">
                          <a:latin typeface="Arial" panose="020B0604020202020204" pitchFamily="34" charset="0"/>
                          <a:cs typeface="Arial" panose="020B0604020202020204" pitchFamily="34" charset="0"/>
                        </a:rPr>
                        <a:t>13,43</a:t>
                      </a:r>
                    </a:p>
                  </a:txBody>
                  <a:tcPr/>
                </a:tc>
                <a:extLst>
                  <a:ext uri="{0D108BD9-81ED-4DB2-BD59-A6C34878D82A}">
                    <a16:rowId xmlns:a16="http://schemas.microsoft.com/office/drawing/2014/main" val="10001"/>
                  </a:ext>
                </a:extLst>
              </a:tr>
              <a:tr h="381000">
                <a:tc>
                  <a:txBody>
                    <a:bodyPr/>
                    <a:lstStyle/>
                    <a:p>
                      <a:pPr>
                        <a:buNone/>
                      </a:pPr>
                      <a:r>
                        <a:rPr lang="pt-PT" altLang="en-US">
                          <a:latin typeface="Arial" panose="020B0604020202020204" pitchFamily="34" charset="0"/>
                          <a:cs typeface="Arial" panose="020B0604020202020204" pitchFamily="34" charset="0"/>
                        </a:rPr>
                        <a:t>Main dish</a:t>
                      </a:r>
                    </a:p>
                  </a:txBody>
                  <a:tcPr/>
                </a:tc>
                <a:tc>
                  <a:txBody>
                    <a:bodyPr/>
                    <a:lstStyle/>
                    <a:p>
                      <a:pPr>
                        <a:buNone/>
                      </a:pPr>
                      <a:r>
                        <a:rPr lang="pt-PT" altLang="en-US">
                          <a:latin typeface="Arial" panose="020B0604020202020204" pitchFamily="34" charset="0"/>
                          <a:cs typeface="Arial" panose="020B0604020202020204" pitchFamily="34" charset="0"/>
                        </a:rPr>
                        <a:t>Stewed chops</a:t>
                      </a:r>
                    </a:p>
                  </a:txBody>
                  <a:tcPr/>
                </a:tc>
                <a:tc>
                  <a:txBody>
                    <a:bodyPr/>
                    <a:lstStyle/>
                    <a:p>
                      <a:pPr algn="ctr">
                        <a:buNone/>
                      </a:pPr>
                      <a:r>
                        <a:rPr lang="pt-PT" altLang="en-US" dirty="0">
                          <a:latin typeface="Arial" panose="020B0604020202020204" pitchFamily="34" charset="0"/>
                          <a:cs typeface="Arial" panose="020B0604020202020204" pitchFamily="34" charset="0"/>
                        </a:rPr>
                        <a:t>281,86</a:t>
                      </a:r>
                    </a:p>
                  </a:txBody>
                  <a:tcPr/>
                </a:tc>
                <a:tc>
                  <a:txBody>
                    <a:bodyPr/>
                    <a:lstStyle/>
                    <a:p>
                      <a:pPr algn="ctr">
                        <a:buNone/>
                      </a:pPr>
                      <a:r>
                        <a:rPr lang="pt-PT" altLang="en-US">
                          <a:latin typeface="Arial" panose="020B0604020202020204" pitchFamily="34" charset="0"/>
                          <a:cs typeface="Arial" panose="020B0604020202020204" pitchFamily="34" charset="0"/>
                        </a:rPr>
                        <a:t>30,32</a:t>
                      </a:r>
                    </a:p>
                  </a:txBody>
                  <a:tcPr/>
                </a:tc>
                <a:tc>
                  <a:txBody>
                    <a:bodyPr/>
                    <a:lstStyle/>
                    <a:p>
                      <a:pPr algn="ctr">
                        <a:buNone/>
                      </a:pPr>
                      <a:r>
                        <a:rPr lang="pt-PT" altLang="en-US" dirty="0">
                          <a:latin typeface="Arial" panose="020B0604020202020204" pitchFamily="34" charset="0"/>
                          <a:cs typeface="Arial" panose="020B0604020202020204" pitchFamily="34" charset="0"/>
                        </a:rPr>
                        <a:t>16,90</a:t>
                      </a:r>
                    </a:p>
                  </a:txBody>
                  <a:tcPr/>
                </a:tc>
                <a:tc>
                  <a:txBody>
                    <a:bodyPr/>
                    <a:lstStyle/>
                    <a:p>
                      <a:pPr algn="ctr">
                        <a:buNone/>
                      </a:pPr>
                      <a:r>
                        <a:rPr lang="pt-PT" altLang="en-US">
                          <a:latin typeface="Arial" panose="020B0604020202020204" pitchFamily="34" charset="0"/>
                          <a:cs typeface="Arial" panose="020B0604020202020204" pitchFamily="34" charset="0"/>
                        </a:rPr>
                        <a:t>2,12</a:t>
                      </a:r>
                    </a:p>
                  </a:txBody>
                  <a:tcPr/>
                </a:tc>
                <a:extLst>
                  <a:ext uri="{0D108BD9-81ED-4DB2-BD59-A6C34878D82A}">
                    <a16:rowId xmlns:a16="http://schemas.microsoft.com/office/drawing/2014/main" val="10002"/>
                  </a:ext>
                </a:extLst>
              </a:tr>
              <a:tr h="381000">
                <a:tc>
                  <a:txBody>
                    <a:bodyPr/>
                    <a:lstStyle/>
                    <a:p>
                      <a:pPr>
                        <a:buNone/>
                      </a:pPr>
                      <a:r>
                        <a:rPr lang="pt-PT" altLang="en-US">
                          <a:latin typeface="Arial" panose="020B0604020202020204" pitchFamily="34" charset="0"/>
                          <a:cs typeface="Arial" panose="020B0604020202020204" pitchFamily="34" charset="0"/>
                        </a:rPr>
                        <a:t>Side dish</a:t>
                      </a:r>
                    </a:p>
                  </a:txBody>
                  <a:tcPr/>
                </a:tc>
                <a:tc>
                  <a:txBody>
                    <a:bodyPr/>
                    <a:lstStyle/>
                    <a:p>
                      <a:pPr>
                        <a:buNone/>
                      </a:pPr>
                      <a:r>
                        <a:rPr lang="pt-PT" altLang="en-US">
                          <a:latin typeface="Arial" panose="020B0604020202020204" pitchFamily="34" charset="0"/>
                          <a:cs typeface="Arial" panose="020B0604020202020204" pitchFamily="34" charset="0"/>
                        </a:rPr>
                        <a:t>Pasta</a:t>
                      </a:r>
                    </a:p>
                  </a:txBody>
                  <a:tcPr/>
                </a:tc>
                <a:tc>
                  <a:txBody>
                    <a:bodyPr/>
                    <a:lstStyle/>
                    <a:p>
                      <a:pPr algn="ctr">
                        <a:buNone/>
                      </a:pPr>
                      <a:r>
                        <a:rPr lang="pt-PT" altLang="en-US" dirty="0">
                          <a:latin typeface="Arial" panose="020B0604020202020204" pitchFamily="34" charset="0"/>
                          <a:cs typeface="Arial" panose="020B0604020202020204" pitchFamily="34" charset="0"/>
                        </a:rPr>
                        <a:t>74,28</a:t>
                      </a:r>
                    </a:p>
                  </a:txBody>
                  <a:tcPr/>
                </a:tc>
                <a:tc>
                  <a:txBody>
                    <a:bodyPr/>
                    <a:lstStyle/>
                    <a:p>
                      <a:pPr algn="ctr">
                        <a:buNone/>
                      </a:pPr>
                      <a:r>
                        <a:rPr lang="pt-PT" altLang="en-US">
                          <a:latin typeface="Arial" panose="020B0604020202020204" pitchFamily="34" charset="0"/>
                          <a:cs typeface="Arial" panose="020B0604020202020204" pitchFamily="34" charset="0"/>
                        </a:rPr>
                        <a:t>1,50</a:t>
                      </a:r>
                    </a:p>
                  </a:txBody>
                  <a:tcPr/>
                </a:tc>
                <a:tc>
                  <a:txBody>
                    <a:bodyPr/>
                    <a:lstStyle/>
                    <a:p>
                      <a:pPr algn="ctr">
                        <a:buNone/>
                      </a:pPr>
                      <a:r>
                        <a:rPr lang="pt-PT" altLang="en-US">
                          <a:latin typeface="Arial" panose="020B0604020202020204" pitchFamily="34" charset="0"/>
                          <a:cs typeface="Arial" panose="020B0604020202020204" pitchFamily="34" charset="0"/>
                        </a:rPr>
                        <a:t>0,12</a:t>
                      </a:r>
                    </a:p>
                  </a:txBody>
                  <a:tcPr/>
                </a:tc>
                <a:tc>
                  <a:txBody>
                    <a:bodyPr/>
                    <a:lstStyle/>
                    <a:p>
                      <a:pPr algn="ctr">
                        <a:buNone/>
                      </a:pPr>
                      <a:r>
                        <a:rPr lang="pt-PT" altLang="en-US">
                          <a:latin typeface="Arial" panose="020B0604020202020204" pitchFamily="34" charset="0"/>
                          <a:cs typeface="Arial" panose="020B0604020202020204" pitchFamily="34" charset="0"/>
                        </a:rPr>
                        <a:t>16,80</a:t>
                      </a:r>
                    </a:p>
                  </a:txBody>
                  <a:tcPr/>
                </a:tc>
                <a:extLst>
                  <a:ext uri="{0D108BD9-81ED-4DB2-BD59-A6C34878D82A}">
                    <a16:rowId xmlns:a16="http://schemas.microsoft.com/office/drawing/2014/main" val="10003"/>
                  </a:ext>
                </a:extLst>
              </a:tr>
              <a:tr h="381000">
                <a:tc>
                  <a:txBody>
                    <a:bodyPr/>
                    <a:lstStyle/>
                    <a:p>
                      <a:pPr>
                        <a:buNone/>
                      </a:pPr>
                      <a:r>
                        <a:rPr lang="pt-PT" altLang="en-US">
                          <a:latin typeface="Arial" panose="020B0604020202020204" pitchFamily="34" charset="0"/>
                          <a:cs typeface="Arial" panose="020B0604020202020204" pitchFamily="34" charset="0"/>
                        </a:rPr>
                        <a:t>Salad</a:t>
                      </a:r>
                    </a:p>
                  </a:txBody>
                  <a:tcPr/>
                </a:tc>
                <a:tc>
                  <a:txBody>
                    <a:bodyPr/>
                    <a:lstStyle/>
                    <a:p>
                      <a:pPr>
                        <a:buNone/>
                      </a:pPr>
                      <a:r>
                        <a:rPr lang="pt-PT" altLang="en-US">
                          <a:latin typeface="Arial" panose="020B0604020202020204" pitchFamily="34" charset="0"/>
                          <a:cs typeface="Arial" panose="020B0604020202020204" pitchFamily="34" charset="0"/>
                        </a:rPr>
                        <a:t>Lettuce salad</a:t>
                      </a:r>
                    </a:p>
                  </a:txBody>
                  <a:tcPr/>
                </a:tc>
                <a:tc>
                  <a:txBody>
                    <a:bodyPr/>
                    <a:lstStyle/>
                    <a:p>
                      <a:pPr algn="ctr">
                        <a:buNone/>
                      </a:pPr>
                      <a:r>
                        <a:rPr lang="pt-PT" altLang="en-US" dirty="0">
                          <a:latin typeface="Arial" panose="020B0604020202020204" pitchFamily="34" charset="0"/>
                          <a:cs typeface="Arial" panose="020B0604020202020204" pitchFamily="34" charset="0"/>
                        </a:rPr>
                        <a:t>3,66</a:t>
                      </a:r>
                    </a:p>
                  </a:txBody>
                  <a:tcPr/>
                </a:tc>
                <a:tc>
                  <a:txBody>
                    <a:bodyPr/>
                    <a:lstStyle/>
                    <a:p>
                      <a:pPr algn="ctr">
                        <a:buNone/>
                      </a:pPr>
                      <a:r>
                        <a:rPr lang="pt-PT" altLang="en-US">
                          <a:latin typeface="Arial" panose="020B0604020202020204" pitchFamily="34" charset="0"/>
                          <a:cs typeface="Arial" panose="020B0604020202020204" pitchFamily="34" charset="0"/>
                        </a:rPr>
                        <a:t>0,54</a:t>
                      </a:r>
                    </a:p>
                  </a:txBody>
                  <a:tcPr/>
                </a:tc>
                <a:tc>
                  <a:txBody>
                    <a:bodyPr/>
                    <a:lstStyle/>
                    <a:p>
                      <a:pPr algn="ctr">
                        <a:buNone/>
                      </a:pPr>
                      <a:r>
                        <a:rPr lang="pt-PT" altLang="en-US">
                          <a:latin typeface="Arial" panose="020B0604020202020204" pitchFamily="34" charset="0"/>
                          <a:cs typeface="Arial" panose="020B0604020202020204" pitchFamily="34" charset="0"/>
                        </a:rPr>
                        <a:t>0,06</a:t>
                      </a:r>
                    </a:p>
                  </a:txBody>
                  <a:tcPr/>
                </a:tc>
                <a:tc>
                  <a:txBody>
                    <a:bodyPr/>
                    <a:lstStyle/>
                    <a:p>
                      <a:pPr algn="ctr">
                        <a:buNone/>
                      </a:pPr>
                      <a:r>
                        <a:rPr lang="pt-PT" altLang="en-US">
                          <a:latin typeface="Arial" panose="020B0604020202020204" pitchFamily="34" charset="0"/>
                          <a:cs typeface="Arial" panose="020B0604020202020204" pitchFamily="34" charset="0"/>
                        </a:rPr>
                        <a:t>0,24</a:t>
                      </a:r>
                    </a:p>
                  </a:txBody>
                  <a:tcPr/>
                </a:tc>
                <a:extLst>
                  <a:ext uri="{0D108BD9-81ED-4DB2-BD59-A6C34878D82A}">
                    <a16:rowId xmlns:a16="http://schemas.microsoft.com/office/drawing/2014/main" val="10004"/>
                  </a:ext>
                </a:extLst>
              </a:tr>
              <a:tr h="381000">
                <a:tc>
                  <a:txBody>
                    <a:bodyPr/>
                    <a:lstStyle/>
                    <a:p>
                      <a:pPr>
                        <a:buNone/>
                      </a:pPr>
                      <a:r>
                        <a:rPr lang="pt-PT" altLang="en-US">
                          <a:latin typeface="Arial" panose="020B0604020202020204" pitchFamily="34" charset="0"/>
                          <a:cs typeface="Arial" panose="020B0604020202020204" pitchFamily="34" charset="0"/>
                        </a:rPr>
                        <a:t>Desert</a:t>
                      </a:r>
                    </a:p>
                  </a:txBody>
                  <a:tcPr/>
                </a:tc>
                <a:tc>
                  <a:txBody>
                    <a:bodyPr/>
                    <a:lstStyle/>
                    <a:p>
                      <a:pPr>
                        <a:buNone/>
                      </a:pPr>
                      <a:r>
                        <a:rPr lang="pt-PT" altLang="en-US">
                          <a:latin typeface="Arial" panose="020B0604020202020204" pitchFamily="34" charset="0"/>
                          <a:cs typeface="Arial" panose="020B0604020202020204" pitchFamily="34" charset="0"/>
                        </a:rPr>
                        <a:t>Seasonal fruit</a:t>
                      </a:r>
                    </a:p>
                  </a:txBody>
                  <a:tcPr/>
                </a:tc>
                <a:tc>
                  <a:txBody>
                    <a:bodyPr/>
                    <a:lstStyle/>
                    <a:p>
                      <a:pPr algn="ctr">
                        <a:buNone/>
                      </a:pPr>
                      <a:r>
                        <a:rPr lang="pt-PT" altLang="en-US" dirty="0">
                          <a:latin typeface="Arial" panose="020B0604020202020204" pitchFamily="34" charset="0"/>
                          <a:cs typeface="Arial" panose="020B0604020202020204" pitchFamily="34" charset="0"/>
                        </a:rPr>
                        <a:t>100,13</a:t>
                      </a:r>
                    </a:p>
                  </a:txBody>
                  <a:tcPr/>
                </a:tc>
                <a:tc>
                  <a:txBody>
                    <a:bodyPr/>
                    <a:lstStyle/>
                    <a:p>
                      <a:pPr algn="ctr">
                        <a:buNone/>
                      </a:pPr>
                      <a:r>
                        <a:rPr lang="pt-PT" altLang="en-US">
                          <a:latin typeface="Arial" panose="020B0604020202020204" pitchFamily="34" charset="0"/>
                          <a:cs typeface="Arial" panose="020B0604020202020204" pitchFamily="34" charset="0"/>
                        </a:rPr>
                        <a:t>0,34</a:t>
                      </a:r>
                    </a:p>
                  </a:txBody>
                  <a:tcPr/>
                </a:tc>
                <a:tc>
                  <a:txBody>
                    <a:bodyPr/>
                    <a:lstStyle/>
                    <a:p>
                      <a:pPr algn="ctr">
                        <a:buNone/>
                      </a:pPr>
                      <a:r>
                        <a:rPr lang="pt-PT" altLang="en-US">
                          <a:latin typeface="Arial" panose="020B0604020202020204" pitchFamily="34" charset="0"/>
                          <a:cs typeface="Arial" panose="020B0604020202020204" pitchFamily="34" charset="0"/>
                        </a:rPr>
                        <a:t>0,85</a:t>
                      </a:r>
                    </a:p>
                  </a:txBody>
                  <a:tcPr/>
                </a:tc>
                <a:tc>
                  <a:txBody>
                    <a:bodyPr/>
                    <a:lstStyle/>
                    <a:p>
                      <a:pPr algn="ctr">
                        <a:buNone/>
                      </a:pPr>
                      <a:r>
                        <a:rPr lang="pt-PT" altLang="en-US">
                          <a:latin typeface="Arial" panose="020B0604020202020204" pitchFamily="34" charset="0"/>
                          <a:cs typeface="Arial" panose="020B0604020202020204" pitchFamily="34" charset="0"/>
                        </a:rPr>
                        <a:t>22,78</a:t>
                      </a:r>
                    </a:p>
                  </a:txBody>
                  <a:tcPr/>
                </a:tc>
                <a:extLst>
                  <a:ext uri="{0D108BD9-81ED-4DB2-BD59-A6C34878D82A}">
                    <a16:rowId xmlns:a16="http://schemas.microsoft.com/office/drawing/2014/main" val="10005"/>
                  </a:ext>
                </a:extLst>
              </a:tr>
              <a:tr h="381000">
                <a:tc>
                  <a:txBody>
                    <a:bodyPr/>
                    <a:lstStyle/>
                    <a:p>
                      <a:pPr>
                        <a:buNone/>
                      </a:pPr>
                      <a:r>
                        <a:rPr lang="pt-PT" altLang="en-US">
                          <a:latin typeface="Arial" panose="020B0604020202020204" pitchFamily="34" charset="0"/>
                          <a:cs typeface="Arial" panose="020B0604020202020204" pitchFamily="34" charset="0"/>
                        </a:rPr>
                        <a:t>Bread</a:t>
                      </a:r>
                    </a:p>
                  </a:txBody>
                  <a:tcPr/>
                </a:tc>
                <a:tc>
                  <a:txBody>
                    <a:bodyPr/>
                    <a:lstStyle/>
                    <a:p>
                      <a:pPr>
                        <a:buNone/>
                      </a:pPr>
                      <a:r>
                        <a:rPr lang="pt-PT" altLang="en-US">
                          <a:latin typeface="Arial" panose="020B0604020202020204" pitchFamily="34" charset="0"/>
                          <a:cs typeface="Arial" panose="020B0604020202020204" pitchFamily="34" charset="0"/>
                        </a:rPr>
                        <a:t>Whole grain bread</a:t>
                      </a:r>
                    </a:p>
                  </a:txBody>
                  <a:tcPr/>
                </a:tc>
                <a:tc>
                  <a:txBody>
                    <a:bodyPr/>
                    <a:lstStyle/>
                    <a:p>
                      <a:pPr algn="ctr">
                        <a:buNone/>
                      </a:pPr>
                      <a:r>
                        <a:rPr lang="pt-PT" altLang="en-US" dirty="0">
                          <a:latin typeface="Arial" panose="020B0604020202020204" pitchFamily="34" charset="0"/>
                          <a:cs typeface="Arial" panose="020B0604020202020204" pitchFamily="34" charset="0"/>
                        </a:rPr>
                        <a:t>120,51</a:t>
                      </a:r>
                    </a:p>
                  </a:txBody>
                  <a:tcPr/>
                </a:tc>
                <a:tc>
                  <a:txBody>
                    <a:bodyPr/>
                    <a:lstStyle/>
                    <a:p>
                      <a:pPr algn="ctr">
                        <a:buNone/>
                      </a:pPr>
                      <a:r>
                        <a:rPr lang="pt-PT" altLang="en-US">
                          <a:latin typeface="Arial" panose="020B0604020202020204" pitchFamily="34" charset="0"/>
                          <a:cs typeface="Arial" panose="020B0604020202020204" pitchFamily="34" charset="0"/>
                        </a:rPr>
                        <a:t>4,50</a:t>
                      </a:r>
                    </a:p>
                  </a:txBody>
                  <a:tcPr/>
                </a:tc>
                <a:tc>
                  <a:txBody>
                    <a:bodyPr/>
                    <a:lstStyle/>
                    <a:p>
                      <a:pPr algn="ctr">
                        <a:buNone/>
                      </a:pPr>
                      <a:r>
                        <a:rPr lang="pt-PT" altLang="en-US">
                          <a:latin typeface="Arial" panose="020B0604020202020204" pitchFamily="34" charset="0"/>
                          <a:cs typeface="Arial" panose="020B0604020202020204" pitchFamily="34" charset="0"/>
                        </a:rPr>
                        <a:t>0,63</a:t>
                      </a:r>
                    </a:p>
                  </a:txBody>
                  <a:tcPr/>
                </a:tc>
                <a:tc>
                  <a:txBody>
                    <a:bodyPr/>
                    <a:lstStyle/>
                    <a:p>
                      <a:pPr algn="ctr">
                        <a:buNone/>
                      </a:pPr>
                      <a:r>
                        <a:rPr lang="pt-PT" altLang="en-US" dirty="0">
                          <a:latin typeface="Arial" panose="020B0604020202020204" pitchFamily="34" charset="0"/>
                          <a:cs typeface="Arial" panose="020B0604020202020204" pitchFamily="34" charset="0"/>
                        </a:rPr>
                        <a:t>24,21</a:t>
                      </a:r>
                    </a:p>
                  </a:txBody>
                  <a:tcPr/>
                </a:tc>
                <a:extLst>
                  <a:ext uri="{0D108BD9-81ED-4DB2-BD59-A6C34878D82A}">
                    <a16:rowId xmlns:a16="http://schemas.microsoft.com/office/drawing/2014/main" val="10006"/>
                  </a:ext>
                </a:extLst>
              </a:tr>
            </a:tbl>
          </a:graphicData>
        </a:graphic>
      </p:graphicFrame>
      <p:cxnSp>
        <p:nvCxnSpPr>
          <p:cNvPr id="5" name="Conexão Reta Unidirecional 5">
            <a:extLst>
              <a:ext uri="{FF2B5EF4-FFF2-40B4-BE49-F238E27FC236}">
                <a16:creationId xmlns:a16="http://schemas.microsoft.com/office/drawing/2014/main" id="{A1F24FF1-5BAD-4C04-8A43-C61D558DBABC}"/>
              </a:ext>
            </a:extLst>
          </p:cNvPr>
          <p:cNvCxnSpPr/>
          <p:nvPr/>
        </p:nvCxnSpPr>
        <p:spPr>
          <a:xfrm flipH="1">
            <a:off x="8072882" y="5185029"/>
            <a:ext cx="13335" cy="334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ixa de Texto 6">
            <a:extLst>
              <a:ext uri="{FF2B5EF4-FFF2-40B4-BE49-F238E27FC236}">
                <a16:creationId xmlns:a16="http://schemas.microsoft.com/office/drawing/2014/main" id="{9B05DEE6-DF89-4628-9314-172BEFEFF28F}"/>
              </a:ext>
            </a:extLst>
          </p:cNvPr>
          <p:cNvSpPr txBox="1"/>
          <p:nvPr/>
        </p:nvSpPr>
        <p:spPr>
          <a:xfrm>
            <a:off x="7519288" y="5686679"/>
            <a:ext cx="117246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bodyPr>
          <a:lstStyle/>
          <a:p>
            <a:pPr algn="ctr"/>
            <a:r>
              <a:rPr lang="pt-PT" altLang="en-US" dirty="0">
                <a:solidFill>
                  <a:schemeClr val="accent1"/>
                </a:solidFill>
                <a:effectLst>
                  <a:outerShdw blurRad="38100" dist="25400" dir="5400000" algn="ctr" rotWithShape="0">
                    <a:srgbClr val="6E747A">
                      <a:alpha val="43000"/>
                    </a:srgbClr>
                  </a:outerShdw>
                </a:effectLst>
              </a:rPr>
              <a:t>700 kcal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dirty="0" err="1">
                <a:sym typeface="+mn-ea"/>
              </a:rPr>
              <a:t>High</a:t>
            </a:r>
            <a:r>
              <a:rPr lang="pt-PT" altLang="en-US" dirty="0">
                <a:sym typeface="+mn-ea"/>
              </a:rPr>
              <a:t> </a:t>
            </a:r>
            <a:r>
              <a:rPr lang="pt-PT" altLang="en-US" dirty="0" err="1">
                <a:sym typeface="+mn-ea"/>
              </a:rPr>
              <a:t>School</a:t>
            </a:r>
            <a:endParaRPr lang="pt-PT" altLang="en-US"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202410243"/>
              </p:ext>
            </p:extLst>
          </p:nvPr>
        </p:nvGraphicFramePr>
        <p:xfrm>
          <a:off x="838200" y="2092325"/>
          <a:ext cx="10515600" cy="22860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4998085">
                  <a:extLst>
                    <a:ext uri="{9D8B030D-6E8A-4147-A177-3AD203B41FA5}">
                      <a16:colId xmlns:a16="http://schemas.microsoft.com/office/drawing/2014/main" val="20001"/>
                    </a:ext>
                  </a:extLst>
                </a:gridCol>
                <a:gridCol w="991870">
                  <a:extLst>
                    <a:ext uri="{9D8B030D-6E8A-4147-A177-3AD203B41FA5}">
                      <a16:colId xmlns:a16="http://schemas.microsoft.com/office/drawing/2014/main" val="20002"/>
                    </a:ext>
                  </a:extLst>
                </a:gridCol>
                <a:gridCol w="977265">
                  <a:extLst>
                    <a:ext uri="{9D8B030D-6E8A-4147-A177-3AD203B41FA5}">
                      <a16:colId xmlns:a16="http://schemas.microsoft.com/office/drawing/2014/main" val="20003"/>
                    </a:ext>
                  </a:extLst>
                </a:gridCol>
                <a:gridCol w="897890">
                  <a:extLst>
                    <a:ext uri="{9D8B030D-6E8A-4147-A177-3AD203B41FA5}">
                      <a16:colId xmlns:a16="http://schemas.microsoft.com/office/drawing/2014/main" val="20004"/>
                    </a:ext>
                  </a:extLst>
                </a:gridCol>
                <a:gridCol w="897890">
                  <a:extLst>
                    <a:ext uri="{9D8B030D-6E8A-4147-A177-3AD203B41FA5}">
                      <a16:colId xmlns:a16="http://schemas.microsoft.com/office/drawing/2014/main" val="20005"/>
                    </a:ext>
                  </a:extLst>
                </a:gridCol>
              </a:tblGrid>
              <a:tr h="381000">
                <a:tc>
                  <a:txBody>
                    <a:bodyPr/>
                    <a:lstStyle/>
                    <a:p>
                      <a:pPr>
                        <a:buNone/>
                      </a:pPr>
                      <a:r>
                        <a:rPr lang="pt-PT" altLang="en-US">
                          <a:latin typeface="Arial" panose="020B0604020202020204" pitchFamily="34" charset="0"/>
                          <a:cs typeface="Arial" panose="020B0604020202020204" pitchFamily="34" charset="0"/>
                        </a:rPr>
                        <a:t>Dishes</a:t>
                      </a:r>
                    </a:p>
                  </a:txBody>
                  <a:tcPr/>
                </a:tc>
                <a:tc>
                  <a:txBody>
                    <a:bodyPr/>
                    <a:lstStyle/>
                    <a:p>
                      <a:pPr>
                        <a:buNone/>
                      </a:pPr>
                      <a:endParaRPr lang="pt-PT" altLang="en-US">
                        <a:latin typeface="Arial" panose="020B0604020202020204" pitchFamily="34" charset="0"/>
                        <a:cs typeface="Arial" panose="020B0604020202020204" pitchFamily="34" charset="0"/>
                      </a:endParaRPr>
                    </a:p>
                  </a:txBody>
                  <a:tcPr/>
                </a:tc>
                <a:tc>
                  <a:txBody>
                    <a:bodyPr/>
                    <a:lstStyle/>
                    <a:p>
                      <a:pPr algn="ctr">
                        <a:buNone/>
                      </a:pPr>
                      <a:r>
                        <a:rPr lang="pt-PT" altLang="en-US">
                          <a:latin typeface="Arial" panose="020B0604020202020204" pitchFamily="34" charset="0"/>
                          <a:cs typeface="Arial" panose="020B0604020202020204" pitchFamily="34" charset="0"/>
                        </a:rPr>
                        <a:t>Energy</a:t>
                      </a:r>
                    </a:p>
                  </a:txBody>
                  <a:tcPr/>
                </a:tc>
                <a:tc>
                  <a:txBody>
                    <a:bodyPr/>
                    <a:lstStyle/>
                    <a:p>
                      <a:pPr algn="ctr">
                        <a:buNone/>
                      </a:pPr>
                      <a:r>
                        <a:rPr lang="pt-PT" altLang="en-US">
                          <a:latin typeface="Arial" panose="020B0604020202020204" pitchFamily="34" charset="0"/>
                          <a:cs typeface="Arial" panose="020B0604020202020204" pitchFamily="34" charset="0"/>
                        </a:rPr>
                        <a:t>Protein</a:t>
                      </a:r>
                    </a:p>
                  </a:txBody>
                  <a:tcPr/>
                </a:tc>
                <a:tc>
                  <a:txBody>
                    <a:bodyPr/>
                    <a:lstStyle/>
                    <a:p>
                      <a:pPr algn="ctr">
                        <a:buNone/>
                      </a:pPr>
                      <a:r>
                        <a:rPr lang="pt-PT" altLang="en-US">
                          <a:latin typeface="Arial" panose="020B0604020202020204" pitchFamily="34" charset="0"/>
                          <a:cs typeface="Arial" panose="020B0604020202020204" pitchFamily="34" charset="0"/>
                        </a:rPr>
                        <a:t>Fat</a:t>
                      </a:r>
                    </a:p>
                  </a:txBody>
                  <a:tcPr/>
                </a:tc>
                <a:tc>
                  <a:txBody>
                    <a:bodyPr/>
                    <a:lstStyle/>
                    <a:p>
                      <a:pPr algn="ctr">
                        <a:buNone/>
                      </a:pPr>
                      <a:r>
                        <a:rPr lang="pt-PT" altLang="en-US">
                          <a:latin typeface="Arial" panose="020B0604020202020204" pitchFamily="34" charset="0"/>
                          <a:cs typeface="Arial" panose="020B0604020202020204" pitchFamily="34" charset="0"/>
                        </a:rPr>
                        <a:t>Carbs</a:t>
                      </a:r>
                    </a:p>
                  </a:txBody>
                  <a:tcPr/>
                </a:tc>
                <a:extLst>
                  <a:ext uri="{0D108BD9-81ED-4DB2-BD59-A6C34878D82A}">
                    <a16:rowId xmlns:a16="http://schemas.microsoft.com/office/drawing/2014/main" val="10000"/>
                  </a:ext>
                </a:extLst>
              </a:tr>
              <a:tr h="381000">
                <a:tc>
                  <a:txBody>
                    <a:bodyPr/>
                    <a:lstStyle/>
                    <a:p>
                      <a:pPr>
                        <a:buNone/>
                      </a:pPr>
                      <a:r>
                        <a:rPr lang="pt-PT" altLang="en-US">
                          <a:latin typeface="Arial" panose="020B0604020202020204" pitchFamily="34" charset="0"/>
                          <a:cs typeface="Arial" panose="020B0604020202020204" pitchFamily="34" charset="0"/>
                        </a:rPr>
                        <a:t>Soup</a:t>
                      </a:r>
                    </a:p>
                  </a:txBody>
                  <a:tcPr/>
                </a:tc>
                <a:tc>
                  <a:txBody>
                    <a:bodyPr/>
                    <a:lstStyle/>
                    <a:p>
                      <a:pPr>
                        <a:buNone/>
                      </a:pPr>
                      <a:r>
                        <a:rPr lang="pt-PT" altLang="en-US">
                          <a:latin typeface="Arial" panose="020B0604020202020204" pitchFamily="34" charset="0"/>
                          <a:cs typeface="Arial" panose="020B0604020202020204" pitchFamily="34" charset="0"/>
                        </a:rPr>
                        <a:t>Spinach soup</a:t>
                      </a:r>
                    </a:p>
                  </a:txBody>
                  <a:tcPr/>
                </a:tc>
                <a:tc>
                  <a:txBody>
                    <a:bodyPr/>
                    <a:lstStyle/>
                    <a:p>
                      <a:pPr indent="0" algn="ctr">
                        <a:buNone/>
                      </a:pPr>
                      <a:r>
                        <a:rPr lang="en-US" sz="1800" b="0" dirty="0">
                          <a:solidFill>
                            <a:schemeClr val="tx1"/>
                          </a:solidFill>
                          <a:latin typeface="Arial" panose="020B0604020202020204" pitchFamily="34" charset="0"/>
                          <a:cs typeface="Arial" panose="020B0604020202020204" pitchFamily="34" charset="0"/>
                        </a:rPr>
                        <a:t>112</a:t>
                      </a:r>
                      <a:r>
                        <a:rPr lang="pt-PT" altLang="en-US" sz="1800" b="0" dirty="0">
                          <a:solidFill>
                            <a:schemeClr val="tx1"/>
                          </a:solidFill>
                          <a:latin typeface="Arial" panose="020B0604020202020204" pitchFamily="34" charset="0"/>
                          <a:cs typeface="Arial" panose="020B0604020202020204" pitchFamily="34" charset="0"/>
                        </a:rPr>
                        <a:t>,</a:t>
                      </a:r>
                      <a:r>
                        <a:rPr lang="en-US" altLang="en-US" sz="1800" b="0" dirty="0">
                          <a:solidFill>
                            <a:schemeClr val="tx1"/>
                          </a:solidFill>
                          <a:latin typeface="Arial" panose="020B0604020202020204" pitchFamily="34" charset="0"/>
                          <a:cs typeface="Arial" panose="020B0604020202020204" pitchFamily="34" charset="0"/>
                        </a:rPr>
                        <a:t>77</a:t>
                      </a:r>
                      <a:endParaRPr lang="en-US" altLang="en-US" sz="1800" b="0" dirty="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chemeClr val="tx1"/>
                          </a:solidFill>
                          <a:latin typeface="Arial" panose="020B0604020202020204" pitchFamily="34" charset="0"/>
                          <a:cs typeface="Arial" panose="020B0604020202020204" pitchFamily="34" charset="0"/>
                        </a:rPr>
                        <a:t>3</a:t>
                      </a:r>
                      <a:r>
                        <a:rPr lang="pt-PT" altLang="en-US" sz="1800" b="0">
                          <a:solidFill>
                            <a:schemeClr val="tx1"/>
                          </a:solidFill>
                          <a:latin typeface="Arial" panose="020B0604020202020204" pitchFamily="34" charset="0"/>
                          <a:cs typeface="Arial" panose="020B0604020202020204" pitchFamily="34" charset="0"/>
                        </a:rPr>
                        <a:t>,</a:t>
                      </a:r>
                      <a:r>
                        <a:rPr lang="en-US" sz="1800" b="0">
                          <a:solidFill>
                            <a:schemeClr val="tx1"/>
                          </a:solidFill>
                          <a:latin typeface="Arial" panose="020B0604020202020204" pitchFamily="34" charset="0"/>
                          <a:cs typeface="Arial" panose="020B0604020202020204" pitchFamily="34" charset="0"/>
                        </a:rPr>
                        <a:t>37</a:t>
                      </a:r>
                      <a:endParaRPr lang="en-US" altLang="en-US" sz="1800" b="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chemeClr val="tx1"/>
                          </a:solidFill>
                          <a:latin typeface="Arial" panose="020B0604020202020204" pitchFamily="34" charset="0"/>
                          <a:cs typeface="Arial" panose="020B0604020202020204" pitchFamily="34" charset="0"/>
                        </a:rPr>
                        <a:t>3</a:t>
                      </a:r>
                      <a:r>
                        <a:rPr lang="pt-PT" altLang="en-US" sz="1800" b="0">
                          <a:solidFill>
                            <a:schemeClr val="tx1"/>
                          </a:solidFill>
                          <a:latin typeface="Arial" panose="020B0604020202020204" pitchFamily="34" charset="0"/>
                          <a:cs typeface="Arial" panose="020B0604020202020204" pitchFamily="34" charset="0"/>
                        </a:rPr>
                        <a:t>,</a:t>
                      </a:r>
                      <a:r>
                        <a:rPr lang="en-US" sz="1800" b="0">
                          <a:solidFill>
                            <a:schemeClr val="tx1"/>
                          </a:solidFill>
                          <a:latin typeface="Arial" panose="020B0604020202020204" pitchFamily="34" charset="0"/>
                          <a:cs typeface="Arial" panose="020B0604020202020204" pitchFamily="34" charset="0"/>
                        </a:rPr>
                        <a:t>49</a:t>
                      </a:r>
                      <a:endParaRPr lang="en-US" altLang="en-US" sz="1800" b="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chemeClr val="tx1"/>
                          </a:solidFill>
                          <a:latin typeface="Arial" panose="020B0604020202020204" pitchFamily="34" charset="0"/>
                          <a:cs typeface="Arial" panose="020B0604020202020204" pitchFamily="34" charset="0"/>
                        </a:rPr>
                        <a:t>16</a:t>
                      </a:r>
                      <a:r>
                        <a:rPr lang="pt-PT" altLang="en-US" sz="1800" b="0">
                          <a:solidFill>
                            <a:schemeClr val="tx1"/>
                          </a:solidFill>
                          <a:latin typeface="Arial" panose="020B0604020202020204" pitchFamily="34" charset="0"/>
                          <a:cs typeface="Arial" panose="020B0604020202020204" pitchFamily="34" charset="0"/>
                        </a:rPr>
                        <a:t>,</a:t>
                      </a:r>
                      <a:r>
                        <a:rPr lang="en-US" sz="1800" b="0">
                          <a:solidFill>
                            <a:schemeClr val="tx1"/>
                          </a:solidFill>
                          <a:latin typeface="Arial" panose="020B0604020202020204" pitchFamily="34" charset="0"/>
                          <a:cs typeface="Arial" panose="020B0604020202020204" pitchFamily="34" charset="0"/>
                        </a:rPr>
                        <a:t>97</a:t>
                      </a:r>
                      <a:endParaRPr lang="en-US" altLang="en-US" sz="1800" b="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81000">
                <a:tc>
                  <a:txBody>
                    <a:bodyPr/>
                    <a:lstStyle/>
                    <a:p>
                      <a:pPr>
                        <a:buNone/>
                      </a:pPr>
                      <a:r>
                        <a:rPr lang="pt-PT" altLang="en-US">
                          <a:latin typeface="Arial" panose="020B0604020202020204" pitchFamily="34" charset="0"/>
                          <a:cs typeface="Arial" panose="020B0604020202020204" pitchFamily="34" charset="0"/>
                        </a:rPr>
                        <a:t>Main dish</a:t>
                      </a:r>
                    </a:p>
                  </a:txBody>
                  <a:tcPr/>
                </a:tc>
                <a:tc>
                  <a:txBody>
                    <a:bodyPr/>
                    <a:lstStyle/>
                    <a:p>
                      <a:pPr>
                        <a:buNone/>
                      </a:pPr>
                      <a:r>
                        <a:rPr lang="pt-PT" altLang="en-US">
                          <a:latin typeface="Arial" panose="020B0604020202020204" pitchFamily="34" charset="0"/>
                          <a:cs typeface="Arial" panose="020B0604020202020204" pitchFamily="34" charset="0"/>
                        </a:rPr>
                        <a:t>Roast Chicken with Rice</a:t>
                      </a:r>
                    </a:p>
                  </a:txBody>
                  <a:tcPr/>
                </a:tc>
                <a:tc>
                  <a:txBody>
                    <a:bodyPr/>
                    <a:lstStyle/>
                    <a:p>
                      <a:pPr indent="0" algn="ctr">
                        <a:buNone/>
                      </a:pPr>
                      <a:r>
                        <a:rPr lang="en-US" sz="1800" b="0" dirty="0">
                          <a:solidFill>
                            <a:schemeClr val="tx1"/>
                          </a:solidFill>
                          <a:latin typeface="Arial" panose="020B0604020202020204" pitchFamily="34" charset="0"/>
                          <a:cs typeface="Arial" panose="020B0604020202020204" pitchFamily="34" charset="0"/>
                        </a:rPr>
                        <a:t>472,85</a:t>
                      </a:r>
                      <a:endParaRPr lang="en-US" altLang="en-US" sz="1800" b="0" dirty="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altLang="en-US" sz="1800" b="0" dirty="0">
                          <a:solidFill>
                            <a:schemeClr val="tx1"/>
                          </a:solidFill>
                          <a:latin typeface="Arial" panose="020B0604020202020204" pitchFamily="34" charset="0"/>
                          <a:cs typeface="Arial" panose="020B0604020202020204" pitchFamily="34" charset="0"/>
                        </a:rPr>
                        <a:t>35</a:t>
                      </a:r>
                      <a:r>
                        <a:rPr lang="pt-PT" altLang="en-US" sz="1800" b="0" dirty="0">
                          <a:solidFill>
                            <a:schemeClr val="tx1"/>
                          </a:solidFill>
                          <a:latin typeface="Arial" panose="020B0604020202020204" pitchFamily="34" charset="0"/>
                          <a:cs typeface="Arial" panose="020B0604020202020204" pitchFamily="34" charset="0"/>
                        </a:rPr>
                        <a:t>,</a:t>
                      </a:r>
                      <a:r>
                        <a:rPr lang="en-US" sz="1800" b="0" dirty="0">
                          <a:solidFill>
                            <a:schemeClr val="tx1"/>
                          </a:solidFill>
                          <a:latin typeface="Arial" panose="020B0604020202020204" pitchFamily="34" charset="0"/>
                          <a:cs typeface="Arial" panose="020B0604020202020204" pitchFamily="34" charset="0"/>
                        </a:rPr>
                        <a:t>53</a:t>
                      </a:r>
                      <a:endParaRPr lang="en-US" altLang="en-US" sz="1800" b="0" dirty="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altLang="en-US" sz="1800" b="0" dirty="0">
                          <a:solidFill>
                            <a:schemeClr val="tx1"/>
                          </a:solidFill>
                          <a:latin typeface="Arial" panose="020B0604020202020204" pitchFamily="34" charset="0"/>
                          <a:cs typeface="Arial" panose="020B0604020202020204" pitchFamily="34" charset="0"/>
                        </a:rPr>
                        <a:t>26</a:t>
                      </a:r>
                      <a:r>
                        <a:rPr lang="pt-PT" altLang="en-US" sz="1800" b="0" dirty="0">
                          <a:solidFill>
                            <a:schemeClr val="tx1"/>
                          </a:solidFill>
                          <a:latin typeface="Arial" panose="020B0604020202020204" pitchFamily="34" charset="0"/>
                          <a:cs typeface="Arial" panose="020B0604020202020204" pitchFamily="34" charset="0"/>
                        </a:rPr>
                        <a:t>,</a:t>
                      </a:r>
                      <a:r>
                        <a:rPr lang="en-US" sz="1800" b="0" dirty="0">
                          <a:solidFill>
                            <a:schemeClr val="tx1"/>
                          </a:solidFill>
                          <a:latin typeface="Arial" panose="020B0604020202020204" pitchFamily="34" charset="0"/>
                          <a:cs typeface="Arial" panose="020B0604020202020204" pitchFamily="34" charset="0"/>
                        </a:rPr>
                        <a:t>17</a:t>
                      </a:r>
                      <a:endParaRPr lang="en-US" altLang="en-US" sz="1800" b="0" dirty="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chemeClr val="tx1"/>
                          </a:solidFill>
                          <a:latin typeface="Arial" panose="020B0604020202020204" pitchFamily="34" charset="0"/>
                          <a:cs typeface="Arial" panose="020B0604020202020204" pitchFamily="34" charset="0"/>
                        </a:rPr>
                        <a:t>23</a:t>
                      </a:r>
                      <a:r>
                        <a:rPr lang="pt-PT" altLang="en-US" sz="1800" b="0">
                          <a:solidFill>
                            <a:schemeClr val="tx1"/>
                          </a:solidFill>
                          <a:latin typeface="Arial" panose="020B0604020202020204" pitchFamily="34" charset="0"/>
                          <a:cs typeface="Arial" panose="020B0604020202020204" pitchFamily="34" charset="0"/>
                        </a:rPr>
                        <a:t>,</a:t>
                      </a:r>
                      <a:r>
                        <a:rPr lang="en-US" sz="1800" b="0">
                          <a:solidFill>
                            <a:schemeClr val="tx1"/>
                          </a:solidFill>
                          <a:latin typeface="Arial" panose="020B0604020202020204" pitchFamily="34" charset="0"/>
                          <a:cs typeface="Arial" panose="020B0604020202020204" pitchFamily="34" charset="0"/>
                        </a:rPr>
                        <a:t>8</a:t>
                      </a:r>
                      <a:endParaRPr lang="en-US" altLang="en-US" sz="1800" b="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81000">
                <a:tc>
                  <a:txBody>
                    <a:bodyPr/>
                    <a:lstStyle/>
                    <a:p>
                      <a:pPr>
                        <a:buNone/>
                      </a:pPr>
                      <a:r>
                        <a:rPr lang="pt-PT" altLang="en-US">
                          <a:latin typeface="Arial" panose="020B0604020202020204" pitchFamily="34" charset="0"/>
                          <a:cs typeface="Arial" panose="020B0604020202020204" pitchFamily="34" charset="0"/>
                        </a:rPr>
                        <a:t>Salad</a:t>
                      </a:r>
                    </a:p>
                  </a:txBody>
                  <a:tcPr/>
                </a:tc>
                <a:tc>
                  <a:txBody>
                    <a:bodyPr/>
                    <a:lstStyle/>
                    <a:p>
                      <a:pPr>
                        <a:buNone/>
                      </a:pPr>
                      <a:r>
                        <a:rPr lang="pt-PT" altLang="en-US">
                          <a:latin typeface="Arial" panose="020B0604020202020204" pitchFamily="34" charset="0"/>
                          <a:cs typeface="Arial" panose="020B0604020202020204" pitchFamily="34" charset="0"/>
                        </a:rPr>
                        <a:t>Carrot salad</a:t>
                      </a:r>
                    </a:p>
                  </a:txBody>
                  <a:tcPr/>
                </a:tc>
                <a:tc>
                  <a:txBody>
                    <a:bodyPr/>
                    <a:lstStyle/>
                    <a:p>
                      <a:pPr algn="ctr">
                        <a:buNone/>
                      </a:pPr>
                      <a:r>
                        <a:rPr lang="pt-PT" altLang="en-US" sz="1800" dirty="0">
                          <a:solidFill>
                            <a:schemeClr val="tx1"/>
                          </a:solidFill>
                          <a:latin typeface="Arial" panose="020B0604020202020204" pitchFamily="34" charset="0"/>
                          <a:cs typeface="Arial" panose="020B0604020202020204" pitchFamily="34" charset="0"/>
                        </a:rPr>
                        <a:t>6,00 </a:t>
                      </a:r>
                    </a:p>
                  </a:txBody>
                  <a:tcPr/>
                </a:tc>
                <a:tc>
                  <a:txBody>
                    <a:bodyPr/>
                    <a:lstStyle/>
                    <a:p>
                      <a:pPr algn="ctr">
                        <a:buNone/>
                      </a:pPr>
                      <a:r>
                        <a:rPr lang="pt-PT" altLang="en-US" sz="1800">
                          <a:solidFill>
                            <a:schemeClr val="tx1"/>
                          </a:solidFill>
                          <a:latin typeface="Arial" panose="020B0604020202020204" pitchFamily="34" charset="0"/>
                          <a:cs typeface="Arial" panose="020B0604020202020204" pitchFamily="34" charset="0"/>
                        </a:rPr>
                        <a:t>0,18 </a:t>
                      </a:r>
                    </a:p>
                  </a:txBody>
                  <a:tcPr/>
                </a:tc>
                <a:tc>
                  <a:txBody>
                    <a:bodyPr/>
                    <a:lstStyle/>
                    <a:p>
                      <a:pPr algn="ctr">
                        <a:buNone/>
                      </a:pPr>
                      <a:r>
                        <a:rPr lang="pt-PT" altLang="en-US" sz="1800">
                          <a:solidFill>
                            <a:schemeClr val="tx1"/>
                          </a:solidFill>
                          <a:latin typeface="Arial" panose="020B0604020202020204" pitchFamily="34" charset="0"/>
                          <a:cs typeface="Arial" panose="020B0604020202020204" pitchFamily="34" charset="0"/>
                        </a:rPr>
                        <a:t>0,00</a:t>
                      </a:r>
                    </a:p>
                  </a:txBody>
                  <a:tcPr/>
                </a:tc>
                <a:tc>
                  <a:txBody>
                    <a:bodyPr/>
                    <a:lstStyle/>
                    <a:p>
                      <a:pPr algn="ctr">
                        <a:buNone/>
                      </a:pPr>
                      <a:r>
                        <a:rPr lang="pt-PT" altLang="en-US" sz="1800">
                          <a:solidFill>
                            <a:schemeClr val="tx1"/>
                          </a:solidFill>
                          <a:latin typeface="Arial" panose="020B0604020202020204" pitchFamily="34" charset="0"/>
                          <a:cs typeface="Arial" panose="020B0604020202020204" pitchFamily="34" charset="0"/>
                        </a:rPr>
                        <a:t>1,32</a:t>
                      </a:r>
                    </a:p>
                  </a:txBody>
                  <a:tcPr/>
                </a:tc>
                <a:extLst>
                  <a:ext uri="{0D108BD9-81ED-4DB2-BD59-A6C34878D82A}">
                    <a16:rowId xmlns:a16="http://schemas.microsoft.com/office/drawing/2014/main" val="10003"/>
                  </a:ext>
                </a:extLst>
              </a:tr>
              <a:tr h="381000">
                <a:tc>
                  <a:txBody>
                    <a:bodyPr/>
                    <a:lstStyle/>
                    <a:p>
                      <a:pPr>
                        <a:buNone/>
                      </a:pPr>
                      <a:r>
                        <a:rPr lang="pt-PT" altLang="en-US">
                          <a:latin typeface="Arial" panose="020B0604020202020204" pitchFamily="34" charset="0"/>
                          <a:cs typeface="Arial" panose="020B0604020202020204" pitchFamily="34" charset="0"/>
                        </a:rPr>
                        <a:t>Desert</a:t>
                      </a:r>
                    </a:p>
                  </a:txBody>
                  <a:tcPr/>
                </a:tc>
                <a:tc>
                  <a:txBody>
                    <a:bodyPr/>
                    <a:lstStyle/>
                    <a:p>
                      <a:pPr>
                        <a:buNone/>
                      </a:pPr>
                      <a:r>
                        <a:rPr lang="pt-PT" altLang="en-US">
                          <a:latin typeface="Arial" panose="020B0604020202020204" pitchFamily="34" charset="0"/>
                          <a:cs typeface="Arial" panose="020B0604020202020204" pitchFamily="34" charset="0"/>
                        </a:rPr>
                        <a:t>Seasonal fruit</a:t>
                      </a:r>
                    </a:p>
                  </a:txBody>
                  <a:tcPr/>
                </a:tc>
                <a:tc>
                  <a:txBody>
                    <a:bodyPr/>
                    <a:lstStyle/>
                    <a:p>
                      <a:pPr indent="0" algn="ctr">
                        <a:buNone/>
                      </a:pPr>
                      <a:r>
                        <a:rPr lang="en-US" sz="1800" b="0" dirty="0">
                          <a:solidFill>
                            <a:schemeClr val="tx1"/>
                          </a:solidFill>
                          <a:latin typeface="Arial" panose="020B0604020202020204" pitchFamily="34" charset="0"/>
                          <a:cs typeface="Arial" panose="020B0604020202020204" pitchFamily="34" charset="0"/>
                        </a:rPr>
                        <a:t>63</a:t>
                      </a:r>
                      <a:r>
                        <a:rPr lang="pt-PT" altLang="en-US" sz="1800" b="0" dirty="0">
                          <a:solidFill>
                            <a:schemeClr val="tx1"/>
                          </a:solidFill>
                          <a:latin typeface="Arial" panose="020B0604020202020204" pitchFamily="34" charset="0"/>
                          <a:cs typeface="Arial" panose="020B0604020202020204" pitchFamily="34" charset="0"/>
                        </a:rPr>
                        <a:t>,</a:t>
                      </a:r>
                      <a:r>
                        <a:rPr lang="en-US" altLang="en-US" sz="1800" b="0" dirty="0">
                          <a:solidFill>
                            <a:schemeClr val="tx1"/>
                          </a:solidFill>
                          <a:latin typeface="Arial" panose="020B0604020202020204" pitchFamily="34" charset="0"/>
                          <a:cs typeface="Arial" panose="020B0604020202020204" pitchFamily="34" charset="0"/>
                        </a:rPr>
                        <a:t>0</a:t>
                      </a:r>
                      <a:r>
                        <a:rPr lang="en-US" sz="1800" b="0" dirty="0">
                          <a:solidFill>
                            <a:schemeClr val="tx1"/>
                          </a:solidFill>
                          <a:latin typeface="Arial" panose="020B0604020202020204" pitchFamily="34" charset="0"/>
                          <a:cs typeface="Arial" panose="020B0604020202020204" pitchFamily="34" charset="0"/>
                        </a:rPr>
                        <a:t>0</a:t>
                      </a:r>
                      <a:endParaRPr lang="en-US" altLang="en-US" sz="1800" b="0" dirty="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chemeClr val="tx1"/>
                          </a:solidFill>
                          <a:latin typeface="Arial" panose="020B0604020202020204" pitchFamily="34" charset="0"/>
                          <a:cs typeface="Arial" panose="020B0604020202020204" pitchFamily="34" charset="0"/>
                        </a:rPr>
                        <a:t>1</a:t>
                      </a:r>
                      <a:r>
                        <a:rPr lang="pt-PT" altLang="en-US" sz="1800" b="0">
                          <a:solidFill>
                            <a:schemeClr val="tx1"/>
                          </a:solidFill>
                          <a:latin typeface="Arial" panose="020B0604020202020204" pitchFamily="34" charset="0"/>
                          <a:cs typeface="Arial" panose="020B0604020202020204" pitchFamily="34" charset="0"/>
                        </a:rPr>
                        <a:t>,</a:t>
                      </a:r>
                      <a:r>
                        <a:rPr lang="en-US" sz="1800" b="0">
                          <a:solidFill>
                            <a:schemeClr val="tx1"/>
                          </a:solidFill>
                          <a:latin typeface="Arial" panose="020B0604020202020204" pitchFamily="34" charset="0"/>
                          <a:cs typeface="Arial" panose="020B0604020202020204" pitchFamily="34" charset="0"/>
                        </a:rPr>
                        <a:t>32</a:t>
                      </a:r>
                      <a:endParaRPr lang="en-US" altLang="en-US" sz="1800" b="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chemeClr val="tx1"/>
                          </a:solidFill>
                          <a:latin typeface="Arial" panose="020B0604020202020204" pitchFamily="34" charset="0"/>
                          <a:cs typeface="Arial" panose="020B0604020202020204" pitchFamily="34" charset="0"/>
                        </a:rPr>
                        <a:t>0</a:t>
                      </a:r>
                      <a:r>
                        <a:rPr lang="pt-PT" altLang="en-US" sz="1800" b="0">
                          <a:solidFill>
                            <a:schemeClr val="tx1"/>
                          </a:solidFill>
                          <a:latin typeface="Arial" panose="020B0604020202020204" pitchFamily="34" charset="0"/>
                          <a:cs typeface="Arial" panose="020B0604020202020204" pitchFamily="34" charset="0"/>
                        </a:rPr>
                        <a:t>,</a:t>
                      </a:r>
                      <a:r>
                        <a:rPr lang="en-US" sz="1800" b="0">
                          <a:solidFill>
                            <a:schemeClr val="tx1"/>
                          </a:solidFill>
                          <a:latin typeface="Arial" panose="020B0604020202020204" pitchFamily="34" charset="0"/>
                          <a:cs typeface="Arial" panose="020B0604020202020204" pitchFamily="34" charset="0"/>
                        </a:rPr>
                        <a:t>60</a:t>
                      </a:r>
                      <a:endParaRPr lang="en-US" altLang="en-US" sz="1800" b="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tc>
                  <a:txBody>
                    <a:bodyPr/>
                    <a:lstStyle/>
                    <a:p>
                      <a:pPr indent="0" algn="ctr">
                        <a:buNone/>
                      </a:pPr>
                      <a:r>
                        <a:rPr lang="en-US" sz="1800" b="0">
                          <a:solidFill>
                            <a:schemeClr val="tx1"/>
                          </a:solidFill>
                          <a:latin typeface="Arial" panose="020B0604020202020204" pitchFamily="34" charset="0"/>
                          <a:cs typeface="Arial" panose="020B0604020202020204" pitchFamily="34" charset="0"/>
                        </a:rPr>
                        <a:t>13</a:t>
                      </a:r>
                      <a:r>
                        <a:rPr lang="pt-PT" altLang="en-US" sz="1800" b="0">
                          <a:solidFill>
                            <a:schemeClr val="tx1"/>
                          </a:solidFill>
                          <a:latin typeface="Arial" panose="020B0604020202020204" pitchFamily="34" charset="0"/>
                          <a:cs typeface="Arial" panose="020B0604020202020204" pitchFamily="34" charset="0"/>
                        </a:rPr>
                        <a:t>,</a:t>
                      </a:r>
                      <a:r>
                        <a:rPr lang="en-US" sz="1800" b="0">
                          <a:solidFill>
                            <a:schemeClr val="tx1"/>
                          </a:solidFill>
                          <a:latin typeface="Arial" panose="020B0604020202020204" pitchFamily="34" charset="0"/>
                          <a:cs typeface="Arial" panose="020B0604020202020204" pitchFamily="34" charset="0"/>
                        </a:rPr>
                        <a:t>08</a:t>
                      </a:r>
                      <a:endParaRPr lang="en-US" altLang="en-US" sz="1800" b="0">
                        <a:solidFill>
                          <a:schemeClr val="tx1"/>
                        </a:solidFill>
                        <a:latin typeface="Arial" panose="020B0604020202020204" pitchFamily="34" charset="0"/>
                        <a:ea typeface="Calibri" panose="020F050202020403020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81000">
                <a:tc>
                  <a:txBody>
                    <a:bodyPr/>
                    <a:lstStyle/>
                    <a:p>
                      <a:pPr>
                        <a:buNone/>
                      </a:pPr>
                      <a:r>
                        <a:rPr lang="pt-PT" altLang="en-US">
                          <a:latin typeface="Arial" panose="020B0604020202020204" pitchFamily="34" charset="0"/>
                          <a:cs typeface="Arial" panose="020B0604020202020204" pitchFamily="34" charset="0"/>
                        </a:rPr>
                        <a:t>Bread</a:t>
                      </a:r>
                    </a:p>
                  </a:txBody>
                  <a:tcPr/>
                </a:tc>
                <a:tc>
                  <a:txBody>
                    <a:bodyPr/>
                    <a:lstStyle/>
                    <a:p>
                      <a:pPr>
                        <a:buNone/>
                      </a:pPr>
                      <a:r>
                        <a:rPr lang="pt-PT" altLang="en-US">
                          <a:latin typeface="Arial" panose="020B0604020202020204" pitchFamily="34" charset="0"/>
                          <a:cs typeface="Arial" panose="020B0604020202020204" pitchFamily="34" charset="0"/>
                        </a:rPr>
                        <a:t>Whole grain bread</a:t>
                      </a:r>
                    </a:p>
                  </a:txBody>
                  <a:tcPr/>
                </a:tc>
                <a:tc>
                  <a:txBody>
                    <a:bodyPr/>
                    <a:lstStyle/>
                    <a:p>
                      <a:pPr algn="ctr">
                        <a:buNone/>
                      </a:pPr>
                      <a:r>
                        <a:rPr lang="pt-PT" altLang="en-US" sz="1800" dirty="0">
                          <a:solidFill>
                            <a:schemeClr val="tx1"/>
                          </a:solidFill>
                          <a:latin typeface="Arial" panose="020B0604020202020204" pitchFamily="34" charset="0"/>
                          <a:cs typeface="Arial" panose="020B0604020202020204" pitchFamily="34" charset="0"/>
                        </a:rPr>
                        <a:t>120,51</a:t>
                      </a:r>
                    </a:p>
                  </a:txBody>
                  <a:tcPr/>
                </a:tc>
                <a:tc>
                  <a:txBody>
                    <a:bodyPr/>
                    <a:lstStyle/>
                    <a:p>
                      <a:pPr algn="ctr">
                        <a:buNone/>
                      </a:pPr>
                      <a:r>
                        <a:rPr lang="pt-PT" altLang="en-US" sz="1800">
                          <a:solidFill>
                            <a:schemeClr val="tx1"/>
                          </a:solidFill>
                          <a:latin typeface="Arial" panose="020B0604020202020204" pitchFamily="34" charset="0"/>
                          <a:cs typeface="Arial" panose="020B0604020202020204" pitchFamily="34" charset="0"/>
                        </a:rPr>
                        <a:t>4,50</a:t>
                      </a:r>
                    </a:p>
                  </a:txBody>
                  <a:tcPr/>
                </a:tc>
                <a:tc>
                  <a:txBody>
                    <a:bodyPr/>
                    <a:lstStyle/>
                    <a:p>
                      <a:pPr algn="ctr">
                        <a:buNone/>
                      </a:pPr>
                      <a:r>
                        <a:rPr lang="pt-PT" altLang="en-US" sz="1800">
                          <a:solidFill>
                            <a:schemeClr val="tx1"/>
                          </a:solidFill>
                          <a:latin typeface="Arial" panose="020B0604020202020204" pitchFamily="34" charset="0"/>
                          <a:cs typeface="Arial" panose="020B0604020202020204" pitchFamily="34" charset="0"/>
                        </a:rPr>
                        <a:t>0,63</a:t>
                      </a:r>
                    </a:p>
                  </a:txBody>
                  <a:tcPr/>
                </a:tc>
                <a:tc>
                  <a:txBody>
                    <a:bodyPr/>
                    <a:lstStyle/>
                    <a:p>
                      <a:pPr algn="ctr">
                        <a:buNone/>
                      </a:pPr>
                      <a:r>
                        <a:rPr lang="pt-PT" altLang="en-US" sz="1800" dirty="0">
                          <a:solidFill>
                            <a:schemeClr val="tx1"/>
                          </a:solidFill>
                          <a:latin typeface="Arial" panose="020B0604020202020204" pitchFamily="34" charset="0"/>
                          <a:cs typeface="Arial" panose="020B0604020202020204" pitchFamily="34" charset="0"/>
                        </a:rPr>
                        <a:t>24,21</a:t>
                      </a:r>
                    </a:p>
                  </a:txBody>
                  <a:tcPr/>
                </a:tc>
                <a:extLst>
                  <a:ext uri="{0D108BD9-81ED-4DB2-BD59-A6C34878D82A}">
                    <a16:rowId xmlns:a16="http://schemas.microsoft.com/office/drawing/2014/main" val="10005"/>
                  </a:ext>
                </a:extLst>
              </a:tr>
            </a:tbl>
          </a:graphicData>
        </a:graphic>
      </p:graphicFrame>
      <p:cxnSp>
        <p:nvCxnSpPr>
          <p:cNvPr id="5" name="Conexão Reta Unidirecional 5">
            <a:extLst>
              <a:ext uri="{FF2B5EF4-FFF2-40B4-BE49-F238E27FC236}">
                <a16:creationId xmlns:a16="http://schemas.microsoft.com/office/drawing/2014/main" id="{0EC439C3-7CD1-448E-8DBA-8A215BFE6A66}"/>
              </a:ext>
            </a:extLst>
          </p:cNvPr>
          <p:cNvCxnSpPr/>
          <p:nvPr/>
        </p:nvCxnSpPr>
        <p:spPr>
          <a:xfrm flipH="1">
            <a:off x="8121650" y="5050917"/>
            <a:ext cx="13335" cy="334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ixa de Texto 6">
            <a:extLst>
              <a:ext uri="{FF2B5EF4-FFF2-40B4-BE49-F238E27FC236}">
                <a16:creationId xmlns:a16="http://schemas.microsoft.com/office/drawing/2014/main" id="{D9E15EAE-89E9-44DE-AFA3-DBC92B533873}"/>
              </a:ext>
            </a:extLst>
          </p:cNvPr>
          <p:cNvSpPr txBox="1"/>
          <p:nvPr/>
        </p:nvSpPr>
        <p:spPr>
          <a:xfrm>
            <a:off x="7568056" y="5552567"/>
            <a:ext cx="117246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bodyPr>
          <a:lstStyle/>
          <a:p>
            <a:pPr algn="ctr"/>
            <a:r>
              <a:rPr lang="pt-PT" altLang="en-US" dirty="0">
                <a:solidFill>
                  <a:schemeClr val="accent1"/>
                </a:solidFill>
                <a:effectLst>
                  <a:outerShdw blurRad="38100" dist="25400" dir="5400000" algn="ctr" rotWithShape="0">
                    <a:srgbClr val="6E747A">
                      <a:alpha val="43000"/>
                    </a:srgbClr>
                  </a:outerShdw>
                </a:effectLst>
              </a:rPr>
              <a:t>800 kcal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and Beverages</a:t>
            </a:r>
          </a:p>
        </p:txBody>
      </p:sp>
      <p:sp>
        <p:nvSpPr>
          <p:cNvPr id="4" name="Marcador de Posição de Conteúdo 3"/>
          <p:cNvSpPr>
            <a:spLocks noGrp="1"/>
          </p:cNvSpPr>
          <p:nvPr>
            <p:ph sz="half" idx="1"/>
          </p:nvPr>
        </p:nvSpPr>
        <p:spPr/>
        <p:txBody>
          <a:bodyPr>
            <a:normAutofit/>
          </a:bodyPr>
          <a:lstStyle/>
          <a:p>
            <a:pPr marL="0" indent="0">
              <a:buNone/>
            </a:pPr>
            <a:r>
              <a:rPr lang="pt-PT" altLang="en-US" sz="1800">
                <a:latin typeface="Arial" panose="020B0604020202020204" pitchFamily="34" charset="0"/>
                <a:cs typeface="Arial" panose="020B0604020202020204" pitchFamily="34" charset="0"/>
              </a:rPr>
              <a:t>Available all day to all degrees:</a:t>
            </a:r>
          </a:p>
          <a:p>
            <a:pPr marL="0" indent="0">
              <a:buNone/>
            </a:pPr>
            <a:endParaRPr lang="pt-PT" altLang="en-US" sz="1800">
              <a:latin typeface="Arial" panose="020B0604020202020204" pitchFamily="34" charset="0"/>
              <a:cs typeface="Arial" panose="020B0604020202020204" pitchFamily="34" charset="0"/>
            </a:endParaRPr>
          </a:p>
          <a:p>
            <a:r>
              <a:rPr lang="pt-PT" altLang="en-US" sz="1800">
                <a:latin typeface="Arial" panose="020B0604020202020204" pitchFamily="34" charset="0"/>
                <a:cs typeface="Arial" panose="020B0604020202020204" pitchFamily="34" charset="0"/>
              </a:rPr>
              <a:t>Fruit</a:t>
            </a:r>
          </a:p>
          <a:p>
            <a:r>
              <a:rPr lang="pt-PT" altLang="en-US" sz="1800">
                <a:latin typeface="Arial" panose="020B0604020202020204" pitchFamily="34" charset="0"/>
                <a:cs typeface="Arial" panose="020B0604020202020204" pitchFamily="34" charset="0"/>
              </a:rPr>
              <a:t>Vegetables</a:t>
            </a:r>
          </a:p>
          <a:p>
            <a:r>
              <a:rPr lang="pt-PT" altLang="en-US" sz="1800">
                <a:latin typeface="Arial" panose="020B0604020202020204" pitchFamily="34" charset="0"/>
                <a:cs typeface="Arial" panose="020B0604020202020204" pitchFamily="34" charset="0"/>
              </a:rPr>
              <a:t>Cereals and their “whole” derivatives</a:t>
            </a:r>
          </a:p>
          <a:p>
            <a:r>
              <a:rPr lang="pt-PT" altLang="en-US" sz="1800">
                <a:latin typeface="Arial" panose="020B0604020202020204" pitchFamily="34" charset="0"/>
                <a:cs typeface="Arial" panose="020B0604020202020204" pitchFamily="34" charset="0"/>
              </a:rPr>
              <a:t>Combined products (fruit + vegetables + cereals)</a:t>
            </a:r>
          </a:p>
          <a:p>
            <a:r>
              <a:rPr lang="pt-PT" altLang="en-US" sz="1800">
                <a:latin typeface="Arial" panose="020B0604020202020204" pitchFamily="34" charset="0"/>
                <a:cs typeface="Arial" panose="020B0604020202020204" pitchFamily="34" charset="0"/>
              </a:rPr>
              <a:t>Low-fat dairy products or no fat</a:t>
            </a:r>
          </a:p>
        </p:txBody>
      </p:sp>
      <p:sp>
        <p:nvSpPr>
          <p:cNvPr id="5" name="Marcador de Posição de Conteúdo 4"/>
          <p:cNvSpPr>
            <a:spLocks noGrp="1"/>
          </p:cNvSpPr>
          <p:nvPr>
            <p:ph sz="half" idx="2"/>
          </p:nvPr>
        </p:nvSpPr>
        <p:spPr/>
        <p:txBody>
          <a:bodyPr>
            <a:normAutofit/>
          </a:bodyPr>
          <a:lstStyle/>
          <a:p>
            <a:endParaRPr lang="pt-PT" altLang="en-US" sz="1800">
              <a:latin typeface="Arial" panose="020B0604020202020204" pitchFamily="34" charset="0"/>
              <a:cs typeface="Arial" panose="020B0604020202020204" pitchFamily="34" charset="0"/>
            </a:endParaRPr>
          </a:p>
          <a:p>
            <a:endParaRPr lang="pt-PT" altLang="en-US" sz="1800">
              <a:latin typeface="Arial" panose="020B0604020202020204" pitchFamily="34" charset="0"/>
              <a:cs typeface="Arial" panose="020B0604020202020204" pitchFamily="34" charset="0"/>
            </a:endParaRPr>
          </a:p>
          <a:p>
            <a:r>
              <a:rPr lang="pt-PT" altLang="en-US" sz="1800">
                <a:latin typeface="Arial" panose="020B0604020202020204" pitchFamily="34" charset="0"/>
                <a:cs typeface="Arial" panose="020B0604020202020204" pitchFamily="34" charset="0"/>
              </a:rPr>
              <a:t>Water (no added flavorings, additives or gas)</a:t>
            </a:r>
          </a:p>
          <a:p>
            <a:r>
              <a:rPr lang="pt-PT" altLang="en-US" sz="1800">
                <a:latin typeface="Arial" panose="020B0604020202020204" pitchFamily="34" charset="0"/>
                <a:cs typeface="Arial" panose="020B0604020202020204" pitchFamily="34" charset="0"/>
              </a:rPr>
              <a:t>Simple or flavored milk with a low content fat (1%) or without fat</a:t>
            </a:r>
          </a:p>
          <a:p>
            <a:r>
              <a:rPr lang="pt-PT" altLang="en-US" sz="1800">
                <a:latin typeface="Arial" panose="020B0604020202020204" pitchFamily="34" charset="0"/>
                <a:cs typeface="Arial" panose="020B0604020202020204" pitchFamily="34" charset="0"/>
              </a:rPr>
              <a:t>Soy drinks or other lactose-free drinks</a:t>
            </a:r>
          </a:p>
          <a:p>
            <a:r>
              <a:rPr lang="pt-PT" altLang="en-US" sz="1800">
                <a:latin typeface="Arial" panose="020B0604020202020204" pitchFamily="34" charset="0"/>
                <a:cs typeface="Arial" panose="020B0604020202020204" pitchFamily="34" charset="0"/>
              </a:rPr>
              <a:t>100% fruit juices / p. vegetables</a:t>
            </a:r>
          </a:p>
          <a:p>
            <a:pPr marL="0" indent="0">
              <a:buNone/>
            </a:pPr>
            <a:r>
              <a:rPr lang="pt-PT" altLang="en-US" sz="1800">
                <a:latin typeface="Arial" panose="020B0604020202020204" pitchFamily="34" charset="0"/>
                <a:cs typeface="Arial" panose="020B0604020202020204" pitchFamily="34" charset="0"/>
              </a:rPr>
              <a:t>	- 1 serving (120 ml) middle school</a:t>
            </a:r>
          </a:p>
          <a:p>
            <a:pPr marL="0" indent="0">
              <a:buNone/>
            </a:pPr>
            <a:r>
              <a:rPr lang="pt-PT" altLang="en-US" sz="1800">
                <a:latin typeface="Arial" panose="020B0604020202020204" pitchFamily="34" charset="0"/>
                <a:cs typeface="Arial" panose="020B0604020202020204" pitchFamily="34" charset="0"/>
              </a:rPr>
              <a:t>	- 2 servings (240 ml) high school</a:t>
            </a:r>
          </a:p>
          <a:p>
            <a:pPr marL="0" indent="0">
              <a:buNone/>
            </a:pPr>
            <a:endParaRPr lang="pt-PT" altLang="en-US" sz="1800">
              <a:latin typeface="Arial" panose="020B0604020202020204" pitchFamily="34" charset="0"/>
              <a:cs typeface="Arial" panose="020B0604020202020204" pitchFamily="34" charset="0"/>
            </a:endParaRPr>
          </a:p>
          <a:p>
            <a:pPr marL="0" indent="0" algn="r">
              <a:buNone/>
            </a:pPr>
            <a:r>
              <a:rPr lang="pt-PT" altLang="en-US" sz="1800">
                <a:latin typeface="Arial" panose="020B0604020202020204" pitchFamily="34" charset="0"/>
                <a:cs typeface="Arial" panose="020B0604020202020204" pitchFamily="34" charset="0"/>
              </a:rPr>
              <a:t>Note: no caffeine!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pt-PT" altLang="en-US"/>
              <a:t>Nutritional Criteria</a:t>
            </a:r>
          </a:p>
        </p:txBody>
      </p:sp>
      <p:sp>
        <p:nvSpPr>
          <p:cNvPr id="8" name="Marcador de Posição de Conteúdo 7">
            <a:extLst>
              <a:ext uri="{FF2B5EF4-FFF2-40B4-BE49-F238E27FC236}">
                <a16:creationId xmlns:a16="http://schemas.microsoft.com/office/drawing/2014/main" id="{79F9AF55-2E6D-4991-923B-10D38F87E94F}"/>
              </a:ext>
            </a:extLst>
          </p:cNvPr>
          <p:cNvSpPr>
            <a:spLocks noGrp="1"/>
          </p:cNvSpPr>
          <p:nvPr>
            <p:ph sz="half" idx="1"/>
          </p:nvPr>
        </p:nvSpPr>
        <p:spPr/>
        <p:txBody>
          <a:bodyPr/>
          <a:lstStyle/>
          <a:p>
            <a:r>
              <a:rPr lang="pt-PT" dirty="0" err="1"/>
              <a:t>Energetic</a:t>
            </a:r>
            <a:r>
              <a:rPr lang="pt-PT" dirty="0"/>
              <a:t> </a:t>
            </a:r>
            <a:r>
              <a:rPr lang="pt-PT" dirty="0" err="1"/>
              <a:t>Value</a:t>
            </a:r>
            <a:endParaRPr lang="pt-PT" dirty="0"/>
          </a:p>
          <a:p>
            <a:r>
              <a:rPr lang="pt-PT" dirty="0" err="1"/>
              <a:t>Carbs</a:t>
            </a:r>
            <a:endParaRPr lang="pt-PT" dirty="0"/>
          </a:p>
          <a:p>
            <a:pPr lvl="1"/>
            <a:r>
              <a:rPr lang="pt-PT" dirty="0" err="1"/>
              <a:t>Sugars</a:t>
            </a:r>
            <a:endParaRPr lang="pt-PT" dirty="0"/>
          </a:p>
          <a:p>
            <a:r>
              <a:rPr lang="pt-PT" dirty="0" err="1"/>
              <a:t>Fat</a:t>
            </a:r>
            <a:endParaRPr lang="pt-PT" dirty="0"/>
          </a:p>
          <a:p>
            <a:pPr lvl="1"/>
            <a:r>
              <a:rPr lang="pt-PT" dirty="0" err="1"/>
              <a:t>Saturated</a:t>
            </a:r>
            <a:endParaRPr lang="pt-PT" dirty="0"/>
          </a:p>
          <a:p>
            <a:pPr lvl="1"/>
            <a:r>
              <a:rPr lang="pt-PT" dirty="0" err="1"/>
              <a:t>Trans</a:t>
            </a:r>
            <a:endParaRPr lang="pt-PT" dirty="0"/>
          </a:p>
          <a:p>
            <a:r>
              <a:rPr lang="pt-PT" dirty="0" err="1"/>
              <a:t>Sodium</a:t>
            </a:r>
            <a:endParaRPr lang="pt-PT" dirty="0"/>
          </a:p>
        </p:txBody>
      </p:sp>
      <p:sp>
        <p:nvSpPr>
          <p:cNvPr id="4" name="Marcador de Posição de Conteúdo 3">
            <a:extLst>
              <a:ext uri="{FF2B5EF4-FFF2-40B4-BE49-F238E27FC236}">
                <a16:creationId xmlns:a16="http://schemas.microsoft.com/office/drawing/2014/main" id="{3D80BAD9-249A-45F2-A4A8-714B87AEB07A}"/>
              </a:ext>
            </a:extLst>
          </p:cNvPr>
          <p:cNvSpPr>
            <a:spLocks noGrp="1"/>
          </p:cNvSpPr>
          <p:nvPr>
            <p:ph sz="half" idx="2"/>
          </p:nvPr>
        </p:nvSpPr>
        <p:spPr/>
        <p:txBody>
          <a:bodyPr/>
          <a:lstStyle/>
          <a:p>
            <a:pPr marL="0" indent="0">
              <a:buNone/>
            </a:pPr>
            <a:r>
              <a:rPr lang="pt-PT" dirty="0"/>
              <a:t>&lt;200 kcal/</a:t>
            </a:r>
            <a:r>
              <a:rPr lang="pt-PT" dirty="0" err="1"/>
              <a:t>portion</a:t>
            </a:r>
            <a:endParaRPr lang="pt-PT" dirty="0"/>
          </a:p>
          <a:p>
            <a:pPr marL="0" indent="0">
              <a:buNone/>
            </a:pPr>
            <a:endParaRPr lang="pt-PT" dirty="0"/>
          </a:p>
          <a:p>
            <a:pPr marL="457200" lvl="1" indent="0">
              <a:buNone/>
            </a:pPr>
            <a:r>
              <a:rPr lang="pt-PT" dirty="0"/>
              <a:t>&lt;35% TEV</a:t>
            </a:r>
          </a:p>
          <a:p>
            <a:pPr marL="0" indent="0">
              <a:buNone/>
            </a:pPr>
            <a:r>
              <a:rPr lang="pt-PT" dirty="0"/>
              <a:t>&lt;35% TEV</a:t>
            </a:r>
          </a:p>
          <a:p>
            <a:pPr marL="457200" lvl="1" indent="0">
              <a:buNone/>
            </a:pPr>
            <a:r>
              <a:rPr lang="pt-PT" dirty="0"/>
              <a:t>&lt;10% TEV</a:t>
            </a:r>
          </a:p>
          <a:p>
            <a:pPr marL="457200" lvl="1" indent="0">
              <a:buNone/>
            </a:pPr>
            <a:r>
              <a:rPr lang="pt-PT" dirty="0" err="1"/>
              <a:t>None</a:t>
            </a:r>
            <a:r>
              <a:rPr lang="pt-PT" dirty="0"/>
              <a:t> (&lt;0,5g)</a:t>
            </a:r>
          </a:p>
          <a:p>
            <a:pPr marL="0" indent="0">
              <a:buNone/>
            </a:pPr>
            <a:r>
              <a:rPr lang="pt-PT" dirty="0"/>
              <a:t>&lt;200mg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altLang="en-US" dirty="0"/>
              <a:t>The daily menu consists of the following components:</a:t>
            </a:r>
            <a:endParaRPr lang="pt-PT" altLang="en-US" dirty="0"/>
          </a:p>
        </p:txBody>
      </p:sp>
      <p:sp>
        <p:nvSpPr>
          <p:cNvPr id="3" name="Marcador de Posição de Conteúdo 2"/>
          <p:cNvSpPr>
            <a:spLocks noGrp="1"/>
          </p:cNvSpPr>
          <p:nvPr>
            <p:ph sz="half" idx="1"/>
          </p:nvPr>
        </p:nvSpPr>
        <p:spPr/>
        <p:txBody>
          <a:bodyPr>
            <a:normAutofit fontScale="77500" lnSpcReduction="20000"/>
          </a:bodyPr>
          <a:lstStyle/>
          <a:p>
            <a:pPr marL="0" indent="0">
              <a:buNone/>
            </a:pPr>
            <a:endParaRPr lang="en-US" altLang="en-US" dirty="0"/>
          </a:p>
          <a:p>
            <a:pPr marL="0" indent="0">
              <a:buNone/>
            </a:pPr>
            <a:endParaRPr lang="en-US" altLang="en-US" sz="100" dirty="0"/>
          </a:p>
          <a:p>
            <a:pPr marL="0" indent="0">
              <a:lnSpc>
                <a:spcPct val="120000"/>
              </a:lnSpc>
              <a:spcBef>
                <a:spcPts val="0"/>
              </a:spcBef>
              <a:buNone/>
            </a:pPr>
            <a:r>
              <a:rPr lang="en-US" altLang="en-US" sz="2300" dirty="0"/>
              <a:t>a) Soup of fresh vegetables, the base can be made with potatoes, vegetables or beans.</a:t>
            </a:r>
          </a:p>
          <a:p>
            <a:pPr marL="457200" lvl="1" indent="0">
              <a:lnSpc>
                <a:spcPct val="120000"/>
              </a:lnSpc>
              <a:spcBef>
                <a:spcPts val="0"/>
              </a:spcBef>
              <a:buNone/>
            </a:pPr>
            <a:r>
              <a:rPr lang="en-US" altLang="en-US" sz="2100" dirty="0"/>
              <a:t>Meat or fish soup, at most once a month.</a:t>
            </a:r>
          </a:p>
          <a:p>
            <a:pPr marL="0" indent="0">
              <a:lnSpc>
                <a:spcPct val="120000"/>
              </a:lnSpc>
              <a:spcBef>
                <a:spcPts val="0"/>
              </a:spcBef>
              <a:buNone/>
            </a:pPr>
            <a:r>
              <a:rPr lang="en-US" altLang="en-US" sz="2300" dirty="0"/>
              <a:t>b) Meat or fish dish, on alternate days.</a:t>
            </a:r>
          </a:p>
          <a:p>
            <a:pPr marL="0" indent="0">
              <a:lnSpc>
                <a:spcPct val="120000"/>
              </a:lnSpc>
              <a:spcBef>
                <a:spcPts val="0"/>
              </a:spcBef>
              <a:buNone/>
            </a:pPr>
            <a:r>
              <a:rPr lang="en-US" altLang="en-US" sz="2300" dirty="0"/>
              <a:t>c) Sides</a:t>
            </a:r>
          </a:p>
          <a:p>
            <a:pPr marL="457200" lvl="3" indent="0">
              <a:lnSpc>
                <a:spcPct val="120000"/>
              </a:lnSpc>
              <a:spcBef>
                <a:spcPts val="0"/>
              </a:spcBef>
              <a:buNone/>
            </a:pPr>
            <a:r>
              <a:rPr lang="en-US" altLang="en-US" sz="2100" dirty="0"/>
              <a:t>Rice, pasta or potato, on alternate days, varying the</a:t>
            </a:r>
          </a:p>
          <a:p>
            <a:pPr marL="457200" lvl="3" indent="0">
              <a:lnSpc>
                <a:spcPct val="120000"/>
              </a:lnSpc>
              <a:spcBef>
                <a:spcPts val="0"/>
              </a:spcBef>
              <a:buNone/>
            </a:pPr>
            <a:r>
              <a:rPr lang="en-US" altLang="en-US" sz="2100" dirty="0"/>
              <a:t>cooking mode. At the same time, they can use</a:t>
            </a:r>
          </a:p>
          <a:p>
            <a:pPr marL="457200" lvl="3" indent="0">
              <a:lnSpc>
                <a:spcPct val="120000"/>
              </a:lnSpc>
              <a:spcBef>
                <a:spcPts val="0"/>
              </a:spcBef>
              <a:buNone/>
            </a:pPr>
            <a:r>
              <a:rPr lang="en-US" altLang="en-US" sz="2100" dirty="0"/>
              <a:t>beans (beans, grain, peas, cowpeas, </a:t>
            </a:r>
            <a:r>
              <a:rPr lang="en-US" altLang="en-US" sz="2100" dirty="0" err="1"/>
              <a:t>etc</a:t>
            </a:r>
            <a:r>
              <a:rPr lang="en-US" altLang="en-US" sz="2100" dirty="0"/>
              <a:t>).</a:t>
            </a:r>
          </a:p>
          <a:p>
            <a:pPr marL="0" indent="0">
              <a:lnSpc>
                <a:spcPct val="120000"/>
              </a:lnSpc>
              <a:spcBef>
                <a:spcPts val="0"/>
              </a:spcBef>
              <a:buNone/>
            </a:pPr>
            <a:r>
              <a:rPr lang="en-US" altLang="en-US" sz="2300" dirty="0"/>
              <a:t>d) Vegetables and / or salads</a:t>
            </a:r>
          </a:p>
          <a:p>
            <a:pPr marL="457200" lvl="2" indent="0">
              <a:lnSpc>
                <a:spcPct val="120000"/>
              </a:lnSpc>
              <a:spcBef>
                <a:spcPts val="0"/>
              </a:spcBef>
              <a:buNone/>
            </a:pPr>
            <a:r>
              <a:rPr lang="en-US" altLang="en-US" sz="2100" dirty="0"/>
              <a:t>Raw vegetables (salads) / or cooked that can be served and seasoned separately (for example, green bean salad, </a:t>
            </a:r>
            <a:r>
              <a:rPr lang="en-US" altLang="en-US" sz="2100" dirty="0" err="1"/>
              <a:t>courgettes</a:t>
            </a:r>
            <a:r>
              <a:rPr lang="en-US" altLang="en-US" sz="2100" dirty="0"/>
              <a:t>, etc.) should be served daily, with at least three varieties and in the expected capitation.</a:t>
            </a:r>
          </a:p>
          <a:p>
            <a:pPr marL="0" indent="0">
              <a:buNone/>
            </a:pPr>
            <a:endParaRPr lang="pt-PT" altLang="en-US" dirty="0"/>
          </a:p>
        </p:txBody>
      </p:sp>
      <p:sp>
        <p:nvSpPr>
          <p:cNvPr id="6" name="Marcador de Posição de Conteúdo 5">
            <a:extLst>
              <a:ext uri="{FF2B5EF4-FFF2-40B4-BE49-F238E27FC236}">
                <a16:creationId xmlns:a16="http://schemas.microsoft.com/office/drawing/2014/main" id="{4E3CD336-7B2C-4ABF-9EE6-9791691E2F0B}"/>
              </a:ext>
            </a:extLst>
          </p:cNvPr>
          <p:cNvSpPr>
            <a:spLocks noGrp="1"/>
          </p:cNvSpPr>
          <p:nvPr>
            <p:ph sz="half" idx="2"/>
          </p:nvPr>
        </p:nvSpPr>
        <p:spPr/>
        <p:txBody>
          <a:bodyPr>
            <a:noAutofit/>
          </a:bodyPr>
          <a:lstStyle/>
          <a:p>
            <a:pPr marL="0" indent="0" algn="just">
              <a:buNone/>
            </a:pPr>
            <a:endParaRPr lang="pt-PT" sz="1800" dirty="0"/>
          </a:p>
          <a:p>
            <a:pPr marL="0" indent="0" algn="just">
              <a:lnSpc>
                <a:spcPct val="100000"/>
              </a:lnSpc>
              <a:spcBef>
                <a:spcPts val="0"/>
              </a:spcBef>
              <a:buNone/>
            </a:pPr>
            <a:r>
              <a:rPr lang="pt-PT" sz="1800" dirty="0"/>
              <a:t>For </a:t>
            </a:r>
            <a:r>
              <a:rPr lang="pt-PT" sz="1800" dirty="0" err="1"/>
              <a:t>the</a:t>
            </a:r>
            <a:r>
              <a:rPr lang="pt-PT" sz="1800" dirty="0"/>
              <a:t> </a:t>
            </a:r>
            <a:r>
              <a:rPr lang="pt-PT" sz="1800" dirty="0" err="1"/>
              <a:t>selection</a:t>
            </a:r>
            <a:r>
              <a:rPr lang="pt-PT" sz="1800" dirty="0"/>
              <a:t> </a:t>
            </a:r>
            <a:r>
              <a:rPr lang="pt-PT" sz="1800" dirty="0" err="1"/>
              <a:t>of</a:t>
            </a:r>
            <a:r>
              <a:rPr lang="pt-PT" sz="1800" dirty="0"/>
              <a:t> </a:t>
            </a:r>
            <a:r>
              <a:rPr lang="pt-PT" sz="1800" dirty="0" err="1"/>
              <a:t>the</a:t>
            </a:r>
            <a:r>
              <a:rPr lang="pt-PT" sz="1800" dirty="0"/>
              <a:t> </a:t>
            </a:r>
            <a:r>
              <a:rPr lang="pt-PT" sz="1800" dirty="0" err="1"/>
              <a:t>three</a:t>
            </a:r>
            <a:r>
              <a:rPr lang="pt-PT" sz="1800" dirty="0"/>
              <a:t> </a:t>
            </a:r>
            <a:r>
              <a:rPr lang="pt-PT" sz="1800" dirty="0" err="1"/>
              <a:t>varieties</a:t>
            </a:r>
            <a:r>
              <a:rPr lang="pt-PT" sz="1800" dirty="0"/>
              <a:t>, </a:t>
            </a:r>
            <a:r>
              <a:rPr lang="pt-PT" sz="1800" dirty="0" err="1"/>
              <a:t>the</a:t>
            </a:r>
            <a:r>
              <a:rPr lang="pt-PT" sz="1800" dirty="0"/>
              <a:t> </a:t>
            </a:r>
            <a:r>
              <a:rPr lang="pt-PT" sz="1800" dirty="0" err="1"/>
              <a:t>following</a:t>
            </a:r>
            <a:r>
              <a:rPr lang="pt-PT" sz="1800" dirty="0"/>
              <a:t> </a:t>
            </a:r>
            <a:r>
              <a:rPr lang="pt-PT" sz="1800" dirty="0" err="1"/>
              <a:t>options</a:t>
            </a:r>
            <a:r>
              <a:rPr lang="pt-PT" sz="1800" dirty="0"/>
              <a:t> must </a:t>
            </a:r>
            <a:r>
              <a:rPr lang="pt-PT" sz="1800" dirty="0" err="1"/>
              <a:t>be</a:t>
            </a:r>
            <a:r>
              <a:rPr lang="pt-PT" sz="1800" dirty="0"/>
              <a:t> </a:t>
            </a:r>
            <a:r>
              <a:rPr lang="pt-PT" sz="1800" dirty="0" err="1"/>
              <a:t>taken</a:t>
            </a:r>
            <a:r>
              <a:rPr lang="pt-PT" sz="1800" dirty="0"/>
              <a:t> in </a:t>
            </a:r>
            <a:r>
              <a:rPr lang="pt-PT" sz="1800" dirty="0" err="1"/>
              <a:t>account</a:t>
            </a:r>
            <a:r>
              <a:rPr lang="pt-PT" sz="1800" dirty="0"/>
              <a:t>:</a:t>
            </a:r>
          </a:p>
          <a:p>
            <a:pPr marL="0" indent="0" algn="just">
              <a:lnSpc>
                <a:spcPct val="100000"/>
              </a:lnSpc>
              <a:spcBef>
                <a:spcPts val="0"/>
              </a:spcBef>
              <a:buNone/>
            </a:pPr>
            <a:r>
              <a:rPr lang="pt-PT" sz="1800" dirty="0" err="1"/>
              <a:t>Raw</a:t>
            </a:r>
            <a:r>
              <a:rPr lang="pt-PT" sz="1800" dirty="0"/>
              <a:t>: </a:t>
            </a:r>
            <a:r>
              <a:rPr lang="pt-PT" sz="1800" dirty="0" err="1"/>
              <a:t>tomato</a:t>
            </a:r>
            <a:r>
              <a:rPr lang="pt-PT" sz="1800" dirty="0"/>
              <a:t>, </a:t>
            </a:r>
            <a:r>
              <a:rPr lang="pt-PT" sz="1800" dirty="0" err="1"/>
              <a:t>lettuce</a:t>
            </a:r>
            <a:r>
              <a:rPr lang="pt-PT" sz="1800" dirty="0"/>
              <a:t>, </a:t>
            </a:r>
            <a:r>
              <a:rPr lang="pt-PT" sz="1800" dirty="0" err="1"/>
              <a:t>carrot</a:t>
            </a:r>
            <a:r>
              <a:rPr lang="pt-PT" sz="1800" dirty="0"/>
              <a:t>, </a:t>
            </a:r>
            <a:r>
              <a:rPr lang="pt-PT" sz="1800" dirty="0" err="1"/>
              <a:t>beet</a:t>
            </a:r>
            <a:r>
              <a:rPr lang="pt-PT" sz="1800" dirty="0"/>
              <a:t>, </a:t>
            </a:r>
            <a:r>
              <a:rPr lang="pt-PT" sz="1800" dirty="0" err="1"/>
              <a:t>red</a:t>
            </a:r>
            <a:r>
              <a:rPr lang="pt-PT" sz="1800" dirty="0"/>
              <a:t> </a:t>
            </a:r>
            <a:r>
              <a:rPr lang="pt-PT" sz="1800" dirty="0" err="1"/>
              <a:t>cabbage</a:t>
            </a:r>
            <a:r>
              <a:rPr lang="pt-PT" sz="1800" dirty="0"/>
              <a:t>, </a:t>
            </a:r>
            <a:r>
              <a:rPr lang="pt-PT" sz="1800" dirty="0" err="1"/>
              <a:t>cucumber</a:t>
            </a:r>
            <a:r>
              <a:rPr lang="pt-PT" sz="1800" dirty="0"/>
              <a:t>, </a:t>
            </a:r>
            <a:r>
              <a:rPr lang="pt-PT" sz="1800" dirty="0" err="1"/>
              <a:t>radish</a:t>
            </a:r>
            <a:r>
              <a:rPr lang="pt-PT" sz="1800" dirty="0"/>
              <a:t>, </a:t>
            </a:r>
            <a:r>
              <a:rPr lang="pt-PT" sz="1800" dirty="0" err="1"/>
              <a:t>peppers</a:t>
            </a:r>
            <a:r>
              <a:rPr lang="pt-PT" sz="1800" dirty="0"/>
              <a:t>, </a:t>
            </a:r>
            <a:r>
              <a:rPr lang="pt-PT" sz="1800" dirty="0" err="1"/>
              <a:t>arugula</a:t>
            </a:r>
            <a:r>
              <a:rPr lang="pt-PT" sz="1800" dirty="0"/>
              <a:t>, </a:t>
            </a:r>
            <a:r>
              <a:rPr lang="pt-PT" sz="1800" dirty="0" err="1"/>
              <a:t>chicory</a:t>
            </a:r>
            <a:r>
              <a:rPr lang="pt-PT" sz="1800" dirty="0"/>
              <a:t>, </a:t>
            </a:r>
            <a:r>
              <a:rPr lang="pt-PT" sz="1800" dirty="0" err="1"/>
              <a:t>cabbage</a:t>
            </a:r>
            <a:r>
              <a:rPr lang="pt-PT" sz="1800" dirty="0"/>
              <a:t>.</a:t>
            </a:r>
          </a:p>
          <a:p>
            <a:pPr marL="0" indent="0" algn="just">
              <a:lnSpc>
                <a:spcPct val="100000"/>
              </a:lnSpc>
              <a:spcBef>
                <a:spcPts val="0"/>
              </a:spcBef>
              <a:buNone/>
            </a:pPr>
            <a:r>
              <a:rPr lang="pt-PT" sz="1800" dirty="0" err="1"/>
              <a:t>Cooked</a:t>
            </a:r>
            <a:r>
              <a:rPr lang="pt-PT" sz="1800" dirty="0"/>
              <a:t>: </a:t>
            </a:r>
            <a:r>
              <a:rPr lang="pt-PT" sz="1800" dirty="0" err="1"/>
              <a:t>corn</a:t>
            </a:r>
            <a:r>
              <a:rPr lang="pt-PT" sz="1800" dirty="0"/>
              <a:t>, </a:t>
            </a:r>
            <a:r>
              <a:rPr lang="pt-PT" sz="1800" dirty="0" err="1"/>
              <a:t>turnip</a:t>
            </a:r>
            <a:r>
              <a:rPr lang="pt-PT" sz="1800" dirty="0"/>
              <a:t>, </a:t>
            </a:r>
            <a:r>
              <a:rPr lang="pt-PT" sz="1800" dirty="0" err="1"/>
              <a:t>peas</a:t>
            </a:r>
            <a:r>
              <a:rPr lang="pt-PT" sz="1800" dirty="0"/>
              <a:t>, </a:t>
            </a:r>
            <a:r>
              <a:rPr lang="pt-PT" sz="1800" dirty="0" err="1"/>
              <a:t>brussels</a:t>
            </a:r>
            <a:r>
              <a:rPr lang="pt-PT" sz="1800" dirty="0"/>
              <a:t> </a:t>
            </a:r>
            <a:r>
              <a:rPr lang="pt-PT" sz="1800" dirty="0" err="1"/>
              <a:t>sprouts</a:t>
            </a:r>
            <a:r>
              <a:rPr lang="pt-PT" sz="1800" dirty="0"/>
              <a:t>, </a:t>
            </a:r>
            <a:r>
              <a:rPr lang="pt-PT" sz="1800" dirty="0" err="1"/>
              <a:t>savoy</a:t>
            </a:r>
            <a:r>
              <a:rPr lang="pt-PT" sz="1800" dirty="0"/>
              <a:t> </a:t>
            </a:r>
            <a:r>
              <a:rPr lang="pt-PT" sz="1800" dirty="0" err="1"/>
              <a:t>cabbage</a:t>
            </a:r>
            <a:r>
              <a:rPr lang="pt-PT" sz="1800" dirty="0"/>
              <a:t>, courgette, </a:t>
            </a:r>
            <a:r>
              <a:rPr lang="pt-PT" sz="1800" dirty="0" err="1"/>
              <a:t>broccoli</a:t>
            </a:r>
            <a:r>
              <a:rPr lang="pt-PT" sz="1800" dirty="0"/>
              <a:t>, green </a:t>
            </a:r>
            <a:r>
              <a:rPr lang="pt-PT" sz="1800" dirty="0" err="1"/>
              <a:t>beans</a:t>
            </a:r>
            <a:r>
              <a:rPr lang="pt-PT" sz="1800" dirty="0"/>
              <a:t>, </a:t>
            </a:r>
            <a:r>
              <a:rPr lang="pt-PT" sz="1800" dirty="0" err="1"/>
              <a:t>cauliflower</a:t>
            </a:r>
            <a:r>
              <a:rPr lang="pt-PT" sz="1800" dirty="0"/>
              <a:t>, </a:t>
            </a:r>
            <a:r>
              <a:rPr lang="pt-PT" sz="1800" dirty="0" err="1"/>
              <a:t>carrots</a:t>
            </a:r>
            <a:r>
              <a:rPr lang="pt-PT" sz="1800" dirty="0"/>
              <a:t>, </a:t>
            </a:r>
            <a:r>
              <a:rPr lang="pt-PT" sz="1800" dirty="0" err="1"/>
              <a:t>sprouts</a:t>
            </a:r>
            <a:r>
              <a:rPr lang="pt-PT" sz="1800" dirty="0"/>
              <a:t>, </a:t>
            </a:r>
            <a:r>
              <a:rPr lang="pt-PT" sz="1800" dirty="0" err="1"/>
              <a:t>turnip</a:t>
            </a:r>
            <a:r>
              <a:rPr lang="pt-PT" sz="1800" dirty="0"/>
              <a:t> greens, </a:t>
            </a:r>
            <a:r>
              <a:rPr lang="pt-PT" sz="1800" dirty="0" err="1"/>
              <a:t>cabbage</a:t>
            </a:r>
            <a:r>
              <a:rPr lang="pt-PT" sz="1800" dirty="0"/>
              <a:t>, </a:t>
            </a:r>
            <a:r>
              <a:rPr lang="pt-PT" sz="1800" dirty="0" err="1"/>
              <a:t>pepper</a:t>
            </a:r>
            <a:r>
              <a:rPr lang="pt-PT" sz="1800" dirty="0"/>
              <a:t>, etc.</a:t>
            </a:r>
          </a:p>
          <a:p>
            <a:pPr marL="0" indent="0" algn="just">
              <a:lnSpc>
                <a:spcPct val="100000"/>
              </a:lnSpc>
              <a:spcBef>
                <a:spcPts val="0"/>
              </a:spcBef>
              <a:buNone/>
            </a:pPr>
            <a:r>
              <a:rPr lang="pt-PT" sz="1800" dirty="0"/>
              <a:t>For </a:t>
            </a:r>
            <a:r>
              <a:rPr lang="pt-PT" sz="1800" dirty="0" err="1"/>
              <a:t>seasoning</a:t>
            </a:r>
            <a:r>
              <a:rPr lang="pt-PT" sz="1800" dirty="0"/>
              <a:t>, </a:t>
            </a:r>
            <a:r>
              <a:rPr lang="pt-PT" sz="1800" dirty="0" err="1"/>
              <a:t>the</a:t>
            </a:r>
            <a:r>
              <a:rPr lang="pt-PT" sz="1800" dirty="0"/>
              <a:t> </a:t>
            </a:r>
            <a:r>
              <a:rPr lang="pt-PT" sz="1800" dirty="0" err="1"/>
              <a:t>following</a:t>
            </a:r>
            <a:r>
              <a:rPr lang="pt-PT" sz="1800" dirty="0"/>
              <a:t> </a:t>
            </a:r>
            <a:r>
              <a:rPr lang="pt-PT" sz="1800" dirty="0" err="1"/>
              <a:t>should</a:t>
            </a:r>
            <a:r>
              <a:rPr lang="pt-PT" sz="1800" dirty="0"/>
              <a:t> </a:t>
            </a:r>
            <a:r>
              <a:rPr lang="pt-PT" sz="1800" dirty="0" err="1"/>
              <a:t>be</a:t>
            </a:r>
            <a:r>
              <a:rPr lang="pt-PT" sz="1800" dirty="0"/>
              <a:t> </a:t>
            </a:r>
            <a:r>
              <a:rPr lang="pt-PT" sz="1800" dirty="0" err="1"/>
              <a:t>available</a:t>
            </a:r>
            <a:r>
              <a:rPr lang="pt-PT" sz="1800" dirty="0"/>
              <a:t>: extra </a:t>
            </a:r>
            <a:r>
              <a:rPr lang="pt-PT" sz="1800" dirty="0" err="1"/>
              <a:t>virgin</a:t>
            </a:r>
            <a:r>
              <a:rPr lang="pt-PT" sz="1800" dirty="0"/>
              <a:t> </a:t>
            </a:r>
            <a:r>
              <a:rPr lang="pt-PT" sz="1800" dirty="0" err="1"/>
              <a:t>olive</a:t>
            </a:r>
            <a:r>
              <a:rPr lang="pt-PT" sz="1800" dirty="0"/>
              <a:t> </a:t>
            </a:r>
            <a:r>
              <a:rPr lang="pt-PT" sz="1800" dirty="0" err="1"/>
              <a:t>oil</a:t>
            </a:r>
            <a:r>
              <a:rPr lang="pt-PT" sz="1800" dirty="0"/>
              <a:t>, </a:t>
            </a:r>
            <a:r>
              <a:rPr lang="pt-PT" sz="1800" dirty="0" err="1"/>
              <a:t>vinegar</a:t>
            </a:r>
            <a:r>
              <a:rPr lang="pt-PT" sz="1800" dirty="0"/>
              <a:t>, </a:t>
            </a:r>
            <a:r>
              <a:rPr lang="pt-PT" sz="1800" dirty="0" err="1"/>
              <a:t>balsamic</a:t>
            </a:r>
            <a:r>
              <a:rPr lang="pt-PT" sz="1800" dirty="0"/>
              <a:t> </a:t>
            </a:r>
            <a:r>
              <a:rPr lang="pt-PT" sz="1800" dirty="0" err="1"/>
              <a:t>vinegar</a:t>
            </a:r>
            <a:r>
              <a:rPr lang="pt-PT" sz="1800" dirty="0"/>
              <a:t>, </a:t>
            </a:r>
            <a:r>
              <a:rPr lang="pt-PT" sz="1800" dirty="0" err="1"/>
              <a:t>lemon</a:t>
            </a:r>
            <a:r>
              <a:rPr lang="pt-PT" sz="1800" dirty="0"/>
              <a:t>, </a:t>
            </a:r>
            <a:r>
              <a:rPr lang="pt-PT" sz="1800" dirty="0" err="1"/>
              <a:t>coriander</a:t>
            </a:r>
            <a:r>
              <a:rPr lang="pt-PT" sz="1800" dirty="0"/>
              <a:t>, </a:t>
            </a:r>
            <a:r>
              <a:rPr lang="pt-PT" sz="1800" dirty="0" err="1"/>
              <a:t>parsley</a:t>
            </a:r>
            <a:r>
              <a:rPr lang="pt-PT" sz="1800" dirty="0"/>
              <a:t> </a:t>
            </a:r>
            <a:r>
              <a:rPr lang="pt-PT" sz="1800" dirty="0" err="1"/>
              <a:t>and</a:t>
            </a:r>
            <a:r>
              <a:rPr lang="pt-PT" sz="1800" dirty="0"/>
              <a:t> </a:t>
            </a:r>
            <a:r>
              <a:rPr lang="pt-PT" sz="1800" dirty="0" err="1"/>
              <a:t>oregano</a:t>
            </a:r>
            <a:r>
              <a:rPr lang="pt-PT" sz="1800" dirty="0"/>
              <a:t> in </a:t>
            </a:r>
            <a:r>
              <a:rPr lang="pt-PT" sz="1800" dirty="0" err="1"/>
              <a:t>packaging</a:t>
            </a:r>
            <a:r>
              <a:rPr lang="pt-PT" sz="1800" dirty="0"/>
              <a:t> </a:t>
            </a:r>
            <a:r>
              <a:rPr lang="pt-PT" sz="1800" dirty="0" err="1"/>
              <a:t>suitable</a:t>
            </a:r>
            <a:r>
              <a:rPr lang="pt-PT" sz="1800" dirty="0"/>
              <a:t> for </a:t>
            </a:r>
            <a:r>
              <a:rPr lang="pt-PT" sz="1800" dirty="0" err="1"/>
              <a:t>seasoning</a:t>
            </a:r>
            <a:r>
              <a:rPr lang="pt-PT" sz="18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AD800-5B8F-49EE-8F18-18C5BE0F95A1}"/>
              </a:ext>
            </a:extLst>
          </p:cNvPr>
          <p:cNvSpPr>
            <a:spLocks noGrp="1"/>
          </p:cNvSpPr>
          <p:nvPr>
            <p:ph type="title"/>
          </p:nvPr>
        </p:nvSpPr>
        <p:spPr/>
        <p:txBody>
          <a:bodyPr/>
          <a:lstStyle/>
          <a:p>
            <a:r>
              <a:rPr lang="en-US" altLang="en-US" dirty="0"/>
              <a:t>The daily menu consists of the following components:</a:t>
            </a:r>
            <a:endParaRPr lang="pt-PT" dirty="0"/>
          </a:p>
        </p:txBody>
      </p:sp>
      <p:sp>
        <p:nvSpPr>
          <p:cNvPr id="3" name="Marcador de Posição de Conteúdo 2">
            <a:extLst>
              <a:ext uri="{FF2B5EF4-FFF2-40B4-BE49-F238E27FC236}">
                <a16:creationId xmlns:a16="http://schemas.microsoft.com/office/drawing/2014/main" id="{66BDF8B3-E27C-42A9-ADE3-9D1B25DFA7D1}"/>
              </a:ext>
            </a:extLst>
          </p:cNvPr>
          <p:cNvSpPr>
            <a:spLocks noGrp="1"/>
          </p:cNvSpPr>
          <p:nvPr>
            <p:ph sz="half" idx="1"/>
          </p:nvPr>
        </p:nvSpPr>
        <p:spPr/>
        <p:txBody>
          <a:bodyPr>
            <a:normAutofit/>
          </a:bodyPr>
          <a:lstStyle/>
          <a:p>
            <a:pPr marL="0" indent="0">
              <a:buNone/>
            </a:pPr>
            <a:endParaRPr lang="en-US" altLang="en-US" sz="1800" dirty="0"/>
          </a:p>
          <a:p>
            <a:pPr marL="0" indent="0">
              <a:lnSpc>
                <a:spcPct val="120000"/>
              </a:lnSpc>
              <a:spcBef>
                <a:spcPts val="0"/>
              </a:spcBef>
              <a:buNone/>
            </a:pPr>
            <a:r>
              <a:rPr lang="en-US" altLang="en-US" sz="1800" dirty="0"/>
              <a:t>e) Bread </a:t>
            </a:r>
          </a:p>
          <a:p>
            <a:pPr marL="457200" lvl="2" indent="0">
              <a:lnSpc>
                <a:spcPct val="120000"/>
              </a:lnSpc>
              <a:spcBef>
                <a:spcPts val="0"/>
              </a:spcBef>
              <a:buNone/>
            </a:pPr>
            <a:r>
              <a:rPr lang="en-US" altLang="en-US" sz="1600" dirty="0"/>
              <a:t>1 whole grain bread (made on the same day)</a:t>
            </a:r>
          </a:p>
          <a:p>
            <a:pPr marL="0" indent="0">
              <a:lnSpc>
                <a:spcPct val="120000"/>
              </a:lnSpc>
              <a:spcBef>
                <a:spcPts val="0"/>
              </a:spcBef>
              <a:buNone/>
            </a:pPr>
            <a:r>
              <a:rPr lang="en-US" altLang="en-US" sz="1800" dirty="0"/>
              <a:t>f) Dessert </a:t>
            </a:r>
          </a:p>
          <a:p>
            <a:pPr marL="457200" lvl="1" indent="0">
              <a:lnSpc>
                <a:spcPct val="120000"/>
              </a:lnSpc>
              <a:spcBef>
                <a:spcPts val="0"/>
              </a:spcBef>
              <a:buNone/>
            </a:pPr>
            <a:r>
              <a:rPr lang="en-US" altLang="en-US" sz="1600" dirty="0"/>
              <a:t>Vary the type of fruit, preferably seasonal fruits, at least 3 varieties.</a:t>
            </a:r>
          </a:p>
          <a:p>
            <a:pPr marL="457200" lvl="1" indent="0">
              <a:lnSpc>
                <a:spcPct val="120000"/>
              </a:lnSpc>
              <a:spcBef>
                <a:spcPts val="0"/>
              </a:spcBef>
              <a:buNone/>
            </a:pPr>
            <a:r>
              <a:rPr lang="en-US" altLang="en-US" sz="1600" dirty="0"/>
              <a:t>Simultaneously with the raw fruit, it can be served</a:t>
            </a:r>
          </a:p>
          <a:p>
            <a:pPr marL="457200" lvl="1" indent="0">
              <a:lnSpc>
                <a:spcPct val="120000"/>
              </a:lnSpc>
              <a:spcBef>
                <a:spcPts val="0"/>
              </a:spcBef>
              <a:buNone/>
            </a:pPr>
            <a:r>
              <a:rPr lang="en-US" altLang="en-US" sz="1600" dirty="0"/>
              <a:t>boiled or roasted fruit with no added sugar, in the</a:t>
            </a:r>
          </a:p>
          <a:p>
            <a:pPr marL="457200" lvl="1" indent="0">
              <a:lnSpc>
                <a:spcPct val="120000"/>
              </a:lnSpc>
              <a:spcBef>
                <a:spcPts val="0"/>
              </a:spcBef>
              <a:buNone/>
            </a:pPr>
            <a:r>
              <a:rPr lang="en-US" altLang="en-US" sz="1600" dirty="0"/>
              <a:t>maximum once a week.</a:t>
            </a:r>
          </a:p>
          <a:p>
            <a:pPr marL="457200" lvl="1" indent="0">
              <a:lnSpc>
                <a:spcPct val="120000"/>
              </a:lnSpc>
              <a:spcBef>
                <a:spcPts val="0"/>
              </a:spcBef>
              <a:buNone/>
            </a:pPr>
            <a:r>
              <a:rPr lang="en-US" altLang="en-US" sz="1600" dirty="0"/>
              <a:t>Simultaneously with raw fruit, on a different day</a:t>
            </a:r>
          </a:p>
          <a:p>
            <a:pPr marL="457200" lvl="1" indent="0">
              <a:lnSpc>
                <a:spcPct val="120000"/>
              </a:lnSpc>
              <a:spcBef>
                <a:spcPts val="0"/>
              </a:spcBef>
              <a:buNone/>
            </a:pPr>
            <a:r>
              <a:rPr lang="en-US" altLang="en-US" sz="1600" dirty="0"/>
              <a:t>of the cooked / roasted fruit, it can also be served, a</a:t>
            </a:r>
          </a:p>
          <a:p>
            <a:pPr marL="457200" lvl="1" indent="0">
              <a:lnSpc>
                <a:spcPct val="120000"/>
              </a:lnSpc>
              <a:spcBef>
                <a:spcPts val="0"/>
              </a:spcBef>
              <a:buNone/>
            </a:pPr>
            <a:r>
              <a:rPr lang="en-US" altLang="en-US" sz="1600" dirty="0"/>
              <a:t>once a week, sweet / gelatin of vegetable origin /</a:t>
            </a:r>
          </a:p>
          <a:p>
            <a:pPr marL="457200" lvl="1" indent="0">
              <a:lnSpc>
                <a:spcPct val="120000"/>
              </a:lnSpc>
              <a:spcBef>
                <a:spcPts val="0"/>
              </a:spcBef>
              <a:buNone/>
            </a:pPr>
            <a:r>
              <a:rPr lang="en-US" altLang="en-US" sz="1600" dirty="0"/>
              <a:t>milk / yogurt ice cream.</a:t>
            </a:r>
          </a:p>
          <a:p>
            <a:pPr marL="0" indent="0">
              <a:buNone/>
            </a:pPr>
            <a:endParaRPr lang="pt-PT" sz="1800" dirty="0"/>
          </a:p>
        </p:txBody>
      </p:sp>
      <p:sp>
        <p:nvSpPr>
          <p:cNvPr id="4" name="Marcador de Posição de Conteúdo 3">
            <a:extLst>
              <a:ext uri="{FF2B5EF4-FFF2-40B4-BE49-F238E27FC236}">
                <a16:creationId xmlns:a16="http://schemas.microsoft.com/office/drawing/2014/main" id="{EF777A3F-DDF1-4E78-9D13-A506C305AAAF}"/>
              </a:ext>
            </a:extLst>
          </p:cNvPr>
          <p:cNvSpPr>
            <a:spLocks noGrp="1"/>
          </p:cNvSpPr>
          <p:nvPr>
            <p:ph sz="half" idx="2"/>
          </p:nvPr>
        </p:nvSpPr>
        <p:spPr/>
        <p:txBody>
          <a:bodyPr>
            <a:normAutofit/>
          </a:bodyPr>
          <a:lstStyle/>
          <a:p>
            <a:pPr marL="0" indent="0">
              <a:buNone/>
            </a:pPr>
            <a:endParaRPr lang="en-US" altLang="en-US" sz="1800" dirty="0"/>
          </a:p>
          <a:p>
            <a:pPr marL="0" indent="0">
              <a:buNone/>
            </a:pPr>
            <a:r>
              <a:rPr lang="en-US" altLang="en-US" sz="1800" dirty="0"/>
              <a:t>g) Water is the only drink served.</a:t>
            </a:r>
          </a:p>
          <a:p>
            <a:pPr marL="457200" lvl="1" indent="0">
              <a:buNone/>
            </a:pPr>
            <a:r>
              <a:rPr lang="en-US" altLang="en-US" sz="1600" dirty="0"/>
              <a:t>The consumption of any another drink in school cafeterias is forbidden.</a:t>
            </a:r>
            <a:endParaRPr lang="pt-PT" sz="1600" dirty="0"/>
          </a:p>
        </p:txBody>
      </p:sp>
    </p:spTree>
    <p:extLst>
      <p:ext uri="{BB962C8B-B14F-4D97-AF65-F5344CB8AC3E}">
        <p14:creationId xmlns:p14="http://schemas.microsoft.com/office/powerpoint/2010/main" val="125195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6CD112E-76D4-4C8C-A41E-673F0705CEAF}"/>
              </a:ext>
            </a:extLst>
          </p:cNvPr>
          <p:cNvSpPr>
            <a:spLocks noGrp="1"/>
          </p:cNvSpPr>
          <p:nvPr>
            <p:ph type="title"/>
          </p:nvPr>
        </p:nvSpPr>
        <p:spPr/>
        <p:txBody>
          <a:bodyPr/>
          <a:lstStyle/>
          <a:p>
            <a:r>
              <a:rPr lang="pt-PT" dirty="0"/>
              <a:t>Menu </a:t>
            </a:r>
            <a:r>
              <a:rPr lang="pt-PT" dirty="0" err="1"/>
              <a:t>Components</a:t>
            </a:r>
            <a:endParaRPr lang="pt-PT" dirty="0"/>
          </a:p>
        </p:txBody>
      </p:sp>
      <p:graphicFrame>
        <p:nvGraphicFramePr>
          <p:cNvPr id="7" name="Tabela 7">
            <a:extLst>
              <a:ext uri="{FF2B5EF4-FFF2-40B4-BE49-F238E27FC236}">
                <a16:creationId xmlns:a16="http://schemas.microsoft.com/office/drawing/2014/main" id="{BAC55756-9047-4829-96D8-ED2C69E73EFB}"/>
              </a:ext>
            </a:extLst>
          </p:cNvPr>
          <p:cNvGraphicFramePr>
            <a:graphicFrameLocks noGrp="1"/>
          </p:cNvGraphicFramePr>
          <p:nvPr>
            <p:ph idx="1"/>
            <p:extLst>
              <p:ext uri="{D42A27DB-BD31-4B8C-83A1-F6EECF244321}">
                <p14:modId xmlns:p14="http://schemas.microsoft.com/office/powerpoint/2010/main" val="3050268003"/>
              </p:ext>
            </p:extLst>
          </p:nvPr>
        </p:nvGraphicFramePr>
        <p:xfrm>
          <a:off x="838200" y="2069465"/>
          <a:ext cx="10515600" cy="3725796"/>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50051219"/>
                    </a:ext>
                  </a:extLst>
                </a:gridCol>
                <a:gridCol w="2103120">
                  <a:extLst>
                    <a:ext uri="{9D8B030D-6E8A-4147-A177-3AD203B41FA5}">
                      <a16:colId xmlns:a16="http://schemas.microsoft.com/office/drawing/2014/main" val="923872382"/>
                    </a:ext>
                  </a:extLst>
                </a:gridCol>
                <a:gridCol w="2103120">
                  <a:extLst>
                    <a:ext uri="{9D8B030D-6E8A-4147-A177-3AD203B41FA5}">
                      <a16:colId xmlns:a16="http://schemas.microsoft.com/office/drawing/2014/main" val="1564974381"/>
                    </a:ext>
                  </a:extLst>
                </a:gridCol>
                <a:gridCol w="2103120">
                  <a:extLst>
                    <a:ext uri="{9D8B030D-6E8A-4147-A177-3AD203B41FA5}">
                      <a16:colId xmlns:a16="http://schemas.microsoft.com/office/drawing/2014/main" val="418281521"/>
                    </a:ext>
                  </a:extLst>
                </a:gridCol>
                <a:gridCol w="2103120">
                  <a:extLst>
                    <a:ext uri="{9D8B030D-6E8A-4147-A177-3AD203B41FA5}">
                      <a16:colId xmlns:a16="http://schemas.microsoft.com/office/drawing/2014/main" val="612482392"/>
                    </a:ext>
                  </a:extLst>
                </a:gridCol>
              </a:tblGrid>
              <a:tr h="514286">
                <a:tc>
                  <a:txBody>
                    <a:bodyPr/>
                    <a:lstStyle/>
                    <a:p>
                      <a:pPr algn="ctr"/>
                      <a:r>
                        <a:rPr lang="pt-PT" dirty="0"/>
                        <a:t>Menu </a:t>
                      </a:r>
                      <a:r>
                        <a:rPr lang="pt-PT" dirty="0" err="1"/>
                        <a:t>Components</a:t>
                      </a:r>
                      <a:endParaRPr lang="pt-PT" dirty="0"/>
                    </a:p>
                  </a:txBody>
                  <a:tcPr anchor="ctr"/>
                </a:tc>
                <a:tc>
                  <a:txBody>
                    <a:bodyPr/>
                    <a:lstStyle/>
                    <a:p>
                      <a:pPr algn="ctr"/>
                      <a:r>
                        <a:rPr lang="pt-PT" dirty="0" err="1"/>
                        <a:t>Recommended</a:t>
                      </a:r>
                      <a:endParaRPr lang="pt-PT" dirty="0"/>
                    </a:p>
                  </a:txBody>
                  <a:tcPr anchor="ctr"/>
                </a:tc>
                <a:tc>
                  <a:txBody>
                    <a:bodyPr/>
                    <a:lstStyle/>
                    <a:p>
                      <a:pPr algn="ctr"/>
                      <a:r>
                        <a:rPr lang="pt-PT" dirty="0" err="1"/>
                        <a:t>Maximum</a:t>
                      </a:r>
                      <a:endParaRPr lang="pt-PT" dirty="0"/>
                    </a:p>
                  </a:txBody>
                  <a:tcPr anchor="ctr"/>
                </a:tc>
                <a:tc>
                  <a:txBody>
                    <a:bodyPr/>
                    <a:lstStyle/>
                    <a:p>
                      <a:pPr algn="ctr"/>
                      <a:r>
                        <a:rPr lang="pt-PT" dirty="0" err="1"/>
                        <a:t>Minimum</a:t>
                      </a:r>
                      <a:endParaRPr lang="pt-PT" dirty="0"/>
                    </a:p>
                  </a:txBody>
                  <a:tcPr anchor="ctr"/>
                </a:tc>
                <a:tc>
                  <a:txBody>
                    <a:bodyPr/>
                    <a:lstStyle/>
                    <a:p>
                      <a:pPr algn="ctr"/>
                      <a:r>
                        <a:rPr lang="pt-PT" dirty="0" err="1"/>
                        <a:t>Frequency</a:t>
                      </a:r>
                      <a:endParaRPr lang="pt-PT" dirty="0"/>
                    </a:p>
                  </a:txBody>
                  <a:tcPr anchor="ctr"/>
                </a:tc>
                <a:extLst>
                  <a:ext uri="{0D108BD9-81ED-4DB2-BD59-A6C34878D82A}">
                    <a16:rowId xmlns:a16="http://schemas.microsoft.com/office/drawing/2014/main" val="1333863362"/>
                  </a:ext>
                </a:extLst>
              </a:tr>
              <a:tr h="514286">
                <a:tc>
                  <a:txBody>
                    <a:bodyPr/>
                    <a:lstStyle/>
                    <a:p>
                      <a:pPr algn="ctr"/>
                      <a:r>
                        <a:rPr lang="pt-PT" dirty="0" err="1"/>
                        <a:t>Soup</a:t>
                      </a:r>
                      <a:r>
                        <a:rPr lang="pt-PT" dirty="0"/>
                        <a:t> </a:t>
                      </a:r>
                      <a:r>
                        <a:rPr lang="pt-PT" dirty="0" err="1"/>
                        <a:t>like</a:t>
                      </a:r>
                      <a:r>
                        <a:rPr lang="pt-PT" dirty="0"/>
                        <a:t> </a:t>
                      </a:r>
                    </a:p>
                    <a:p>
                      <a:pPr algn="ctr"/>
                      <a:r>
                        <a:rPr lang="pt-PT" dirty="0" err="1"/>
                        <a:t>cream</a:t>
                      </a:r>
                      <a:r>
                        <a:rPr lang="pt-PT" dirty="0"/>
                        <a:t> / </a:t>
                      </a:r>
                      <a:r>
                        <a:rPr lang="pt-PT" dirty="0" err="1"/>
                        <a:t>velvet</a:t>
                      </a:r>
                      <a:endParaRPr lang="pt-PT" dirty="0"/>
                    </a:p>
                  </a:txBody>
                  <a:tcPr anchor="ctr"/>
                </a:tc>
                <a:tc>
                  <a:txBody>
                    <a:bodyPr/>
                    <a:lstStyle/>
                    <a:p>
                      <a:pPr algn="ctr"/>
                      <a:endParaRPr lang="pt-PT"/>
                    </a:p>
                  </a:txBody>
                  <a:tcPr anchor="ctr"/>
                </a:tc>
                <a:tc>
                  <a:txBody>
                    <a:bodyPr/>
                    <a:lstStyle/>
                    <a:p>
                      <a:pPr algn="ctr"/>
                      <a:r>
                        <a:rPr lang="pt-PT" dirty="0"/>
                        <a:t>2</a:t>
                      </a:r>
                    </a:p>
                  </a:txBody>
                  <a:tcPr anchor="ctr"/>
                </a:tc>
                <a:tc>
                  <a:txBody>
                    <a:bodyPr/>
                    <a:lstStyle/>
                    <a:p>
                      <a:pPr algn="ctr"/>
                      <a:endParaRPr lang="pt-PT"/>
                    </a:p>
                  </a:txBody>
                  <a:tcPr anchor="ctr"/>
                </a:tc>
                <a:tc>
                  <a:txBody>
                    <a:bodyPr/>
                    <a:lstStyle/>
                    <a:p>
                      <a:pPr algn="ctr"/>
                      <a:r>
                        <a:rPr lang="pt-PT" dirty="0" err="1"/>
                        <a:t>Weekly</a:t>
                      </a:r>
                      <a:endParaRPr lang="pt-PT" dirty="0"/>
                    </a:p>
                  </a:txBody>
                  <a:tcPr anchor="ctr"/>
                </a:tc>
                <a:extLst>
                  <a:ext uri="{0D108BD9-81ED-4DB2-BD59-A6C34878D82A}">
                    <a16:rowId xmlns:a16="http://schemas.microsoft.com/office/drawing/2014/main" val="4064385661"/>
                  </a:ext>
                </a:extLst>
              </a:tr>
              <a:tr h="514286">
                <a:tc>
                  <a:txBody>
                    <a:bodyPr/>
                    <a:lstStyle/>
                    <a:p>
                      <a:pPr algn="ctr"/>
                      <a:r>
                        <a:rPr lang="pt-PT" dirty="0" err="1"/>
                        <a:t>Soup</a:t>
                      </a:r>
                      <a:r>
                        <a:rPr lang="pt-PT" dirty="0"/>
                        <a:t> </a:t>
                      </a:r>
                      <a:r>
                        <a:rPr lang="pt-PT" dirty="0" err="1"/>
                        <a:t>with</a:t>
                      </a:r>
                      <a:r>
                        <a:rPr lang="pt-PT" dirty="0"/>
                        <a:t> </a:t>
                      </a:r>
                      <a:r>
                        <a:rPr lang="pt-PT" dirty="0" err="1"/>
                        <a:t>beans</a:t>
                      </a:r>
                      <a:endParaRPr lang="pt-PT" dirty="0"/>
                    </a:p>
                  </a:txBody>
                  <a:tcPr anchor="ctr"/>
                </a:tc>
                <a:tc>
                  <a:txBody>
                    <a:bodyPr/>
                    <a:lstStyle/>
                    <a:p>
                      <a:pPr algn="ctr"/>
                      <a:endParaRPr lang="pt-PT"/>
                    </a:p>
                  </a:txBody>
                  <a:tcPr anchor="ctr"/>
                </a:tc>
                <a:tc>
                  <a:txBody>
                    <a:bodyPr/>
                    <a:lstStyle/>
                    <a:p>
                      <a:pPr algn="ctr"/>
                      <a:endParaRPr lang="pt-PT" dirty="0"/>
                    </a:p>
                  </a:txBody>
                  <a:tcPr anchor="ctr"/>
                </a:tc>
                <a:tc>
                  <a:txBody>
                    <a:bodyPr/>
                    <a:lstStyle/>
                    <a:p>
                      <a:pPr algn="ctr"/>
                      <a:r>
                        <a:rPr lang="pt-PT" dirty="0"/>
                        <a:t>1</a:t>
                      </a:r>
                    </a:p>
                  </a:txBody>
                  <a:tcPr anchor="ctr"/>
                </a:tc>
                <a:tc>
                  <a:txBody>
                    <a:bodyPr/>
                    <a:lstStyle/>
                    <a:p>
                      <a:pPr algn="ctr"/>
                      <a:r>
                        <a:rPr lang="pt-PT" dirty="0" err="1"/>
                        <a:t>Weekly</a:t>
                      </a:r>
                      <a:endParaRPr lang="pt-PT" dirty="0"/>
                    </a:p>
                  </a:txBody>
                  <a:tcPr anchor="ctr"/>
                </a:tc>
                <a:extLst>
                  <a:ext uri="{0D108BD9-81ED-4DB2-BD59-A6C34878D82A}">
                    <a16:rowId xmlns:a16="http://schemas.microsoft.com/office/drawing/2014/main" val="220364419"/>
                  </a:ext>
                </a:extLst>
              </a:tr>
              <a:tr h="514286">
                <a:tc>
                  <a:txBody>
                    <a:bodyPr/>
                    <a:lstStyle/>
                    <a:p>
                      <a:pPr algn="ctr"/>
                      <a:r>
                        <a:rPr lang="pt-PT" dirty="0" err="1"/>
                        <a:t>Meat</a:t>
                      </a:r>
                      <a:r>
                        <a:rPr lang="pt-PT" dirty="0"/>
                        <a:t> </a:t>
                      </a:r>
                      <a:r>
                        <a:rPr lang="pt-PT" dirty="0" err="1"/>
                        <a:t>Soup</a:t>
                      </a:r>
                      <a:endParaRPr lang="pt-PT" dirty="0"/>
                    </a:p>
                  </a:txBody>
                  <a:tcPr anchor="ctr"/>
                </a:tc>
                <a:tc>
                  <a:txBody>
                    <a:bodyPr/>
                    <a:lstStyle/>
                    <a:p>
                      <a:pPr algn="ctr"/>
                      <a:endParaRPr lang="pt-PT"/>
                    </a:p>
                  </a:txBody>
                  <a:tcPr anchor="ctr"/>
                </a:tc>
                <a:tc>
                  <a:txBody>
                    <a:bodyPr/>
                    <a:lstStyle/>
                    <a:p>
                      <a:pPr algn="ctr"/>
                      <a:r>
                        <a:rPr lang="pt-PT" dirty="0"/>
                        <a:t>1</a:t>
                      </a:r>
                    </a:p>
                  </a:txBody>
                  <a:tcPr anchor="ctr"/>
                </a:tc>
                <a:tc>
                  <a:txBody>
                    <a:bodyPr/>
                    <a:lstStyle/>
                    <a:p>
                      <a:pPr algn="ctr"/>
                      <a:endParaRPr lang="pt-PT" dirty="0"/>
                    </a:p>
                  </a:txBody>
                  <a:tcPr anchor="ctr"/>
                </a:tc>
                <a:tc>
                  <a:txBody>
                    <a:bodyPr/>
                    <a:lstStyle/>
                    <a:p>
                      <a:pPr algn="ctr"/>
                      <a:r>
                        <a:rPr lang="pt-PT" dirty="0" err="1"/>
                        <a:t>Monthly</a:t>
                      </a:r>
                      <a:endParaRPr lang="pt-PT" dirty="0"/>
                    </a:p>
                  </a:txBody>
                  <a:tcPr anchor="ctr"/>
                </a:tc>
                <a:extLst>
                  <a:ext uri="{0D108BD9-81ED-4DB2-BD59-A6C34878D82A}">
                    <a16:rowId xmlns:a16="http://schemas.microsoft.com/office/drawing/2014/main" val="869860479"/>
                  </a:ext>
                </a:extLst>
              </a:tr>
              <a:tr h="514286">
                <a:tc>
                  <a:txBody>
                    <a:bodyPr/>
                    <a:lstStyle/>
                    <a:p>
                      <a:pPr algn="ctr"/>
                      <a:r>
                        <a:rPr lang="pt-PT" dirty="0" err="1"/>
                        <a:t>Fish</a:t>
                      </a:r>
                      <a:r>
                        <a:rPr lang="pt-PT" dirty="0"/>
                        <a:t> </a:t>
                      </a:r>
                      <a:r>
                        <a:rPr lang="pt-PT" dirty="0" err="1"/>
                        <a:t>Soup</a:t>
                      </a:r>
                      <a:endParaRPr lang="pt-PT" dirty="0"/>
                    </a:p>
                  </a:txBody>
                  <a:tcPr anchor="ctr"/>
                </a:tc>
                <a:tc>
                  <a:txBody>
                    <a:bodyPr/>
                    <a:lstStyle/>
                    <a:p>
                      <a:pPr algn="ctr"/>
                      <a:endParaRPr lang="pt-PT"/>
                    </a:p>
                  </a:txBody>
                  <a:tcPr anchor="ctr"/>
                </a:tc>
                <a:tc>
                  <a:txBody>
                    <a:bodyPr/>
                    <a:lstStyle/>
                    <a:p>
                      <a:pPr algn="ctr"/>
                      <a:r>
                        <a:rPr lang="pt-PT" dirty="0"/>
                        <a:t>1</a:t>
                      </a:r>
                    </a:p>
                  </a:txBody>
                  <a:tcPr anchor="ctr"/>
                </a:tc>
                <a:tc>
                  <a:txBody>
                    <a:bodyPr/>
                    <a:lstStyle/>
                    <a:p>
                      <a:pPr algn="ctr"/>
                      <a:endParaRPr lang="pt-PT"/>
                    </a:p>
                  </a:txBody>
                  <a:tcPr anchor="ctr"/>
                </a:tc>
                <a:tc>
                  <a:txBody>
                    <a:bodyPr/>
                    <a:lstStyle/>
                    <a:p>
                      <a:pPr algn="ctr"/>
                      <a:r>
                        <a:rPr lang="pt-PT" dirty="0" err="1"/>
                        <a:t>Monthly</a:t>
                      </a:r>
                      <a:endParaRPr lang="pt-PT" dirty="0"/>
                    </a:p>
                  </a:txBody>
                  <a:tcPr anchor="ctr"/>
                </a:tc>
                <a:extLst>
                  <a:ext uri="{0D108BD9-81ED-4DB2-BD59-A6C34878D82A}">
                    <a16:rowId xmlns:a16="http://schemas.microsoft.com/office/drawing/2014/main" val="2050685735"/>
                  </a:ext>
                </a:extLst>
              </a:tr>
              <a:tr h="514286">
                <a:tc>
                  <a:txBody>
                    <a:bodyPr/>
                    <a:lstStyle/>
                    <a:p>
                      <a:pPr algn="ctr"/>
                      <a:r>
                        <a:rPr lang="pt-PT" dirty="0" err="1"/>
                        <a:t>Dish</a:t>
                      </a:r>
                      <a:r>
                        <a:rPr lang="pt-PT" dirty="0"/>
                        <a:t> </a:t>
                      </a:r>
                      <a:r>
                        <a:rPr lang="pt-PT" dirty="0" err="1"/>
                        <a:t>with</a:t>
                      </a:r>
                      <a:r>
                        <a:rPr lang="pt-PT" dirty="0"/>
                        <a:t> </a:t>
                      </a:r>
                      <a:r>
                        <a:rPr lang="pt-PT" dirty="0" err="1"/>
                        <a:t>beans</a:t>
                      </a:r>
                      <a:endParaRPr lang="pt-PT" dirty="0"/>
                    </a:p>
                  </a:txBody>
                  <a:tcPr anchor="ctr"/>
                </a:tc>
                <a:tc>
                  <a:txBody>
                    <a:bodyPr/>
                    <a:lstStyle/>
                    <a:p>
                      <a:pPr algn="ctr"/>
                      <a:r>
                        <a:rPr lang="pt-PT" dirty="0"/>
                        <a:t>1</a:t>
                      </a:r>
                    </a:p>
                  </a:txBody>
                  <a:tcPr anchor="ctr"/>
                </a:tc>
                <a:tc>
                  <a:txBody>
                    <a:bodyPr/>
                    <a:lstStyle/>
                    <a:p>
                      <a:pPr algn="ctr"/>
                      <a:endParaRPr lang="pt-PT" dirty="0"/>
                    </a:p>
                  </a:txBody>
                  <a:tcPr anchor="ctr"/>
                </a:tc>
                <a:tc>
                  <a:txBody>
                    <a:bodyPr/>
                    <a:lstStyle/>
                    <a:p>
                      <a:pPr algn="ctr"/>
                      <a:r>
                        <a:rPr lang="pt-PT" dirty="0"/>
                        <a:t>1</a:t>
                      </a:r>
                    </a:p>
                  </a:txBody>
                  <a:tcPr anchor="ctr"/>
                </a:tc>
                <a:tc>
                  <a:txBody>
                    <a:bodyPr/>
                    <a:lstStyle/>
                    <a:p>
                      <a:pPr algn="ctr"/>
                      <a:r>
                        <a:rPr lang="pt-PT" dirty="0" err="1"/>
                        <a:t>Weekly</a:t>
                      </a:r>
                      <a:endParaRPr lang="pt-PT" dirty="0"/>
                    </a:p>
                  </a:txBody>
                  <a:tcPr anchor="ctr"/>
                </a:tc>
                <a:extLst>
                  <a:ext uri="{0D108BD9-81ED-4DB2-BD59-A6C34878D82A}">
                    <a16:rowId xmlns:a16="http://schemas.microsoft.com/office/drawing/2014/main" val="2808922338"/>
                  </a:ext>
                </a:extLst>
              </a:tr>
              <a:tr h="514286">
                <a:tc>
                  <a:txBody>
                    <a:bodyPr/>
                    <a:lstStyle/>
                    <a:p>
                      <a:pPr algn="ctr"/>
                      <a:r>
                        <a:rPr lang="pt-PT" dirty="0" err="1"/>
                        <a:t>Poultry</a:t>
                      </a:r>
                      <a:r>
                        <a:rPr lang="pt-PT" dirty="0"/>
                        <a:t> </a:t>
                      </a:r>
                      <a:r>
                        <a:rPr lang="pt-PT" dirty="0" err="1"/>
                        <a:t>dish</a:t>
                      </a:r>
                      <a:endParaRPr lang="pt-PT" dirty="0"/>
                    </a:p>
                  </a:txBody>
                  <a:tcPr anchor="ctr"/>
                </a:tc>
                <a:tc>
                  <a:txBody>
                    <a:bodyPr/>
                    <a:lstStyle/>
                    <a:p>
                      <a:pPr algn="ctr"/>
                      <a:r>
                        <a:rPr lang="pt-PT" dirty="0"/>
                        <a:t>1</a:t>
                      </a:r>
                    </a:p>
                  </a:txBody>
                  <a:tcPr anchor="ctr"/>
                </a:tc>
                <a:tc>
                  <a:txBody>
                    <a:bodyPr/>
                    <a:lstStyle/>
                    <a:p>
                      <a:pPr algn="ctr"/>
                      <a:endParaRPr lang="pt-PT"/>
                    </a:p>
                  </a:txBody>
                  <a:tcPr anchor="ctr"/>
                </a:tc>
                <a:tc>
                  <a:txBody>
                    <a:bodyPr/>
                    <a:lstStyle/>
                    <a:p>
                      <a:pPr algn="ctr"/>
                      <a:endParaRPr lang="pt-PT" dirty="0"/>
                    </a:p>
                  </a:txBody>
                  <a:tcPr anchor="ctr"/>
                </a:tc>
                <a:tc>
                  <a:txBody>
                    <a:bodyPr/>
                    <a:lstStyle/>
                    <a:p>
                      <a:pPr algn="ctr"/>
                      <a:r>
                        <a:rPr lang="pt-PT" dirty="0" err="1"/>
                        <a:t>Weekly</a:t>
                      </a:r>
                      <a:endParaRPr lang="pt-PT" dirty="0"/>
                    </a:p>
                  </a:txBody>
                  <a:tcPr anchor="ctr"/>
                </a:tc>
                <a:extLst>
                  <a:ext uri="{0D108BD9-81ED-4DB2-BD59-A6C34878D82A}">
                    <a16:rowId xmlns:a16="http://schemas.microsoft.com/office/drawing/2014/main" val="2884618690"/>
                  </a:ext>
                </a:extLst>
              </a:tr>
            </a:tbl>
          </a:graphicData>
        </a:graphic>
      </p:graphicFrame>
    </p:spTree>
    <p:extLst>
      <p:ext uri="{BB962C8B-B14F-4D97-AF65-F5344CB8AC3E}">
        <p14:creationId xmlns:p14="http://schemas.microsoft.com/office/powerpoint/2010/main" val="286851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349BA-F14E-4533-9E76-2052C1EAAE6A}"/>
              </a:ext>
            </a:extLst>
          </p:cNvPr>
          <p:cNvSpPr>
            <a:spLocks noGrp="1"/>
          </p:cNvSpPr>
          <p:nvPr>
            <p:ph type="title"/>
          </p:nvPr>
        </p:nvSpPr>
        <p:spPr/>
        <p:txBody>
          <a:bodyPr/>
          <a:lstStyle/>
          <a:p>
            <a:r>
              <a:rPr lang="pt-PT" dirty="0"/>
              <a:t>Menu </a:t>
            </a:r>
            <a:r>
              <a:rPr lang="pt-PT" dirty="0" err="1"/>
              <a:t>Components</a:t>
            </a:r>
            <a:endParaRPr lang="pt-PT" dirty="0"/>
          </a:p>
        </p:txBody>
      </p:sp>
      <p:graphicFrame>
        <p:nvGraphicFramePr>
          <p:cNvPr id="4" name="Tabela 7">
            <a:extLst>
              <a:ext uri="{FF2B5EF4-FFF2-40B4-BE49-F238E27FC236}">
                <a16:creationId xmlns:a16="http://schemas.microsoft.com/office/drawing/2014/main" id="{BCDCA560-CE2B-4EBB-BCFE-E80796AE26DA}"/>
              </a:ext>
            </a:extLst>
          </p:cNvPr>
          <p:cNvGraphicFramePr>
            <a:graphicFrameLocks noGrp="1"/>
          </p:cNvGraphicFramePr>
          <p:nvPr>
            <p:ph idx="1"/>
            <p:extLst>
              <p:ext uri="{D42A27DB-BD31-4B8C-83A1-F6EECF244321}">
                <p14:modId xmlns:p14="http://schemas.microsoft.com/office/powerpoint/2010/main" val="2366030755"/>
              </p:ext>
            </p:extLst>
          </p:nvPr>
        </p:nvGraphicFramePr>
        <p:xfrm>
          <a:off x="838200" y="2069465"/>
          <a:ext cx="10515600" cy="4434584"/>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50051219"/>
                    </a:ext>
                  </a:extLst>
                </a:gridCol>
                <a:gridCol w="2103120">
                  <a:extLst>
                    <a:ext uri="{9D8B030D-6E8A-4147-A177-3AD203B41FA5}">
                      <a16:colId xmlns:a16="http://schemas.microsoft.com/office/drawing/2014/main" val="923872382"/>
                    </a:ext>
                  </a:extLst>
                </a:gridCol>
                <a:gridCol w="2103120">
                  <a:extLst>
                    <a:ext uri="{9D8B030D-6E8A-4147-A177-3AD203B41FA5}">
                      <a16:colId xmlns:a16="http://schemas.microsoft.com/office/drawing/2014/main" val="1564974381"/>
                    </a:ext>
                  </a:extLst>
                </a:gridCol>
                <a:gridCol w="2103120">
                  <a:extLst>
                    <a:ext uri="{9D8B030D-6E8A-4147-A177-3AD203B41FA5}">
                      <a16:colId xmlns:a16="http://schemas.microsoft.com/office/drawing/2014/main" val="418281521"/>
                    </a:ext>
                  </a:extLst>
                </a:gridCol>
                <a:gridCol w="2103120">
                  <a:extLst>
                    <a:ext uri="{9D8B030D-6E8A-4147-A177-3AD203B41FA5}">
                      <a16:colId xmlns:a16="http://schemas.microsoft.com/office/drawing/2014/main" val="612482392"/>
                    </a:ext>
                  </a:extLst>
                </a:gridCol>
              </a:tblGrid>
              <a:tr h="514286">
                <a:tc>
                  <a:txBody>
                    <a:bodyPr/>
                    <a:lstStyle/>
                    <a:p>
                      <a:pPr algn="ctr"/>
                      <a:r>
                        <a:rPr lang="pt-PT" dirty="0"/>
                        <a:t>Menu </a:t>
                      </a:r>
                      <a:r>
                        <a:rPr lang="pt-PT" dirty="0" err="1"/>
                        <a:t>Components</a:t>
                      </a:r>
                      <a:endParaRPr lang="pt-PT" dirty="0"/>
                    </a:p>
                  </a:txBody>
                  <a:tcPr anchor="ctr"/>
                </a:tc>
                <a:tc>
                  <a:txBody>
                    <a:bodyPr/>
                    <a:lstStyle/>
                    <a:p>
                      <a:pPr algn="ctr"/>
                      <a:r>
                        <a:rPr lang="pt-PT" dirty="0" err="1"/>
                        <a:t>Recommended</a:t>
                      </a:r>
                      <a:endParaRPr lang="pt-PT" dirty="0"/>
                    </a:p>
                  </a:txBody>
                  <a:tcPr anchor="ctr"/>
                </a:tc>
                <a:tc>
                  <a:txBody>
                    <a:bodyPr/>
                    <a:lstStyle/>
                    <a:p>
                      <a:pPr algn="ctr"/>
                      <a:r>
                        <a:rPr lang="pt-PT" dirty="0" err="1"/>
                        <a:t>Maximum</a:t>
                      </a:r>
                      <a:endParaRPr lang="pt-PT" dirty="0"/>
                    </a:p>
                  </a:txBody>
                  <a:tcPr anchor="ctr"/>
                </a:tc>
                <a:tc>
                  <a:txBody>
                    <a:bodyPr/>
                    <a:lstStyle/>
                    <a:p>
                      <a:pPr algn="ctr"/>
                      <a:r>
                        <a:rPr lang="pt-PT" dirty="0" err="1"/>
                        <a:t>Minimum</a:t>
                      </a:r>
                      <a:endParaRPr lang="pt-PT" dirty="0"/>
                    </a:p>
                  </a:txBody>
                  <a:tcPr anchor="ctr"/>
                </a:tc>
                <a:tc>
                  <a:txBody>
                    <a:bodyPr/>
                    <a:lstStyle/>
                    <a:p>
                      <a:pPr algn="ctr"/>
                      <a:r>
                        <a:rPr lang="pt-PT" dirty="0" err="1"/>
                        <a:t>Frequency</a:t>
                      </a:r>
                      <a:endParaRPr lang="pt-PT" dirty="0"/>
                    </a:p>
                  </a:txBody>
                  <a:tcPr anchor="ctr"/>
                </a:tc>
                <a:extLst>
                  <a:ext uri="{0D108BD9-81ED-4DB2-BD59-A6C34878D82A}">
                    <a16:rowId xmlns:a16="http://schemas.microsoft.com/office/drawing/2014/main" val="1333863362"/>
                  </a:ext>
                </a:extLst>
              </a:tr>
              <a:tr h="514286">
                <a:tc>
                  <a:txBody>
                    <a:bodyPr/>
                    <a:lstStyle/>
                    <a:p>
                      <a:pPr algn="ctr"/>
                      <a:r>
                        <a:rPr lang="pt-PT" dirty="0" err="1"/>
                        <a:t>Fish</a:t>
                      </a:r>
                      <a:r>
                        <a:rPr lang="pt-PT" dirty="0"/>
                        <a:t> </a:t>
                      </a:r>
                      <a:r>
                        <a:rPr lang="pt-PT" dirty="0" err="1"/>
                        <a:t>Dish</a:t>
                      </a:r>
                      <a:endParaRPr lang="pt-PT" dirty="0"/>
                    </a:p>
                  </a:txBody>
                  <a:tcPr anchor="ctr"/>
                </a:tc>
                <a:tc>
                  <a:txBody>
                    <a:bodyPr/>
                    <a:lstStyle/>
                    <a:p>
                      <a:pPr algn="ctr"/>
                      <a:endParaRPr lang="pt-PT"/>
                    </a:p>
                  </a:txBody>
                  <a:tcPr anchor="ctr"/>
                </a:tc>
                <a:tc>
                  <a:txBody>
                    <a:bodyPr/>
                    <a:lstStyle/>
                    <a:p>
                      <a:pPr algn="ctr"/>
                      <a:endParaRPr lang="pt-PT" dirty="0"/>
                    </a:p>
                  </a:txBody>
                  <a:tcPr anchor="ctr"/>
                </a:tc>
                <a:tc>
                  <a:txBody>
                    <a:bodyPr/>
                    <a:lstStyle/>
                    <a:p>
                      <a:pPr algn="ctr"/>
                      <a:r>
                        <a:rPr lang="pt-PT" dirty="0"/>
                        <a:t>1</a:t>
                      </a:r>
                    </a:p>
                  </a:txBody>
                  <a:tcPr anchor="ctr"/>
                </a:tc>
                <a:tc>
                  <a:txBody>
                    <a:bodyPr/>
                    <a:lstStyle/>
                    <a:p>
                      <a:pPr algn="ctr"/>
                      <a:r>
                        <a:rPr lang="pt-PT" dirty="0" err="1"/>
                        <a:t>Weekly</a:t>
                      </a:r>
                      <a:endParaRPr lang="pt-PT" dirty="0"/>
                    </a:p>
                  </a:txBody>
                  <a:tcPr anchor="ctr"/>
                </a:tc>
                <a:extLst>
                  <a:ext uri="{0D108BD9-81ED-4DB2-BD59-A6C34878D82A}">
                    <a16:rowId xmlns:a16="http://schemas.microsoft.com/office/drawing/2014/main" val="4064385661"/>
                  </a:ext>
                </a:extLst>
              </a:tr>
              <a:tr h="514286">
                <a:tc>
                  <a:txBody>
                    <a:bodyPr/>
                    <a:lstStyle/>
                    <a:p>
                      <a:pPr algn="ctr"/>
                      <a:r>
                        <a:rPr lang="en-US" dirty="0"/>
                        <a:t>Meat dish like: steak / cutlet / escalope / roasted meat or ​​stew</a:t>
                      </a:r>
                      <a:endParaRPr lang="pt-PT" dirty="0"/>
                    </a:p>
                  </a:txBody>
                  <a:tcPr anchor="ctr"/>
                </a:tc>
                <a:tc>
                  <a:txBody>
                    <a:bodyPr/>
                    <a:lstStyle/>
                    <a:p>
                      <a:pPr algn="ctr"/>
                      <a:endParaRPr lang="pt-PT" dirty="0"/>
                    </a:p>
                  </a:txBody>
                  <a:tcPr anchor="ctr"/>
                </a:tc>
                <a:tc>
                  <a:txBody>
                    <a:bodyPr/>
                    <a:lstStyle/>
                    <a:p>
                      <a:pPr algn="ctr"/>
                      <a:endParaRPr lang="pt-PT" dirty="0"/>
                    </a:p>
                  </a:txBody>
                  <a:tcPr anchor="ctr"/>
                </a:tc>
                <a:tc>
                  <a:txBody>
                    <a:bodyPr/>
                    <a:lstStyle/>
                    <a:p>
                      <a:pPr algn="ctr"/>
                      <a:r>
                        <a:rPr lang="pt-PT" dirty="0"/>
                        <a:t>1</a:t>
                      </a:r>
                    </a:p>
                  </a:txBody>
                  <a:tcPr anchor="ctr"/>
                </a:tc>
                <a:tc>
                  <a:txBody>
                    <a:bodyPr/>
                    <a:lstStyle/>
                    <a:p>
                      <a:pPr algn="ctr"/>
                      <a:r>
                        <a:rPr lang="pt-PT" dirty="0" err="1"/>
                        <a:t>Weekly</a:t>
                      </a:r>
                      <a:endParaRPr lang="pt-PT" dirty="0"/>
                    </a:p>
                  </a:txBody>
                  <a:tcPr anchor="ctr"/>
                </a:tc>
                <a:extLst>
                  <a:ext uri="{0D108BD9-81ED-4DB2-BD59-A6C34878D82A}">
                    <a16:rowId xmlns:a16="http://schemas.microsoft.com/office/drawing/2014/main" val="220364419"/>
                  </a:ext>
                </a:extLst>
              </a:tr>
              <a:tr h="514286">
                <a:tc>
                  <a:txBody>
                    <a:bodyPr/>
                    <a:lstStyle/>
                    <a:p>
                      <a:pPr algn="ctr"/>
                      <a:r>
                        <a:rPr lang="en-US" dirty="0"/>
                        <a:t>Dishes with meat or fish (chopped, chipped or cut into small portions)</a:t>
                      </a:r>
                      <a:endParaRPr lang="pt-PT" dirty="0"/>
                    </a:p>
                  </a:txBody>
                  <a:tcPr anchor="ctr"/>
                </a:tc>
                <a:tc>
                  <a:txBody>
                    <a:bodyPr/>
                    <a:lstStyle/>
                    <a:p>
                      <a:pPr algn="ctr"/>
                      <a:endParaRPr lang="pt-PT"/>
                    </a:p>
                  </a:txBody>
                  <a:tcPr anchor="ctr"/>
                </a:tc>
                <a:tc>
                  <a:txBody>
                    <a:bodyPr/>
                    <a:lstStyle/>
                    <a:p>
                      <a:pPr algn="ctr"/>
                      <a:r>
                        <a:rPr lang="pt-PT" dirty="0"/>
                        <a:t>2</a:t>
                      </a:r>
                    </a:p>
                  </a:txBody>
                  <a:tcPr anchor="ctr"/>
                </a:tc>
                <a:tc>
                  <a:txBody>
                    <a:bodyPr/>
                    <a:lstStyle/>
                    <a:p>
                      <a:pPr algn="ctr"/>
                      <a:endParaRPr lang="pt-PT" dirty="0"/>
                    </a:p>
                  </a:txBody>
                  <a:tcPr anchor="ctr"/>
                </a:tc>
                <a:tc>
                  <a:txBody>
                    <a:bodyPr/>
                    <a:lstStyle/>
                    <a:p>
                      <a:pPr algn="ctr"/>
                      <a:r>
                        <a:rPr lang="pt-PT" dirty="0" err="1"/>
                        <a:t>Weekly</a:t>
                      </a:r>
                      <a:endParaRPr lang="pt-PT" dirty="0"/>
                    </a:p>
                  </a:txBody>
                  <a:tcPr anchor="ctr"/>
                </a:tc>
                <a:extLst>
                  <a:ext uri="{0D108BD9-81ED-4DB2-BD59-A6C34878D82A}">
                    <a16:rowId xmlns:a16="http://schemas.microsoft.com/office/drawing/2014/main" val="869860479"/>
                  </a:ext>
                </a:extLst>
              </a:tr>
              <a:tr h="514286">
                <a:tc>
                  <a:txBody>
                    <a:bodyPr/>
                    <a:lstStyle/>
                    <a:p>
                      <a:pPr algn="ctr"/>
                      <a:r>
                        <a:rPr lang="pt-PT" dirty="0" err="1"/>
                        <a:t>Dishes</a:t>
                      </a:r>
                      <a:r>
                        <a:rPr lang="pt-PT" dirty="0"/>
                        <a:t> </a:t>
                      </a:r>
                      <a:r>
                        <a:rPr lang="pt-PT" dirty="0" err="1"/>
                        <a:t>with</a:t>
                      </a:r>
                      <a:r>
                        <a:rPr lang="pt-PT" dirty="0"/>
                        <a:t> </a:t>
                      </a:r>
                      <a:r>
                        <a:rPr lang="pt-PT" dirty="0" err="1"/>
                        <a:t>egg</a:t>
                      </a:r>
                      <a:endParaRPr lang="pt-PT" dirty="0"/>
                    </a:p>
                  </a:txBody>
                  <a:tcPr anchor="ctr"/>
                </a:tc>
                <a:tc>
                  <a:txBody>
                    <a:bodyPr/>
                    <a:lstStyle/>
                    <a:p>
                      <a:pPr algn="ctr"/>
                      <a:endParaRPr lang="pt-PT"/>
                    </a:p>
                  </a:txBody>
                  <a:tcPr anchor="ctr"/>
                </a:tc>
                <a:tc>
                  <a:txBody>
                    <a:bodyPr/>
                    <a:lstStyle/>
                    <a:p>
                      <a:pPr algn="ctr"/>
                      <a:endParaRPr lang="pt-PT" dirty="0"/>
                    </a:p>
                  </a:txBody>
                  <a:tcPr anchor="ctr"/>
                </a:tc>
                <a:tc>
                  <a:txBody>
                    <a:bodyPr/>
                    <a:lstStyle/>
                    <a:p>
                      <a:pPr algn="ctr"/>
                      <a:r>
                        <a:rPr lang="pt-PT" dirty="0"/>
                        <a:t>2</a:t>
                      </a:r>
                    </a:p>
                  </a:txBody>
                  <a:tcPr anchor="ctr"/>
                </a:tc>
                <a:tc>
                  <a:txBody>
                    <a:bodyPr/>
                    <a:lstStyle/>
                    <a:p>
                      <a:pPr algn="ctr"/>
                      <a:r>
                        <a:rPr lang="pt-PT" dirty="0" err="1"/>
                        <a:t>Monthly</a:t>
                      </a:r>
                      <a:endParaRPr lang="pt-PT" dirty="0"/>
                    </a:p>
                  </a:txBody>
                  <a:tcPr anchor="ctr"/>
                </a:tc>
                <a:extLst>
                  <a:ext uri="{0D108BD9-81ED-4DB2-BD59-A6C34878D82A}">
                    <a16:rowId xmlns:a16="http://schemas.microsoft.com/office/drawing/2014/main" val="2050685735"/>
                  </a:ext>
                </a:extLst>
              </a:tr>
              <a:tr h="514286">
                <a:tc>
                  <a:txBody>
                    <a:bodyPr/>
                    <a:lstStyle/>
                    <a:p>
                      <a:pPr algn="ctr"/>
                      <a:r>
                        <a:rPr lang="pt-PT" dirty="0" err="1"/>
                        <a:t>Fried</a:t>
                      </a:r>
                      <a:endParaRPr lang="pt-PT" dirty="0"/>
                    </a:p>
                  </a:txBody>
                  <a:tcPr anchor="ctr"/>
                </a:tc>
                <a:tc>
                  <a:txBody>
                    <a:bodyPr/>
                    <a:lstStyle/>
                    <a:p>
                      <a:pPr algn="ctr"/>
                      <a:endParaRPr lang="pt-PT" dirty="0"/>
                    </a:p>
                  </a:txBody>
                  <a:tcPr anchor="ctr"/>
                </a:tc>
                <a:tc>
                  <a:txBody>
                    <a:bodyPr/>
                    <a:lstStyle/>
                    <a:p>
                      <a:pPr algn="ctr"/>
                      <a:r>
                        <a:rPr lang="pt-PT" dirty="0"/>
                        <a:t>1</a:t>
                      </a:r>
                    </a:p>
                  </a:txBody>
                  <a:tcPr anchor="ctr"/>
                </a:tc>
                <a:tc>
                  <a:txBody>
                    <a:bodyPr/>
                    <a:lstStyle/>
                    <a:p>
                      <a:pPr algn="ctr"/>
                      <a:endParaRPr lang="pt-PT" dirty="0"/>
                    </a:p>
                  </a:txBody>
                  <a:tcPr anchor="ctr"/>
                </a:tc>
                <a:tc>
                  <a:txBody>
                    <a:bodyPr/>
                    <a:lstStyle/>
                    <a:p>
                      <a:pPr algn="ctr"/>
                      <a:r>
                        <a:rPr lang="pt-PT" dirty="0" err="1"/>
                        <a:t>Biweekly</a:t>
                      </a:r>
                      <a:endParaRPr lang="pt-PT" dirty="0"/>
                    </a:p>
                  </a:txBody>
                  <a:tcPr anchor="ctr"/>
                </a:tc>
                <a:extLst>
                  <a:ext uri="{0D108BD9-81ED-4DB2-BD59-A6C34878D82A}">
                    <a16:rowId xmlns:a16="http://schemas.microsoft.com/office/drawing/2014/main" val="2808922338"/>
                  </a:ext>
                </a:extLst>
              </a:tr>
            </a:tbl>
          </a:graphicData>
        </a:graphic>
      </p:graphicFrame>
    </p:spTree>
    <p:extLst>
      <p:ext uri="{BB962C8B-B14F-4D97-AF65-F5344CB8AC3E}">
        <p14:creationId xmlns:p14="http://schemas.microsoft.com/office/powerpoint/2010/main" val="1097422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4690F5-35F3-4CA4-BD5A-97DFD63F05B4}"/>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D15AEAEF-60E4-47CB-875A-ACCAC069E177}"/>
              </a:ext>
            </a:extLst>
          </p:cNvPr>
          <p:cNvSpPr>
            <a:spLocks noGrp="1"/>
          </p:cNvSpPr>
          <p:nvPr>
            <p:ph idx="1"/>
          </p:nvPr>
        </p:nvSpPr>
        <p:spPr/>
        <p:txBody>
          <a:bodyPr/>
          <a:lstStyle/>
          <a:p>
            <a:pPr marL="0" indent="0">
              <a:buNone/>
            </a:pPr>
            <a:r>
              <a:rPr lang="pt-PT" dirty="0" err="1">
                <a:solidFill>
                  <a:schemeClr val="accent1"/>
                </a:solidFill>
                <a:effectLst>
                  <a:outerShdw blurRad="38100" dist="38100" dir="2700000" algn="tl">
                    <a:srgbClr val="000000">
                      <a:alpha val="43137"/>
                    </a:srgbClr>
                  </a:outerShdw>
                </a:effectLst>
              </a:rPr>
              <a:t>Please</a:t>
            </a:r>
            <a:r>
              <a:rPr lang="pt-PT" dirty="0">
                <a:solidFill>
                  <a:schemeClr val="accent1"/>
                </a:solidFill>
                <a:effectLst>
                  <a:outerShdw blurRad="38100" dist="38100" dir="2700000" algn="tl">
                    <a:srgbClr val="000000">
                      <a:alpha val="43137"/>
                    </a:srgbClr>
                  </a:outerShdw>
                </a:effectLst>
              </a:rPr>
              <a:t> </a:t>
            </a:r>
            <a:r>
              <a:rPr lang="pt-PT" dirty="0" err="1">
                <a:solidFill>
                  <a:schemeClr val="accent1"/>
                </a:solidFill>
                <a:effectLst>
                  <a:outerShdw blurRad="38100" dist="38100" dir="2700000" algn="tl">
                    <a:srgbClr val="000000">
                      <a:alpha val="43137"/>
                    </a:srgbClr>
                  </a:outerShdw>
                </a:effectLst>
              </a:rPr>
              <a:t>create</a:t>
            </a:r>
            <a:r>
              <a:rPr lang="pt-PT" dirty="0">
                <a:solidFill>
                  <a:schemeClr val="accent1"/>
                </a:solidFill>
                <a:effectLst>
                  <a:outerShdw blurRad="38100" dist="38100" dir="2700000" algn="tl">
                    <a:srgbClr val="000000">
                      <a:alpha val="43137"/>
                    </a:srgbClr>
                  </a:outerShdw>
                </a:effectLst>
              </a:rPr>
              <a:t> a </a:t>
            </a:r>
            <a:r>
              <a:rPr lang="pt-PT" dirty="0" err="1">
                <a:solidFill>
                  <a:schemeClr val="accent1"/>
                </a:solidFill>
                <a:effectLst>
                  <a:outerShdw blurRad="38100" dist="38100" dir="2700000" algn="tl">
                    <a:srgbClr val="000000">
                      <a:alpha val="43137"/>
                    </a:srgbClr>
                  </a:outerShdw>
                </a:effectLst>
              </a:rPr>
              <a:t>weely</a:t>
            </a:r>
            <a:r>
              <a:rPr lang="pt-PT" dirty="0">
                <a:solidFill>
                  <a:schemeClr val="accent1"/>
                </a:solidFill>
                <a:effectLst>
                  <a:outerShdw blurRad="38100" dist="38100" dir="2700000" algn="tl">
                    <a:srgbClr val="000000">
                      <a:alpha val="43137"/>
                    </a:srgbClr>
                  </a:outerShdw>
                </a:effectLst>
              </a:rPr>
              <a:t> menu </a:t>
            </a:r>
            <a:r>
              <a:rPr lang="pt-PT" dirty="0" err="1">
                <a:solidFill>
                  <a:schemeClr val="accent1"/>
                </a:solidFill>
                <a:effectLst>
                  <a:outerShdw blurRad="38100" dist="38100" dir="2700000" algn="tl">
                    <a:srgbClr val="000000">
                      <a:alpha val="43137"/>
                    </a:srgbClr>
                  </a:outerShdw>
                </a:effectLst>
              </a:rPr>
              <a:t>based</a:t>
            </a:r>
            <a:r>
              <a:rPr lang="pt-PT" dirty="0">
                <a:solidFill>
                  <a:schemeClr val="accent1"/>
                </a:solidFill>
                <a:effectLst>
                  <a:outerShdw blurRad="38100" dist="38100" dir="2700000" algn="tl">
                    <a:srgbClr val="000000">
                      <a:alpha val="43137"/>
                    </a:srgbClr>
                  </a:outerShdw>
                </a:effectLst>
              </a:rPr>
              <a:t> </a:t>
            </a:r>
            <a:r>
              <a:rPr lang="pt-PT" dirty="0" err="1">
                <a:solidFill>
                  <a:schemeClr val="accent1"/>
                </a:solidFill>
                <a:effectLst>
                  <a:outerShdw blurRad="38100" dist="38100" dir="2700000" algn="tl">
                    <a:srgbClr val="000000">
                      <a:alpha val="43137"/>
                    </a:srgbClr>
                  </a:outerShdw>
                </a:effectLst>
              </a:rPr>
              <a:t>on</a:t>
            </a:r>
            <a:r>
              <a:rPr lang="pt-PT" dirty="0">
                <a:solidFill>
                  <a:schemeClr val="accent1"/>
                </a:solidFill>
                <a:effectLst>
                  <a:outerShdw blurRad="38100" dist="38100" dir="2700000" algn="tl">
                    <a:srgbClr val="000000">
                      <a:alpha val="43137"/>
                    </a:srgbClr>
                  </a:outerShdw>
                </a:effectLst>
              </a:rPr>
              <a:t> </a:t>
            </a:r>
            <a:r>
              <a:rPr lang="pt-PT" dirty="0" err="1">
                <a:solidFill>
                  <a:schemeClr val="accent1"/>
                </a:solidFill>
                <a:effectLst>
                  <a:outerShdw blurRad="38100" dist="38100" dir="2700000" algn="tl">
                    <a:srgbClr val="000000">
                      <a:alpha val="43137"/>
                    </a:srgbClr>
                  </a:outerShdw>
                </a:effectLst>
              </a:rPr>
              <a:t>the</a:t>
            </a:r>
            <a:r>
              <a:rPr lang="pt-PT" dirty="0">
                <a:solidFill>
                  <a:schemeClr val="accent1"/>
                </a:solidFill>
                <a:effectLst>
                  <a:outerShdw blurRad="38100" dist="38100" dir="2700000" algn="tl">
                    <a:srgbClr val="000000">
                      <a:alpha val="43137"/>
                    </a:srgbClr>
                  </a:outerShdw>
                </a:effectLst>
              </a:rPr>
              <a:t> </a:t>
            </a:r>
            <a:r>
              <a:rPr lang="pt-PT" dirty="0" err="1">
                <a:solidFill>
                  <a:schemeClr val="accent1"/>
                </a:solidFill>
                <a:effectLst>
                  <a:outerShdw blurRad="38100" dist="38100" dir="2700000" algn="tl">
                    <a:srgbClr val="000000">
                      <a:alpha val="43137"/>
                    </a:srgbClr>
                  </a:outerShdw>
                </a:effectLst>
              </a:rPr>
              <a:t>principles</a:t>
            </a:r>
            <a:r>
              <a:rPr lang="pt-PT" dirty="0">
                <a:solidFill>
                  <a:schemeClr val="accent1"/>
                </a:solidFill>
                <a:effectLst>
                  <a:outerShdw blurRad="38100" dist="38100" dir="2700000" algn="tl">
                    <a:srgbClr val="000000">
                      <a:alpha val="43137"/>
                    </a:srgbClr>
                  </a:outerShdw>
                </a:effectLst>
              </a:rPr>
              <a:t> </a:t>
            </a:r>
            <a:r>
              <a:rPr lang="pt-PT" dirty="0" err="1">
                <a:solidFill>
                  <a:schemeClr val="accent1"/>
                </a:solidFill>
                <a:effectLst>
                  <a:outerShdw blurRad="38100" dist="38100" dir="2700000" algn="tl">
                    <a:srgbClr val="000000">
                      <a:alpha val="43137"/>
                    </a:srgbClr>
                  </a:outerShdw>
                </a:effectLst>
              </a:rPr>
              <a:t>mentioned</a:t>
            </a:r>
            <a:endParaRPr lang="pt-PT"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136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PT" altLang="en-US" sz="3600">
                <a:sym typeface="+mn-ea"/>
              </a:rPr>
              <a:t>Obesity trends among european children</a:t>
            </a:r>
          </a:p>
        </p:txBody>
      </p:sp>
      <p:pic>
        <p:nvPicPr>
          <p:cNvPr id="4" name="Marcador de Posição de Conteúdo 3"/>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18127" t="39923" r="51637" b="25025"/>
          <a:stretch>
            <a:fillRect/>
          </a:stretch>
        </p:blipFill>
        <p:spPr>
          <a:xfrm>
            <a:off x="2614295" y="1825625"/>
            <a:ext cx="6962140" cy="4351655"/>
          </a:xfrm>
          <a:prstGeom prst="rect">
            <a:avLst/>
          </a:prstGeom>
        </p:spPr>
      </p:pic>
    </p:spTree>
    <p:extLst>
      <p:ext uri="{BB962C8B-B14F-4D97-AF65-F5344CB8AC3E}">
        <p14:creationId xmlns:p14="http://schemas.microsoft.com/office/powerpoint/2010/main" val="170183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for Babies – birth to six months of age</a:t>
            </a:r>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Babies usually double their length and triple their weight between birth and one year of age. Breastmilk generally supplies a baby with the required amounts of nutrients, fluids and energy up to about six months of age. </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It is recommended that infants be exclusively breastfed up to around six months of age.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Breastmilk is preferred to infant formula where possible, as it contains many protective and immunological factors that benefit the baby’s development. Breastmilk or correctly prepared infant formula provides enough water for a healthy baby to replace any water losses. However, all babies need extra water once solid foods are introduced.</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sym typeface="+mn-ea"/>
              </a:rPr>
              <a:t>Fruit juice is not recommended for babies under the age of six months.</a:t>
            </a: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PT" altLang="en-US" sz="3600">
                <a:sym typeface="+mn-ea"/>
              </a:rPr>
              <a:t>Obesity trends among portuguese children</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641" t="19072" r="18065" b="20196"/>
          <a:stretch>
            <a:fillRect/>
          </a:stretch>
        </p:blipFill>
        <p:spPr>
          <a:xfrm>
            <a:off x="2614295" y="1825625"/>
            <a:ext cx="6962140" cy="4351655"/>
          </a:xfrm>
          <a:prstGeom prst="rect">
            <a:avLst/>
          </a:prstGeom>
        </p:spPr>
      </p:pic>
    </p:spTree>
    <p:extLst>
      <p:ext uri="{BB962C8B-B14F-4D97-AF65-F5344CB8AC3E}">
        <p14:creationId xmlns:p14="http://schemas.microsoft.com/office/powerpoint/2010/main" val="158201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PT" altLang="en-US" sz="3600">
                <a:sym typeface="+mn-ea"/>
              </a:rPr>
              <a:t>Obesity trends among portuguese children</a:t>
            </a:r>
          </a:p>
        </p:txBody>
      </p:sp>
      <p:pic>
        <p:nvPicPr>
          <p:cNvPr id="8" name="Marcador de Posição de Conteúdo 7"/>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401" t="19305" r="18318" b="23230"/>
          <a:stretch>
            <a:fillRect/>
          </a:stretch>
        </p:blipFill>
        <p:spPr>
          <a:xfrm>
            <a:off x="2580005" y="1825625"/>
            <a:ext cx="6962140" cy="4351655"/>
          </a:xfrm>
          <a:prstGeom prst="rect">
            <a:avLst/>
          </a:prstGeom>
        </p:spPr>
      </p:pic>
      <p:sp>
        <p:nvSpPr>
          <p:cNvPr id="2" name="Rectângulo 1"/>
          <p:cNvSpPr/>
          <p:nvPr/>
        </p:nvSpPr>
        <p:spPr>
          <a:xfrm>
            <a:off x="7116445" y="4380230"/>
            <a:ext cx="179705" cy="4445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Tree>
    <p:extLst>
      <p:ext uri="{BB962C8B-B14F-4D97-AF65-F5344CB8AC3E}">
        <p14:creationId xmlns:p14="http://schemas.microsoft.com/office/powerpoint/2010/main" val="1384841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PT" altLang="en-US" sz="3600">
                <a:sym typeface="+mn-ea"/>
              </a:rPr>
              <a:t>Obesity trends among portuguese children</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814" t="20706" r="18245" b="16912"/>
          <a:stretch>
            <a:fillRect/>
          </a:stretch>
        </p:blipFill>
        <p:spPr>
          <a:xfrm>
            <a:off x="2614295" y="1825625"/>
            <a:ext cx="6962140" cy="4351655"/>
          </a:xfrm>
          <a:prstGeom prst="rect">
            <a:avLst/>
          </a:prstGeom>
        </p:spPr>
      </p:pic>
      <p:sp>
        <p:nvSpPr>
          <p:cNvPr id="2" name="Rectângulo 1"/>
          <p:cNvSpPr/>
          <p:nvPr/>
        </p:nvSpPr>
        <p:spPr>
          <a:xfrm>
            <a:off x="4745990" y="4295140"/>
            <a:ext cx="189865" cy="47625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Tree>
    <p:extLst>
      <p:ext uri="{BB962C8B-B14F-4D97-AF65-F5344CB8AC3E}">
        <p14:creationId xmlns:p14="http://schemas.microsoft.com/office/powerpoint/2010/main" val="1661486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pt-PT" altLang="en-US" sz="3600"/>
              <a:t>Sugar consumption/sales</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915" t="17700" r="18613" b="19641"/>
          <a:stretch>
            <a:fillRect/>
          </a:stretch>
        </p:blipFill>
        <p:spPr>
          <a:xfrm>
            <a:off x="2614295" y="1825625"/>
            <a:ext cx="6962140" cy="4351655"/>
          </a:xfrm>
          <a:prstGeom prst="rect">
            <a:avLst/>
          </a:prstGeom>
        </p:spPr>
      </p:pic>
      <p:cxnSp>
        <p:nvCxnSpPr>
          <p:cNvPr id="2" name="Conexão Reta 1"/>
          <p:cNvCxnSpPr/>
          <p:nvPr/>
        </p:nvCxnSpPr>
        <p:spPr>
          <a:xfrm flipH="1">
            <a:off x="8265795" y="4489450"/>
            <a:ext cx="272415" cy="285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76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PT" altLang="en-US" sz="3600">
                <a:sym typeface="+mn-ea"/>
              </a:rPr>
              <a:t>Vegetable consumption/sales</a:t>
            </a:r>
            <a:endParaRPr lang="pt-PT" altLang="en-US" sz="3600"/>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404" t="16329" r="18383" b="21830"/>
          <a:stretch>
            <a:fillRect/>
          </a:stretch>
        </p:blipFill>
        <p:spPr>
          <a:xfrm>
            <a:off x="2614295" y="1825625"/>
            <a:ext cx="6962140" cy="4351655"/>
          </a:xfrm>
          <a:prstGeom prst="rect">
            <a:avLst/>
          </a:prstGeom>
        </p:spPr>
      </p:pic>
      <p:cxnSp>
        <p:nvCxnSpPr>
          <p:cNvPr id="2" name="Conexão Reta 1"/>
          <p:cNvCxnSpPr/>
          <p:nvPr/>
        </p:nvCxnSpPr>
        <p:spPr>
          <a:xfrm flipH="1">
            <a:off x="4238625" y="4911090"/>
            <a:ext cx="272415" cy="285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18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PT" altLang="en-US" sz="3600">
                <a:sym typeface="+mn-ea"/>
              </a:rPr>
              <a:t>Sweet &amp; Savoury Snack consumption/sales</a:t>
            </a:r>
            <a:endParaRPr lang="pt-PT" altLang="en-US" sz="3600"/>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476" t="18279" r="18310" b="19641"/>
          <a:stretch>
            <a:fillRect/>
          </a:stretch>
        </p:blipFill>
        <p:spPr>
          <a:xfrm>
            <a:off x="2614295" y="1825625"/>
            <a:ext cx="6962140" cy="4351655"/>
          </a:xfrm>
          <a:prstGeom prst="rect">
            <a:avLst/>
          </a:prstGeom>
        </p:spPr>
      </p:pic>
      <p:cxnSp>
        <p:nvCxnSpPr>
          <p:cNvPr id="2" name="Conexão Reta 1"/>
          <p:cNvCxnSpPr/>
          <p:nvPr/>
        </p:nvCxnSpPr>
        <p:spPr>
          <a:xfrm flipH="1">
            <a:off x="6251575" y="4843780"/>
            <a:ext cx="259080" cy="285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108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PT" altLang="en-US" sz="3600">
                <a:sym typeface="+mn-ea"/>
              </a:rPr>
              <a:t>Fruit consumption/sales</a:t>
            </a:r>
            <a:endParaRPr lang="pt-PT" altLang="en-US" sz="3600"/>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577" t="17146" r="18636" b="21013"/>
          <a:stretch>
            <a:fillRect/>
          </a:stretch>
        </p:blipFill>
        <p:spPr>
          <a:xfrm>
            <a:off x="2614295" y="1825625"/>
            <a:ext cx="6962140" cy="4351655"/>
          </a:xfrm>
          <a:prstGeom prst="rect">
            <a:avLst/>
          </a:prstGeom>
        </p:spPr>
      </p:pic>
      <p:cxnSp>
        <p:nvCxnSpPr>
          <p:cNvPr id="2" name="Conexão Reta 1"/>
          <p:cNvCxnSpPr/>
          <p:nvPr/>
        </p:nvCxnSpPr>
        <p:spPr>
          <a:xfrm flipH="1">
            <a:off x="3775075" y="4693920"/>
            <a:ext cx="231775" cy="2717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96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PT" altLang="en-US" sz="3600">
                <a:sym typeface="+mn-ea"/>
              </a:rPr>
              <a:t>Soft Drink consumption/sales</a:t>
            </a:r>
            <a:endParaRPr lang="pt-PT" altLang="en-US" sz="3600"/>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404" t="14855" r="18540" b="23304"/>
          <a:stretch>
            <a:fillRect/>
          </a:stretch>
        </p:blipFill>
        <p:spPr>
          <a:xfrm>
            <a:off x="2614295" y="1825625"/>
            <a:ext cx="6962140" cy="4351655"/>
          </a:xfrm>
          <a:prstGeom prst="rect">
            <a:avLst/>
          </a:prstGeom>
        </p:spPr>
      </p:pic>
    </p:spTree>
    <p:extLst>
      <p:ext uri="{BB962C8B-B14F-4D97-AF65-F5344CB8AC3E}">
        <p14:creationId xmlns:p14="http://schemas.microsoft.com/office/powerpoint/2010/main" val="764844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algn="l"/>
            <a:r>
              <a:rPr lang="en-US" altLang="en-US" sz="4000" b="1" dirty="0">
                <a:solidFill>
                  <a:schemeClr val="accent1">
                    <a:lumMod val="50000"/>
                  </a:schemeClr>
                </a:solidFill>
              </a:rPr>
              <a:t>Nutritional status of the elderly</a:t>
            </a:r>
            <a:endParaRPr lang="pt-PT" altLang="en-US" sz="3600" dirty="0"/>
          </a:p>
          <a:p>
            <a:pPr algn="r"/>
            <a:endParaRPr lang="pt-PT" altLang="en-US" sz="3200" dirty="0"/>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extLst>
      <p:ext uri="{BB962C8B-B14F-4D97-AF65-F5344CB8AC3E}">
        <p14:creationId xmlns:p14="http://schemas.microsoft.com/office/powerpoint/2010/main" val="3054357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F9E54-D1DB-4FDD-AC18-F03AB0B7EA58}"/>
              </a:ext>
            </a:extLst>
          </p:cNvPr>
          <p:cNvSpPr>
            <a:spLocks noGrp="1"/>
          </p:cNvSpPr>
          <p:nvPr>
            <p:ph type="title"/>
          </p:nvPr>
        </p:nvSpPr>
        <p:spPr/>
        <p:txBody>
          <a:bodyPr/>
          <a:lstStyle/>
          <a:p>
            <a:r>
              <a:rPr lang="pt-PT" dirty="0" err="1"/>
              <a:t>Aging</a:t>
            </a:r>
            <a:endParaRPr lang="pt-PT" dirty="0"/>
          </a:p>
        </p:txBody>
      </p:sp>
      <p:sp>
        <p:nvSpPr>
          <p:cNvPr id="3" name="Marcador de Posição de Conteúdo 2">
            <a:extLst>
              <a:ext uri="{FF2B5EF4-FFF2-40B4-BE49-F238E27FC236}">
                <a16:creationId xmlns:a16="http://schemas.microsoft.com/office/drawing/2014/main" id="{BFE1E45C-8959-47A2-8788-3570DB5E392F}"/>
              </a:ext>
            </a:extLst>
          </p:cNvPr>
          <p:cNvSpPr>
            <a:spLocks noGrp="1"/>
          </p:cNvSpPr>
          <p:nvPr>
            <p:ph idx="1"/>
          </p:nvPr>
        </p:nvSpPr>
        <p:spPr/>
        <p:txBody>
          <a:bodyPr>
            <a:normAutofit/>
          </a:bodyPr>
          <a:lstStyle/>
          <a:p>
            <a:pPr marL="0" indent="0">
              <a:buNone/>
            </a:pPr>
            <a:r>
              <a:rPr lang="en-US" sz="2400" dirty="0"/>
              <a:t>The rate of each aging progress depends on several factors:</a:t>
            </a:r>
          </a:p>
          <a:p>
            <a:pPr marL="0" indent="0">
              <a:buNone/>
            </a:pPr>
            <a:r>
              <a:rPr lang="en-US" sz="2400" dirty="0"/>
              <a:t>- non-modifiable factors (genetic and biochemical);</a:t>
            </a:r>
          </a:p>
          <a:p>
            <a:pPr marL="0" indent="0">
              <a:buNone/>
            </a:pPr>
            <a:r>
              <a:rPr lang="en-US" sz="2400" dirty="0"/>
              <a:t>- factors that can be modified (environmental, psychological, social and lifestyle).</a:t>
            </a:r>
          </a:p>
          <a:p>
            <a:pPr>
              <a:buFontTx/>
              <a:buChar char="-"/>
            </a:pPr>
            <a:endParaRPr lang="en-US" sz="2400" dirty="0"/>
          </a:p>
          <a:p>
            <a:pPr marL="0" indent="0">
              <a:buNone/>
            </a:pPr>
            <a:r>
              <a:rPr lang="en-US" sz="2400" dirty="0"/>
              <a:t>Likewise, food and nutrition, as well as other environmental factors, have enormous impact on health and well-being.</a:t>
            </a:r>
          </a:p>
          <a:p>
            <a:pPr marL="0" indent="0">
              <a:buNone/>
            </a:pPr>
            <a:r>
              <a:rPr lang="en-US" sz="2400" dirty="0"/>
              <a:t>All of these factors have important repercussions on people's nutritional status, the ability to feed and nourish properly, the impact of which is greater in situations of social vulnerability, isolation and poverty.</a:t>
            </a:r>
            <a:endParaRPr lang="pt-PT" sz="2400" dirty="0"/>
          </a:p>
        </p:txBody>
      </p:sp>
    </p:spTree>
    <p:extLst>
      <p:ext uri="{BB962C8B-B14F-4D97-AF65-F5344CB8AC3E}">
        <p14:creationId xmlns:p14="http://schemas.microsoft.com/office/powerpoint/2010/main" val="355316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for Babies – six to 12 months of age</a:t>
            </a:r>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Solids should be introduced around six months of age to meet your baby’s increasing nutritional and developmental needs. However, breastfeeding should continue until twelve months of age and beyond, or for as long as the mother and child desire.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sym typeface="+mn-ea"/>
              </a:rPr>
              <a:t>Foods can be introduced in any order, provided the texture is suitable for baby’s stage of development. Foods range from fruits and vegetables (for vitamin and mineral content) to meat, poultry, fish and whole eggs..</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sym typeface="+mn-ea"/>
              </a:rPr>
              <a:t>Introduce foods one at a time. Offer new foods once every three to four days to avoid confusion and to rule out food allergy and sensitivity.</a:t>
            </a: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sym typeface="+mn-ea"/>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sym typeface="+mn-ea"/>
              </a:rPr>
              <a:t>Do not add salt, sugar or honey to baby’s food. It is unnecessary.</a:t>
            </a: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B790-6F05-46F2-A02B-5ED316E304D5}"/>
              </a:ext>
            </a:extLst>
          </p:cNvPr>
          <p:cNvSpPr>
            <a:spLocks noGrp="1"/>
          </p:cNvSpPr>
          <p:nvPr>
            <p:ph type="title"/>
          </p:nvPr>
        </p:nvSpPr>
        <p:spPr/>
        <p:txBody>
          <a:bodyPr/>
          <a:lstStyle/>
          <a:p>
            <a:r>
              <a:rPr lang="pt-PT" dirty="0" err="1"/>
              <a:t>Nutritional</a:t>
            </a:r>
            <a:r>
              <a:rPr lang="pt-PT" dirty="0"/>
              <a:t> </a:t>
            </a:r>
            <a:r>
              <a:rPr lang="pt-PT" dirty="0" err="1"/>
              <a:t>Needs</a:t>
            </a:r>
            <a:endParaRPr lang="pt-PT" dirty="0"/>
          </a:p>
        </p:txBody>
      </p:sp>
      <p:sp>
        <p:nvSpPr>
          <p:cNvPr id="3" name="Marcador de Posição de Conteúdo 2">
            <a:extLst>
              <a:ext uri="{FF2B5EF4-FFF2-40B4-BE49-F238E27FC236}">
                <a16:creationId xmlns:a16="http://schemas.microsoft.com/office/drawing/2014/main" id="{C4C803D9-88A4-4163-98B2-4905DBD4D6DE}"/>
              </a:ext>
            </a:extLst>
          </p:cNvPr>
          <p:cNvSpPr>
            <a:spLocks noGrp="1"/>
          </p:cNvSpPr>
          <p:nvPr>
            <p:ph idx="1"/>
          </p:nvPr>
        </p:nvSpPr>
        <p:spPr/>
        <p:txBody>
          <a:bodyPr>
            <a:normAutofit/>
          </a:bodyPr>
          <a:lstStyle/>
          <a:p>
            <a:pPr marL="0" indent="0">
              <a:buNone/>
            </a:pPr>
            <a:r>
              <a:rPr lang="en-US" sz="2400" dirty="0"/>
              <a:t>With aging, there is a decrease in the mechanisms of ingestion, digestion, absorption, transport and excretion of substances, which translates into particular nutritional needs.</a:t>
            </a:r>
          </a:p>
          <a:p>
            <a:pPr marL="0" indent="0">
              <a:buNone/>
            </a:pPr>
            <a:endParaRPr lang="en-US" sz="2400" dirty="0"/>
          </a:p>
          <a:p>
            <a:pPr marL="0" indent="0">
              <a:buNone/>
            </a:pPr>
            <a:r>
              <a:rPr lang="en-US" sz="2400" dirty="0"/>
              <a:t>In this age group, the energy needs may eventually decrease, due to the to a possible decrease in physical activity and the consequent reduction in body muscular mass.</a:t>
            </a:r>
          </a:p>
          <a:p>
            <a:pPr marL="0" indent="0">
              <a:buNone/>
            </a:pPr>
            <a:endParaRPr lang="en-US" sz="2400" dirty="0"/>
          </a:p>
          <a:p>
            <a:pPr marL="0" indent="0">
              <a:buNone/>
            </a:pPr>
            <a:r>
              <a:rPr lang="en-US" sz="2400" dirty="0"/>
              <a:t>However, most of the needs for micronutrients (vitamins and minerals) remain unchanged or may even increase.</a:t>
            </a:r>
          </a:p>
        </p:txBody>
      </p:sp>
    </p:spTree>
    <p:extLst>
      <p:ext uri="{BB962C8B-B14F-4D97-AF65-F5344CB8AC3E}">
        <p14:creationId xmlns:p14="http://schemas.microsoft.com/office/powerpoint/2010/main" val="3050992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8ED9E-338F-4DB8-85B5-16772D482AB9}"/>
              </a:ext>
            </a:extLst>
          </p:cNvPr>
          <p:cNvSpPr>
            <a:spLocks noGrp="1"/>
          </p:cNvSpPr>
          <p:nvPr>
            <p:ph type="title"/>
          </p:nvPr>
        </p:nvSpPr>
        <p:spPr/>
        <p:txBody>
          <a:bodyPr/>
          <a:lstStyle/>
          <a:p>
            <a:r>
              <a:rPr lang="pt-PT" dirty="0" err="1"/>
              <a:t>Recommendations</a:t>
            </a:r>
            <a:endParaRPr lang="pt-PT" dirty="0"/>
          </a:p>
        </p:txBody>
      </p:sp>
      <p:sp>
        <p:nvSpPr>
          <p:cNvPr id="3" name="Marcador de Posição de Conteúdo 2">
            <a:extLst>
              <a:ext uri="{FF2B5EF4-FFF2-40B4-BE49-F238E27FC236}">
                <a16:creationId xmlns:a16="http://schemas.microsoft.com/office/drawing/2014/main" id="{E3D6CD69-0B19-42FD-BB21-E5691626F544}"/>
              </a:ext>
            </a:extLst>
          </p:cNvPr>
          <p:cNvSpPr>
            <a:spLocks noGrp="1"/>
          </p:cNvSpPr>
          <p:nvPr>
            <p:ph idx="1"/>
          </p:nvPr>
        </p:nvSpPr>
        <p:spPr/>
        <p:txBody>
          <a:bodyPr>
            <a:normAutofit/>
          </a:bodyPr>
          <a:lstStyle/>
          <a:p>
            <a:pPr marL="0" indent="0">
              <a:buNone/>
            </a:pPr>
            <a:r>
              <a:rPr lang="en-US" sz="2400" dirty="0"/>
              <a:t>1. Do not skip meals, avoid more than 3h without eating;</a:t>
            </a:r>
          </a:p>
          <a:p>
            <a:pPr marL="0" indent="0">
              <a:buNone/>
            </a:pPr>
            <a:r>
              <a:rPr lang="en-US" sz="2400" dirty="0"/>
              <a:t>2. Meals should be light in volume and easily digestible;</a:t>
            </a:r>
          </a:p>
          <a:p>
            <a:pPr marL="0" indent="0">
              <a:buNone/>
            </a:pPr>
            <a:r>
              <a:rPr lang="en-US" sz="2400" dirty="0"/>
              <a:t>3. Prefer nutritionally dense foods such as fruits and vegetables;</a:t>
            </a:r>
          </a:p>
          <a:p>
            <a:pPr marL="0" indent="0">
              <a:buNone/>
            </a:pPr>
            <a:r>
              <a:rPr lang="en-US" sz="2400" dirty="0"/>
              <a:t>4. Adapt the consistency of cooking when there are difficulties of chewing and swallowing or flatulence;</a:t>
            </a:r>
          </a:p>
          <a:p>
            <a:pPr marL="0" indent="0">
              <a:buNone/>
            </a:pPr>
            <a:r>
              <a:rPr lang="en-US" sz="2400" dirty="0"/>
              <a:t>5. Prepare meals with different colors, flavors, shapes, textures and smells. </a:t>
            </a:r>
          </a:p>
          <a:p>
            <a:pPr marL="0" indent="0">
              <a:buNone/>
            </a:pPr>
            <a:r>
              <a:rPr lang="en-US" sz="2400" dirty="0"/>
              <a:t>6. Eat meals with company, whenever possible, and in a calm and pleasant environment;</a:t>
            </a:r>
            <a:endParaRPr lang="pt-PT" sz="2400" dirty="0"/>
          </a:p>
        </p:txBody>
      </p:sp>
    </p:spTree>
    <p:extLst>
      <p:ext uri="{BB962C8B-B14F-4D97-AF65-F5344CB8AC3E}">
        <p14:creationId xmlns:p14="http://schemas.microsoft.com/office/powerpoint/2010/main" val="1346561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52014-966E-4A1C-A849-94C7203DFB7F}"/>
              </a:ext>
            </a:extLst>
          </p:cNvPr>
          <p:cNvSpPr>
            <a:spLocks noGrp="1"/>
          </p:cNvSpPr>
          <p:nvPr>
            <p:ph type="title"/>
          </p:nvPr>
        </p:nvSpPr>
        <p:spPr/>
        <p:txBody>
          <a:bodyPr/>
          <a:lstStyle/>
          <a:p>
            <a:r>
              <a:rPr lang="pt-PT" dirty="0" err="1"/>
              <a:t>Recommendations</a:t>
            </a:r>
            <a:endParaRPr lang="pt-PT" dirty="0"/>
          </a:p>
        </p:txBody>
      </p:sp>
      <p:sp>
        <p:nvSpPr>
          <p:cNvPr id="3" name="Marcador de Posição de Conteúdo 2">
            <a:extLst>
              <a:ext uri="{FF2B5EF4-FFF2-40B4-BE49-F238E27FC236}">
                <a16:creationId xmlns:a16="http://schemas.microsoft.com/office/drawing/2014/main" id="{855826FE-C29F-4039-9801-A36E60316972}"/>
              </a:ext>
            </a:extLst>
          </p:cNvPr>
          <p:cNvSpPr>
            <a:spLocks noGrp="1"/>
          </p:cNvSpPr>
          <p:nvPr>
            <p:ph idx="1"/>
          </p:nvPr>
        </p:nvSpPr>
        <p:spPr/>
        <p:txBody>
          <a:bodyPr>
            <a:normAutofit/>
          </a:bodyPr>
          <a:lstStyle/>
          <a:p>
            <a:pPr marL="0" indent="0">
              <a:buNone/>
            </a:pPr>
            <a:r>
              <a:rPr lang="en-US" sz="2400" dirty="0"/>
              <a:t>7. Try new foods and new recipes, avoid canned and pre-made food;</a:t>
            </a:r>
          </a:p>
          <a:p>
            <a:pPr marL="0" indent="0">
              <a:buNone/>
            </a:pPr>
            <a:r>
              <a:rPr lang="en-US" sz="2400" dirty="0"/>
              <a:t>8. Use aromatic herbs, condiments and lemon juice to season (avoiding excess salt), in order to improve the taste of the food, thus minimizing the consequences of decreased taste;</a:t>
            </a:r>
          </a:p>
          <a:p>
            <a:pPr marL="0" indent="0">
              <a:buNone/>
            </a:pPr>
            <a:r>
              <a:rPr lang="en-US" sz="2400" dirty="0"/>
              <a:t>9. Drink water regularly, even if you are not thirsty;</a:t>
            </a:r>
          </a:p>
          <a:p>
            <a:pPr marL="0" indent="0">
              <a:buNone/>
            </a:pPr>
            <a:r>
              <a:rPr lang="en-US" sz="2400" dirty="0"/>
              <a:t>10. Moderate the consumption of sugar, salt, fats and alcoholic beverages;</a:t>
            </a:r>
          </a:p>
          <a:p>
            <a:pPr marL="0" indent="0">
              <a:buNone/>
            </a:pPr>
            <a:r>
              <a:rPr lang="en-US" sz="2400" dirty="0"/>
              <a:t>11. Prepare more meals and freeze portions in individual containers for other occasions;</a:t>
            </a:r>
            <a:endParaRPr lang="pt-PT" sz="2400" dirty="0"/>
          </a:p>
        </p:txBody>
      </p:sp>
    </p:spTree>
    <p:extLst>
      <p:ext uri="{BB962C8B-B14F-4D97-AF65-F5344CB8AC3E}">
        <p14:creationId xmlns:p14="http://schemas.microsoft.com/office/powerpoint/2010/main" val="4206607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3F957-677E-46AA-B3E2-3EE68E9B9383}"/>
              </a:ext>
            </a:extLst>
          </p:cNvPr>
          <p:cNvSpPr>
            <a:spLocks noGrp="1"/>
          </p:cNvSpPr>
          <p:nvPr>
            <p:ph type="title"/>
          </p:nvPr>
        </p:nvSpPr>
        <p:spPr/>
        <p:txBody>
          <a:bodyPr/>
          <a:lstStyle/>
          <a:p>
            <a:r>
              <a:rPr lang="pt-PT" dirty="0" err="1"/>
              <a:t>Recommendations</a:t>
            </a:r>
            <a:endParaRPr lang="pt-PT" dirty="0"/>
          </a:p>
        </p:txBody>
      </p:sp>
      <p:sp>
        <p:nvSpPr>
          <p:cNvPr id="3" name="Marcador de Posição de Conteúdo 2">
            <a:extLst>
              <a:ext uri="{FF2B5EF4-FFF2-40B4-BE49-F238E27FC236}">
                <a16:creationId xmlns:a16="http://schemas.microsoft.com/office/drawing/2014/main" id="{1F40A162-9E83-4DDC-9D21-20F4E7F28F9E}"/>
              </a:ext>
            </a:extLst>
          </p:cNvPr>
          <p:cNvSpPr>
            <a:spLocks noGrp="1"/>
          </p:cNvSpPr>
          <p:nvPr>
            <p:ph idx="1"/>
          </p:nvPr>
        </p:nvSpPr>
        <p:spPr/>
        <p:txBody>
          <a:bodyPr>
            <a:normAutofit/>
          </a:bodyPr>
          <a:lstStyle/>
          <a:p>
            <a:pPr marL="0" indent="0">
              <a:buNone/>
            </a:pPr>
            <a:r>
              <a:rPr lang="en-US" sz="2400" dirty="0"/>
              <a:t>12. After the purchase of foods, divide them into quantities adjusted to your needs;</a:t>
            </a:r>
          </a:p>
          <a:p>
            <a:pPr marL="0" indent="0">
              <a:buNone/>
            </a:pPr>
            <a:r>
              <a:rPr lang="en-US" sz="2400" dirty="0"/>
              <a:t>13. Buy small amounts of food at a time. For example, when purchasing fruit buy a mature, medium and green piece;</a:t>
            </a:r>
          </a:p>
          <a:p>
            <a:pPr marL="0" indent="0">
              <a:buNone/>
            </a:pPr>
            <a:r>
              <a:rPr lang="en-US" sz="2400" dirty="0"/>
              <a:t>14. Making food well (eggs, meat, fish and seafood), to avoid food poisoning;</a:t>
            </a:r>
          </a:p>
          <a:p>
            <a:pPr marL="0" indent="0">
              <a:buNone/>
            </a:pPr>
            <a:r>
              <a:rPr lang="en-US" sz="2400" dirty="0"/>
              <a:t>15. Wash and </a:t>
            </a:r>
            <a:r>
              <a:rPr lang="en-US" sz="2400" dirty="0" err="1"/>
              <a:t>desinfect</a:t>
            </a:r>
            <a:r>
              <a:rPr lang="en-US" sz="2400" dirty="0"/>
              <a:t> fruits and vegetables properly before consumption;</a:t>
            </a:r>
          </a:p>
          <a:p>
            <a:pPr marL="0" indent="0">
              <a:buNone/>
            </a:pPr>
            <a:r>
              <a:rPr lang="en-US" sz="2400" dirty="0"/>
              <a:t>16. Take a walk before meals to stimulate your appetite and be aware of changes to it;</a:t>
            </a:r>
            <a:endParaRPr lang="pt-PT" sz="2400" dirty="0"/>
          </a:p>
        </p:txBody>
      </p:sp>
    </p:spTree>
    <p:extLst>
      <p:ext uri="{BB962C8B-B14F-4D97-AF65-F5344CB8AC3E}">
        <p14:creationId xmlns:p14="http://schemas.microsoft.com/office/powerpoint/2010/main" val="3434418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9ABAE-DEE8-438C-8059-5EA0B22DF5EF}"/>
              </a:ext>
            </a:extLst>
          </p:cNvPr>
          <p:cNvSpPr>
            <a:spLocks noGrp="1"/>
          </p:cNvSpPr>
          <p:nvPr>
            <p:ph type="title"/>
          </p:nvPr>
        </p:nvSpPr>
        <p:spPr/>
        <p:txBody>
          <a:bodyPr/>
          <a:lstStyle/>
          <a:p>
            <a:r>
              <a:rPr lang="pt-PT" dirty="0" err="1"/>
              <a:t>Recommendations</a:t>
            </a:r>
            <a:endParaRPr lang="pt-PT" dirty="0"/>
          </a:p>
        </p:txBody>
      </p:sp>
      <p:sp>
        <p:nvSpPr>
          <p:cNvPr id="3" name="Marcador de Posição de Conteúdo 2">
            <a:extLst>
              <a:ext uri="{FF2B5EF4-FFF2-40B4-BE49-F238E27FC236}">
                <a16:creationId xmlns:a16="http://schemas.microsoft.com/office/drawing/2014/main" id="{9B993752-EF51-4587-83D7-C21F60616DB0}"/>
              </a:ext>
            </a:extLst>
          </p:cNvPr>
          <p:cNvSpPr>
            <a:spLocks noGrp="1"/>
          </p:cNvSpPr>
          <p:nvPr>
            <p:ph idx="1"/>
          </p:nvPr>
        </p:nvSpPr>
        <p:spPr/>
        <p:txBody>
          <a:bodyPr>
            <a:normAutofit/>
          </a:bodyPr>
          <a:lstStyle/>
          <a:p>
            <a:pPr marL="0" indent="0">
              <a:buNone/>
            </a:pPr>
            <a:r>
              <a:rPr lang="en-US" sz="2400" dirty="0"/>
              <a:t>17. Encourage the consumption of traditional Portuguese dishes appropriated nutritionally and that include legumes and vegetables;</a:t>
            </a:r>
          </a:p>
          <a:p>
            <a:pPr marL="0" indent="0">
              <a:buNone/>
            </a:pPr>
            <a:r>
              <a:rPr lang="en-US" sz="2400" dirty="0"/>
              <a:t>18. Be aware of involuntary changes in appetite or weight;</a:t>
            </a:r>
          </a:p>
          <a:p>
            <a:pPr marL="0" indent="0">
              <a:buNone/>
            </a:pPr>
            <a:r>
              <a:rPr lang="en-US" sz="2400" dirty="0"/>
              <a:t>19. Measure and record the weight weekly;</a:t>
            </a:r>
          </a:p>
          <a:p>
            <a:pPr marL="0" indent="0">
              <a:buNone/>
            </a:pPr>
            <a:r>
              <a:rPr lang="en-US" sz="2400" dirty="0"/>
              <a:t>20. Be physically active, according to individual abilities.</a:t>
            </a:r>
            <a:endParaRPr lang="pt-PT" sz="2400" dirty="0"/>
          </a:p>
        </p:txBody>
      </p:sp>
    </p:spTree>
    <p:extLst>
      <p:ext uri="{BB962C8B-B14F-4D97-AF65-F5344CB8AC3E}">
        <p14:creationId xmlns:p14="http://schemas.microsoft.com/office/powerpoint/2010/main" val="3445281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7057-BFBE-4672-8625-C779F69330A4}"/>
              </a:ext>
            </a:extLst>
          </p:cNvPr>
          <p:cNvSpPr>
            <a:spLocks noGrp="1"/>
          </p:cNvSpPr>
          <p:nvPr>
            <p:ph type="title"/>
          </p:nvPr>
        </p:nvSpPr>
        <p:spPr/>
        <p:txBody>
          <a:bodyPr/>
          <a:lstStyle/>
          <a:p>
            <a:r>
              <a:rPr lang="en-US" dirty="0"/>
              <a:t>Chewing and digestibility difficulties</a:t>
            </a:r>
            <a:endParaRPr lang="pt-PT" dirty="0"/>
          </a:p>
        </p:txBody>
      </p:sp>
      <p:sp>
        <p:nvSpPr>
          <p:cNvPr id="3" name="Marcador de Posição de Conteúdo 2">
            <a:extLst>
              <a:ext uri="{FF2B5EF4-FFF2-40B4-BE49-F238E27FC236}">
                <a16:creationId xmlns:a16="http://schemas.microsoft.com/office/drawing/2014/main" id="{1D8F1FD1-F3BE-442D-9B6A-9B938A3CBB9E}"/>
              </a:ext>
            </a:extLst>
          </p:cNvPr>
          <p:cNvSpPr>
            <a:spLocks noGrp="1"/>
          </p:cNvSpPr>
          <p:nvPr>
            <p:ph idx="1"/>
          </p:nvPr>
        </p:nvSpPr>
        <p:spPr/>
        <p:txBody>
          <a:bodyPr>
            <a:normAutofit/>
          </a:bodyPr>
          <a:lstStyle/>
          <a:p>
            <a:pPr marL="0" indent="0">
              <a:buNone/>
            </a:pPr>
            <a:r>
              <a:rPr lang="en-US" sz="2400" dirty="0"/>
              <a:t>This problem is quite common in this age group, so it is advisable to adapt the food texture and consistency.</a:t>
            </a:r>
          </a:p>
        </p:txBody>
      </p:sp>
      <p:graphicFrame>
        <p:nvGraphicFramePr>
          <p:cNvPr id="5" name="Diagrama 4">
            <a:extLst>
              <a:ext uri="{FF2B5EF4-FFF2-40B4-BE49-F238E27FC236}">
                <a16:creationId xmlns:a16="http://schemas.microsoft.com/office/drawing/2014/main" id="{96A98A42-7D4F-436E-BB11-428AC57D78A8}"/>
              </a:ext>
            </a:extLst>
          </p:cNvPr>
          <p:cNvGraphicFramePr/>
          <p:nvPr>
            <p:extLst>
              <p:ext uri="{D42A27DB-BD31-4B8C-83A1-F6EECF244321}">
                <p14:modId xmlns:p14="http://schemas.microsoft.com/office/powerpoint/2010/main" val="663667580"/>
              </p:ext>
            </p:extLst>
          </p:nvPr>
        </p:nvGraphicFramePr>
        <p:xfrm>
          <a:off x="1060704" y="2803080"/>
          <a:ext cx="10293096" cy="36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408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a16="http://schemas.microsoft.com/office/drawing/2014/main" id="{4CCCAA9C-9539-48EF-86F7-BD94C5254259}"/>
              </a:ext>
            </a:extLst>
          </p:cNvPr>
          <p:cNvGraphicFramePr>
            <a:graphicFrameLocks noGrp="1"/>
          </p:cNvGraphicFramePr>
          <p:nvPr>
            <p:ph idx="1"/>
            <p:extLst>
              <p:ext uri="{D42A27DB-BD31-4B8C-83A1-F6EECF244321}">
                <p14:modId xmlns:p14="http://schemas.microsoft.com/office/powerpoint/2010/main" val="1345854772"/>
              </p:ext>
            </p:extLst>
          </p:nvPr>
        </p:nvGraphicFramePr>
        <p:xfrm>
          <a:off x="975360" y="585216"/>
          <a:ext cx="10314432" cy="5754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352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07542-A43A-4410-AA3E-C50187C7226C}"/>
              </a:ext>
            </a:extLst>
          </p:cNvPr>
          <p:cNvSpPr>
            <a:spLocks noGrp="1"/>
          </p:cNvSpPr>
          <p:nvPr>
            <p:ph type="title"/>
          </p:nvPr>
        </p:nvSpPr>
        <p:spPr/>
        <p:txBody>
          <a:bodyPr/>
          <a:lstStyle/>
          <a:p>
            <a:r>
              <a:rPr lang="pt-PT" dirty="0"/>
              <a:t>Menu </a:t>
            </a:r>
            <a:r>
              <a:rPr lang="pt-PT" dirty="0" err="1"/>
              <a:t>Example</a:t>
            </a:r>
            <a:endParaRPr lang="pt-PT" dirty="0"/>
          </a:p>
        </p:txBody>
      </p:sp>
      <p:graphicFrame>
        <p:nvGraphicFramePr>
          <p:cNvPr id="5" name="Tabela 5">
            <a:extLst>
              <a:ext uri="{FF2B5EF4-FFF2-40B4-BE49-F238E27FC236}">
                <a16:creationId xmlns:a16="http://schemas.microsoft.com/office/drawing/2014/main" id="{2EF3BF24-B42F-4E8A-993C-017B982AD4E5}"/>
              </a:ext>
            </a:extLst>
          </p:cNvPr>
          <p:cNvGraphicFramePr>
            <a:graphicFrameLocks noGrp="1"/>
          </p:cNvGraphicFramePr>
          <p:nvPr>
            <p:ph idx="1"/>
            <p:extLst>
              <p:ext uri="{D42A27DB-BD31-4B8C-83A1-F6EECF244321}">
                <p14:modId xmlns:p14="http://schemas.microsoft.com/office/powerpoint/2010/main" val="2407400723"/>
              </p:ext>
            </p:extLst>
          </p:nvPr>
        </p:nvGraphicFramePr>
        <p:xfrm>
          <a:off x="838200" y="1825625"/>
          <a:ext cx="10515600" cy="42976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261564092"/>
                    </a:ext>
                  </a:extLst>
                </a:gridCol>
                <a:gridCol w="1752600">
                  <a:extLst>
                    <a:ext uri="{9D8B030D-6E8A-4147-A177-3AD203B41FA5}">
                      <a16:colId xmlns:a16="http://schemas.microsoft.com/office/drawing/2014/main" val="2151446237"/>
                    </a:ext>
                  </a:extLst>
                </a:gridCol>
                <a:gridCol w="1752600">
                  <a:extLst>
                    <a:ext uri="{9D8B030D-6E8A-4147-A177-3AD203B41FA5}">
                      <a16:colId xmlns:a16="http://schemas.microsoft.com/office/drawing/2014/main" val="2116123832"/>
                    </a:ext>
                  </a:extLst>
                </a:gridCol>
                <a:gridCol w="1752600">
                  <a:extLst>
                    <a:ext uri="{9D8B030D-6E8A-4147-A177-3AD203B41FA5}">
                      <a16:colId xmlns:a16="http://schemas.microsoft.com/office/drawing/2014/main" val="4239711134"/>
                    </a:ext>
                  </a:extLst>
                </a:gridCol>
                <a:gridCol w="1752600">
                  <a:extLst>
                    <a:ext uri="{9D8B030D-6E8A-4147-A177-3AD203B41FA5}">
                      <a16:colId xmlns:a16="http://schemas.microsoft.com/office/drawing/2014/main" val="1251491486"/>
                    </a:ext>
                  </a:extLst>
                </a:gridCol>
                <a:gridCol w="1752600">
                  <a:extLst>
                    <a:ext uri="{9D8B030D-6E8A-4147-A177-3AD203B41FA5}">
                      <a16:colId xmlns:a16="http://schemas.microsoft.com/office/drawing/2014/main" val="3794351474"/>
                    </a:ext>
                  </a:extLst>
                </a:gridCol>
              </a:tblGrid>
              <a:tr h="370840">
                <a:tc>
                  <a:txBody>
                    <a:bodyPr/>
                    <a:lstStyle/>
                    <a:p>
                      <a:r>
                        <a:rPr lang="pt-PT" dirty="0" err="1"/>
                        <a:t>Breakfast</a:t>
                      </a:r>
                      <a:r>
                        <a:rPr lang="pt-PT" dirty="0"/>
                        <a:t> – 7h30</a:t>
                      </a:r>
                    </a:p>
                  </a:txBody>
                  <a:tcPr/>
                </a:tc>
                <a:tc>
                  <a:txBody>
                    <a:bodyPr/>
                    <a:lstStyle/>
                    <a:p>
                      <a:r>
                        <a:rPr lang="pt-PT" dirty="0" err="1"/>
                        <a:t>Mid</a:t>
                      </a:r>
                      <a:r>
                        <a:rPr lang="pt-PT" dirty="0"/>
                        <a:t> </a:t>
                      </a:r>
                      <a:r>
                        <a:rPr lang="pt-PT" dirty="0" err="1"/>
                        <a:t>Morning</a:t>
                      </a:r>
                      <a:r>
                        <a:rPr lang="pt-PT" dirty="0"/>
                        <a:t> – 10h30</a:t>
                      </a:r>
                    </a:p>
                  </a:txBody>
                  <a:tcPr/>
                </a:tc>
                <a:tc>
                  <a:txBody>
                    <a:bodyPr/>
                    <a:lstStyle/>
                    <a:p>
                      <a:r>
                        <a:rPr lang="pt-PT" dirty="0" err="1"/>
                        <a:t>Lunch</a:t>
                      </a:r>
                      <a:r>
                        <a:rPr lang="pt-PT" dirty="0"/>
                        <a:t> – 13h00</a:t>
                      </a:r>
                    </a:p>
                  </a:txBody>
                  <a:tcPr/>
                </a:tc>
                <a:tc>
                  <a:txBody>
                    <a:bodyPr/>
                    <a:lstStyle/>
                    <a:p>
                      <a:r>
                        <a:rPr lang="pt-PT" dirty="0" err="1"/>
                        <a:t>Mid</a:t>
                      </a:r>
                      <a:r>
                        <a:rPr lang="pt-PT" dirty="0"/>
                        <a:t> </a:t>
                      </a:r>
                      <a:r>
                        <a:rPr lang="pt-PT" dirty="0" err="1"/>
                        <a:t>Afternoon</a:t>
                      </a:r>
                      <a:r>
                        <a:rPr lang="pt-PT" dirty="0"/>
                        <a:t> – 16h30</a:t>
                      </a:r>
                    </a:p>
                  </a:txBody>
                  <a:tcPr/>
                </a:tc>
                <a:tc>
                  <a:txBody>
                    <a:bodyPr/>
                    <a:lstStyle/>
                    <a:p>
                      <a:r>
                        <a:rPr lang="pt-PT" dirty="0" err="1"/>
                        <a:t>Dinner</a:t>
                      </a:r>
                      <a:r>
                        <a:rPr lang="pt-PT" dirty="0"/>
                        <a:t> – 20h00</a:t>
                      </a:r>
                    </a:p>
                  </a:txBody>
                  <a:tcPr/>
                </a:tc>
                <a:tc>
                  <a:txBody>
                    <a:bodyPr/>
                    <a:lstStyle/>
                    <a:p>
                      <a:r>
                        <a:rPr lang="pt-PT" dirty="0" err="1"/>
                        <a:t>Supper</a:t>
                      </a:r>
                      <a:r>
                        <a:rPr lang="pt-PT" dirty="0"/>
                        <a:t> – 22h30</a:t>
                      </a:r>
                    </a:p>
                  </a:txBody>
                  <a:tcPr/>
                </a:tc>
                <a:extLst>
                  <a:ext uri="{0D108BD9-81ED-4DB2-BD59-A6C34878D82A}">
                    <a16:rowId xmlns:a16="http://schemas.microsoft.com/office/drawing/2014/main" val="670754949"/>
                  </a:ext>
                </a:extLst>
              </a:tr>
              <a:tr h="370840">
                <a:tc>
                  <a:txBody>
                    <a:bodyPr/>
                    <a:lstStyle/>
                    <a:p>
                      <a:r>
                        <a:rPr lang="en-US" dirty="0"/>
                        <a:t>1 cup of milk with barley (250ml);</a:t>
                      </a:r>
                    </a:p>
                    <a:p>
                      <a:r>
                        <a:rPr lang="en-US" dirty="0"/>
                        <a:t>1 whole grain bread (50g) with 1 teaspoon of butter </a:t>
                      </a:r>
                      <a:r>
                        <a:rPr lang="pt-PT" dirty="0">
                          <a:solidFill>
                            <a:schemeClr val="bg1">
                              <a:lumMod val="50000"/>
                            </a:schemeClr>
                          </a:solidFill>
                        </a:rPr>
                        <a:t>(</a:t>
                      </a:r>
                      <a:r>
                        <a:rPr lang="pt-PT" dirty="0" err="1">
                          <a:solidFill>
                            <a:schemeClr val="bg1">
                              <a:lumMod val="50000"/>
                            </a:schemeClr>
                          </a:solidFill>
                        </a:rPr>
                        <a:t>soften</a:t>
                      </a:r>
                      <a:r>
                        <a:rPr lang="pt-PT" dirty="0">
                          <a:solidFill>
                            <a:schemeClr val="bg1">
                              <a:lumMod val="50000"/>
                            </a:schemeClr>
                          </a:solidFill>
                        </a:rPr>
                        <a:t> </a:t>
                      </a:r>
                      <a:r>
                        <a:rPr lang="pt-PT" dirty="0" err="1">
                          <a:solidFill>
                            <a:schemeClr val="bg1">
                              <a:lumMod val="50000"/>
                            </a:schemeClr>
                          </a:solidFill>
                        </a:rPr>
                        <a:t>bread</a:t>
                      </a:r>
                      <a:r>
                        <a:rPr lang="pt-PT" dirty="0">
                          <a:solidFill>
                            <a:schemeClr val="bg1">
                              <a:lumMod val="50000"/>
                            </a:schemeClr>
                          </a:solidFill>
                        </a:rPr>
                        <a:t> in </a:t>
                      </a:r>
                      <a:r>
                        <a:rPr lang="pt-PT" dirty="0" err="1">
                          <a:solidFill>
                            <a:schemeClr val="bg1">
                              <a:lumMod val="50000"/>
                            </a:schemeClr>
                          </a:solidFill>
                        </a:rPr>
                        <a:t>milk</a:t>
                      </a:r>
                      <a:r>
                        <a:rPr lang="pt-PT" dirty="0">
                          <a:solidFill>
                            <a:schemeClr val="bg1">
                              <a:lumMod val="50000"/>
                            </a:schemeClr>
                          </a:solidFill>
                        </a:rPr>
                        <a:t>)</a:t>
                      </a:r>
                      <a:r>
                        <a:rPr lang="en-US" dirty="0"/>
                        <a:t>; </a:t>
                      </a:r>
                    </a:p>
                    <a:p>
                      <a:r>
                        <a:rPr lang="en-US" dirty="0"/>
                        <a:t>1 kiwi (80g) </a:t>
                      </a:r>
                      <a:r>
                        <a:rPr lang="en-US" dirty="0">
                          <a:solidFill>
                            <a:schemeClr val="bg1">
                              <a:lumMod val="50000"/>
                            </a:schemeClr>
                          </a:solidFill>
                        </a:rPr>
                        <a:t>(choose a more mature and grind).</a:t>
                      </a:r>
                      <a:endParaRPr lang="pt-PT" dirty="0">
                        <a:solidFill>
                          <a:schemeClr val="bg1">
                            <a:lumMod val="50000"/>
                          </a:schemeClr>
                        </a:solidFill>
                      </a:endParaRPr>
                    </a:p>
                  </a:txBody>
                  <a:tcPr/>
                </a:tc>
                <a:tc>
                  <a:txBody>
                    <a:bodyPr/>
                    <a:lstStyle/>
                    <a:p>
                      <a:r>
                        <a:rPr lang="en-US" dirty="0"/>
                        <a:t>1 solid yogurt (125g);</a:t>
                      </a:r>
                    </a:p>
                    <a:p>
                      <a:r>
                        <a:rPr lang="en-US" dirty="0"/>
                        <a:t>3 Maria cookies; </a:t>
                      </a:r>
                    </a:p>
                    <a:p>
                      <a:r>
                        <a:rPr lang="en-US" dirty="0"/>
                        <a:t>1 banana (160g)</a:t>
                      </a:r>
                    </a:p>
                    <a:p>
                      <a:r>
                        <a:rPr lang="pt-PT" dirty="0">
                          <a:solidFill>
                            <a:schemeClr val="bg1">
                              <a:lumMod val="50000"/>
                            </a:schemeClr>
                          </a:solidFill>
                        </a:rPr>
                        <a:t>(</a:t>
                      </a:r>
                      <a:r>
                        <a:rPr lang="pt-PT" dirty="0" err="1">
                          <a:solidFill>
                            <a:schemeClr val="bg1">
                              <a:lumMod val="50000"/>
                            </a:schemeClr>
                          </a:solidFill>
                        </a:rPr>
                        <a:t>Mix</a:t>
                      </a:r>
                      <a:r>
                        <a:rPr lang="pt-PT" dirty="0">
                          <a:solidFill>
                            <a:schemeClr val="bg1">
                              <a:lumMod val="50000"/>
                            </a:schemeClr>
                          </a:solidFill>
                        </a:rPr>
                        <a:t> </a:t>
                      </a:r>
                      <a:r>
                        <a:rPr lang="pt-PT" dirty="0" err="1">
                          <a:solidFill>
                            <a:schemeClr val="bg1">
                              <a:lumMod val="50000"/>
                            </a:schemeClr>
                          </a:solidFill>
                        </a:rPr>
                        <a:t>all</a:t>
                      </a:r>
                      <a:r>
                        <a:rPr lang="pt-PT" dirty="0">
                          <a:solidFill>
                            <a:schemeClr val="bg1">
                              <a:lumMod val="50000"/>
                            </a:schemeClr>
                          </a:solidFill>
                        </a:rPr>
                        <a:t> </a:t>
                      </a:r>
                      <a:r>
                        <a:rPr lang="pt-PT" dirty="0" err="1">
                          <a:solidFill>
                            <a:schemeClr val="bg1">
                              <a:lumMod val="50000"/>
                            </a:schemeClr>
                          </a:solidFill>
                        </a:rPr>
                        <a:t>ingredients</a:t>
                      </a:r>
                      <a:r>
                        <a:rPr lang="pt-PT" dirty="0">
                          <a:solidFill>
                            <a:schemeClr val="bg1">
                              <a:lumMod val="50000"/>
                            </a:schemeClr>
                          </a:solidFill>
                        </a:rPr>
                        <a:t> in </a:t>
                      </a:r>
                      <a:r>
                        <a:rPr lang="pt-PT" dirty="0" err="1">
                          <a:solidFill>
                            <a:schemeClr val="bg1">
                              <a:lumMod val="50000"/>
                            </a:schemeClr>
                          </a:solidFill>
                        </a:rPr>
                        <a:t>the</a:t>
                      </a:r>
                      <a:r>
                        <a:rPr lang="pt-PT" dirty="0">
                          <a:solidFill>
                            <a:schemeClr val="bg1">
                              <a:lumMod val="50000"/>
                            </a:schemeClr>
                          </a:solidFill>
                        </a:rPr>
                        <a:t> </a:t>
                      </a:r>
                      <a:r>
                        <a:rPr lang="pt-PT" dirty="0" err="1">
                          <a:solidFill>
                            <a:schemeClr val="bg1">
                              <a:lumMod val="50000"/>
                            </a:schemeClr>
                          </a:solidFill>
                        </a:rPr>
                        <a:t>blender</a:t>
                      </a:r>
                      <a:r>
                        <a:rPr lang="pt-PT" dirty="0">
                          <a:solidFill>
                            <a:schemeClr val="bg1">
                              <a:lumMod val="50000"/>
                            </a:schemeClr>
                          </a:solidFill>
                        </a:rPr>
                        <a:t>)</a:t>
                      </a:r>
                      <a:r>
                        <a:rPr lang="en-US" dirty="0"/>
                        <a:t>.</a:t>
                      </a:r>
                      <a:endParaRPr lang="pt-PT" dirty="0"/>
                    </a:p>
                  </a:txBody>
                  <a:tcPr/>
                </a:tc>
                <a:tc>
                  <a:txBody>
                    <a:bodyPr/>
                    <a:lstStyle/>
                    <a:p>
                      <a:r>
                        <a:rPr lang="en-US" dirty="0"/>
                        <a:t>1 vegetable soup (250ml); Dish: 1 chicken steak (50g) stuffed with </a:t>
                      </a:r>
                      <a:r>
                        <a:rPr lang="en-US" dirty="0" err="1"/>
                        <a:t>aubergine</a:t>
                      </a:r>
                      <a:r>
                        <a:rPr lang="en-US" dirty="0"/>
                        <a:t> and spinach; Carrot and peas rice (8 shallow tablespoons); </a:t>
                      </a:r>
                    </a:p>
                    <a:p>
                      <a:r>
                        <a:rPr lang="en-US" dirty="0"/>
                        <a:t>1 orange (160g) </a:t>
                      </a:r>
                      <a:r>
                        <a:rPr lang="en-US" dirty="0">
                          <a:solidFill>
                            <a:schemeClr val="bg1">
                              <a:lumMod val="50000"/>
                            </a:schemeClr>
                          </a:solidFill>
                        </a:rPr>
                        <a:t>(peel and grind the pulp).</a:t>
                      </a:r>
                      <a:endParaRPr lang="pt-PT" dirty="0">
                        <a:solidFill>
                          <a:schemeClr val="bg1">
                            <a:lumMod val="50000"/>
                          </a:schemeClr>
                        </a:solidFill>
                      </a:endParaRPr>
                    </a:p>
                  </a:txBody>
                  <a:tcPr/>
                </a:tc>
                <a:tc>
                  <a:txBody>
                    <a:bodyPr/>
                    <a:lstStyle/>
                    <a:p>
                      <a:r>
                        <a:rPr lang="en-US" dirty="0"/>
                        <a:t>1 glass of milk with barley (125ml); </a:t>
                      </a:r>
                    </a:p>
                    <a:p>
                      <a:r>
                        <a:rPr lang="en-US" dirty="0"/>
                        <a:t>1 whole grain bread (50g) </a:t>
                      </a:r>
                      <a:r>
                        <a:rPr lang="pt-PT" dirty="0">
                          <a:solidFill>
                            <a:schemeClr val="bg1">
                              <a:lumMod val="50000"/>
                            </a:schemeClr>
                          </a:solidFill>
                        </a:rPr>
                        <a:t>(</a:t>
                      </a:r>
                      <a:r>
                        <a:rPr lang="pt-PT" dirty="0" err="1">
                          <a:solidFill>
                            <a:schemeClr val="bg1">
                              <a:lumMod val="50000"/>
                            </a:schemeClr>
                          </a:solidFill>
                        </a:rPr>
                        <a:t>soften</a:t>
                      </a:r>
                      <a:r>
                        <a:rPr lang="pt-PT" dirty="0">
                          <a:solidFill>
                            <a:schemeClr val="bg1">
                              <a:lumMod val="50000"/>
                            </a:schemeClr>
                          </a:solidFill>
                        </a:rPr>
                        <a:t> </a:t>
                      </a:r>
                      <a:r>
                        <a:rPr lang="pt-PT" dirty="0" err="1">
                          <a:solidFill>
                            <a:schemeClr val="bg1">
                              <a:lumMod val="50000"/>
                            </a:schemeClr>
                          </a:solidFill>
                        </a:rPr>
                        <a:t>bread</a:t>
                      </a:r>
                      <a:r>
                        <a:rPr lang="pt-PT" dirty="0">
                          <a:solidFill>
                            <a:schemeClr val="bg1">
                              <a:lumMod val="50000"/>
                            </a:schemeClr>
                          </a:solidFill>
                        </a:rPr>
                        <a:t> in </a:t>
                      </a:r>
                      <a:r>
                        <a:rPr lang="pt-PT" dirty="0" err="1">
                          <a:solidFill>
                            <a:schemeClr val="bg1">
                              <a:lumMod val="50000"/>
                            </a:schemeClr>
                          </a:solidFill>
                        </a:rPr>
                        <a:t>milk</a:t>
                      </a:r>
                      <a:r>
                        <a:rPr lang="pt-PT" dirty="0">
                          <a:solidFill>
                            <a:schemeClr val="bg1">
                              <a:lumMod val="50000"/>
                            </a:schemeClr>
                          </a:solidFill>
                        </a:rPr>
                        <a:t>) </a:t>
                      </a:r>
                      <a:r>
                        <a:rPr lang="en-US" dirty="0"/>
                        <a:t>with a ½ of fresh cheese </a:t>
                      </a:r>
                      <a:r>
                        <a:rPr lang="en-US" dirty="0">
                          <a:solidFill>
                            <a:schemeClr val="bg1">
                              <a:lumMod val="50000"/>
                            </a:schemeClr>
                          </a:solidFill>
                        </a:rPr>
                        <a:t>(eat with spoon)</a:t>
                      </a:r>
                      <a:r>
                        <a:rPr lang="en-US" dirty="0"/>
                        <a:t>;</a:t>
                      </a:r>
                    </a:p>
                    <a:p>
                      <a:r>
                        <a:rPr lang="en-US" dirty="0"/>
                        <a:t>1 pear (160g) </a:t>
                      </a:r>
                      <a:r>
                        <a:rPr lang="en-US" dirty="0">
                          <a:solidFill>
                            <a:schemeClr val="bg1">
                              <a:lumMod val="50000"/>
                            </a:schemeClr>
                          </a:solidFill>
                        </a:rPr>
                        <a:t>(boil).</a:t>
                      </a:r>
                      <a:endParaRPr lang="pt-PT" dirty="0">
                        <a:solidFill>
                          <a:schemeClr val="bg1">
                            <a:lumMod val="50000"/>
                          </a:schemeClr>
                        </a:solidFill>
                      </a:endParaRPr>
                    </a:p>
                  </a:txBody>
                  <a:tcPr/>
                </a:tc>
                <a:tc>
                  <a:txBody>
                    <a:bodyPr/>
                    <a:lstStyle/>
                    <a:p>
                      <a:r>
                        <a:rPr lang="en-US" dirty="0"/>
                        <a:t>1 vegetable soup (350ml); Dish: 1 portion of cooked hake (50g); 3 small boiled potatoes (125g); Broccoli and carrots steamed; </a:t>
                      </a:r>
                    </a:p>
                    <a:p>
                      <a:r>
                        <a:rPr lang="en-US" dirty="0"/>
                        <a:t>1 small apple (80g) </a:t>
                      </a:r>
                      <a:r>
                        <a:rPr lang="en-US" dirty="0">
                          <a:solidFill>
                            <a:schemeClr val="bg1">
                              <a:lumMod val="50000"/>
                            </a:schemeClr>
                          </a:solidFill>
                        </a:rPr>
                        <a:t>(baking and / or making mash).</a:t>
                      </a:r>
                      <a:endParaRPr lang="pt-PT" dirty="0">
                        <a:solidFill>
                          <a:schemeClr val="bg1">
                            <a:lumMod val="50000"/>
                          </a:schemeClr>
                        </a:solidFill>
                      </a:endParaRPr>
                    </a:p>
                  </a:txBody>
                  <a:tcPr/>
                </a:tc>
                <a:tc>
                  <a:txBody>
                    <a:bodyPr/>
                    <a:lstStyle/>
                    <a:p>
                      <a:r>
                        <a:rPr lang="en-US" dirty="0"/>
                        <a:t>1 cup of chamomile tea; 3 crackers </a:t>
                      </a:r>
                      <a:r>
                        <a:rPr lang="en-US" dirty="0">
                          <a:solidFill>
                            <a:schemeClr val="bg1">
                              <a:lumMod val="50000"/>
                            </a:schemeClr>
                          </a:solidFill>
                        </a:rPr>
                        <a:t>(soften crackers in tea).</a:t>
                      </a:r>
                      <a:endParaRPr lang="pt-PT" dirty="0">
                        <a:solidFill>
                          <a:schemeClr val="bg1">
                            <a:lumMod val="50000"/>
                          </a:schemeClr>
                        </a:solidFill>
                      </a:endParaRPr>
                    </a:p>
                  </a:txBody>
                  <a:tcPr/>
                </a:tc>
                <a:extLst>
                  <a:ext uri="{0D108BD9-81ED-4DB2-BD59-A6C34878D82A}">
                    <a16:rowId xmlns:a16="http://schemas.microsoft.com/office/drawing/2014/main" val="3177895641"/>
                  </a:ext>
                </a:extLst>
              </a:tr>
            </a:tbl>
          </a:graphicData>
        </a:graphic>
      </p:graphicFrame>
    </p:spTree>
    <p:extLst>
      <p:ext uri="{BB962C8B-B14F-4D97-AF65-F5344CB8AC3E}">
        <p14:creationId xmlns:p14="http://schemas.microsoft.com/office/powerpoint/2010/main" val="1281181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3A521-70B3-46CB-BDB2-BC51ACC3CC14}"/>
              </a:ext>
            </a:extLst>
          </p:cNvPr>
          <p:cNvSpPr>
            <a:spLocks noGrp="1"/>
          </p:cNvSpPr>
          <p:nvPr>
            <p:ph type="title"/>
          </p:nvPr>
        </p:nvSpPr>
        <p:spPr/>
        <p:txBody>
          <a:bodyPr/>
          <a:lstStyle/>
          <a:p>
            <a:r>
              <a:rPr lang="pt-PT" dirty="0" err="1"/>
              <a:t>Conclusion</a:t>
            </a:r>
            <a:endParaRPr lang="pt-PT" dirty="0"/>
          </a:p>
        </p:txBody>
      </p:sp>
      <p:sp>
        <p:nvSpPr>
          <p:cNvPr id="3" name="Marcador de Posição de Conteúdo 2">
            <a:extLst>
              <a:ext uri="{FF2B5EF4-FFF2-40B4-BE49-F238E27FC236}">
                <a16:creationId xmlns:a16="http://schemas.microsoft.com/office/drawing/2014/main" id="{EAE55002-20E4-4AFC-B748-C0F6575CAC9E}"/>
              </a:ext>
            </a:extLst>
          </p:cNvPr>
          <p:cNvSpPr>
            <a:spLocks noGrp="1"/>
          </p:cNvSpPr>
          <p:nvPr>
            <p:ph idx="1"/>
          </p:nvPr>
        </p:nvSpPr>
        <p:spPr/>
        <p:txBody>
          <a:bodyPr>
            <a:normAutofit/>
          </a:bodyPr>
          <a:lstStyle/>
          <a:p>
            <a:pPr marL="0" indent="0" algn="just">
              <a:buNone/>
            </a:pPr>
            <a:r>
              <a:rPr lang="en-US" sz="2400" dirty="0"/>
              <a:t>Chewing is important to stimulate activity of the cerebral hippocampus, maintaining the functions of memory and learning. Therefore, it is recommended that the menu favor chewing.</a:t>
            </a:r>
          </a:p>
          <a:p>
            <a:pPr marL="0" indent="0" algn="just">
              <a:buNone/>
            </a:pPr>
            <a:r>
              <a:rPr lang="en-US" sz="2400" dirty="0"/>
              <a:t>Aging should not be seen as a problem, but a part of life cycle, and it is desirable to provide an opportunity to live healthy and autonomous as long as possible.</a:t>
            </a:r>
          </a:p>
          <a:p>
            <a:pPr marL="0" indent="0" algn="just">
              <a:buNone/>
            </a:pPr>
            <a:r>
              <a:rPr lang="en-US" sz="2400" dirty="0"/>
              <a:t>Aging with health, autonomy and independence must be an individual goal of life and, at the same time, a collective responsibility towards the elderly.</a:t>
            </a:r>
          </a:p>
        </p:txBody>
      </p:sp>
    </p:spTree>
    <p:extLst>
      <p:ext uri="{BB962C8B-B14F-4D97-AF65-F5344CB8AC3E}">
        <p14:creationId xmlns:p14="http://schemas.microsoft.com/office/powerpoint/2010/main" val="2449561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algn="l"/>
            <a:r>
              <a:rPr lang="pt-PT" altLang="en-US" sz="4400" b="1" dirty="0" err="1">
                <a:solidFill>
                  <a:schemeClr val="accent1">
                    <a:lumMod val="50000"/>
                  </a:schemeClr>
                </a:solidFill>
              </a:rPr>
              <a:t>Food</a:t>
            </a:r>
            <a:r>
              <a:rPr lang="pt-PT" altLang="en-US" sz="4400" b="1" dirty="0">
                <a:solidFill>
                  <a:schemeClr val="accent1">
                    <a:lumMod val="50000"/>
                  </a:schemeClr>
                </a:solidFill>
              </a:rPr>
              <a:t> </a:t>
            </a:r>
            <a:r>
              <a:rPr lang="pt-PT" altLang="en-US" sz="4400" b="1" dirty="0" err="1">
                <a:solidFill>
                  <a:schemeClr val="accent1">
                    <a:lumMod val="50000"/>
                  </a:schemeClr>
                </a:solidFill>
              </a:rPr>
              <a:t>Service</a:t>
            </a:r>
            <a:endParaRPr lang="pt-PT" altLang="en-US" sz="4400" b="1" dirty="0">
              <a:solidFill>
                <a:schemeClr val="accent1">
                  <a:lumMod val="50000"/>
                </a:schemeClr>
              </a:solidFill>
            </a:endParaRPr>
          </a:p>
          <a:p>
            <a:pPr algn="r"/>
            <a:endParaRPr lang="pt-PT" altLang="en-US" sz="3600" dirty="0"/>
          </a:p>
          <a:p>
            <a:pPr algn="r"/>
            <a:endParaRPr lang="pt-PT" altLang="en-US" sz="3600" dirty="0"/>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extLst>
      <p:ext uri="{BB962C8B-B14F-4D97-AF65-F5344CB8AC3E}">
        <p14:creationId xmlns:p14="http://schemas.microsoft.com/office/powerpoint/2010/main" val="342480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Food for Babies – six to 12 months of age</a:t>
            </a:r>
            <a:endParaRPr lang="pt-PT" altLang="en-US"/>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solidFill>
                  <a:schemeClr val="tx1"/>
                </a:solidFill>
                <a:uFillTx/>
                <a:latin typeface="Arial" panose="020B0604020202020204" pitchFamily="34" charset="0"/>
                <a:cs typeface="Arial" panose="020B0604020202020204" pitchFamily="34" charset="0"/>
                <a:sym typeface="+mn-ea"/>
              </a:rPr>
              <a:t>As a baby is gradually weaned from the breast or bottle and new solids are introduced, there may be reduced body stores of iron. To maintain nutrient body stores give foods that are rich in iron and zinc, such as iron-enriched infant cereals, pureed meats and poultry dishes, cooked plain tofu and vegetables.</a:t>
            </a:r>
          </a:p>
          <a:p>
            <a:pPr marL="0" indent="0" algn="just" fontAlgn="auto">
              <a:lnSpc>
                <a:spcPct val="100000"/>
              </a:lnSpc>
              <a:spcBef>
                <a:spcPts val="0"/>
              </a:spcBef>
              <a:buNone/>
            </a:pPr>
            <a:endParaRPr lang="pt-PT" altLang="en-US" sz="1800">
              <a:solidFill>
                <a:schemeClr val="tx1"/>
              </a:solidFill>
              <a:uFillTx/>
              <a:latin typeface="Arial" panose="020B0604020202020204" pitchFamily="34" charset="0"/>
              <a:cs typeface="Arial" panose="020B0604020202020204" pitchFamily="34" charset="0"/>
              <a:sym typeface="+mn-ea"/>
            </a:endParaRPr>
          </a:p>
          <a:p>
            <a:pPr marL="0" indent="0" algn="just" fontAlgn="auto">
              <a:lnSpc>
                <a:spcPct val="100000"/>
              </a:lnSpc>
              <a:spcBef>
                <a:spcPts val="0"/>
              </a:spcBef>
              <a:buNone/>
            </a:pPr>
            <a:r>
              <a:rPr lang="pt-PT" altLang="en-US" sz="1800">
                <a:solidFill>
                  <a:schemeClr val="tx1"/>
                </a:solidFill>
                <a:uFillTx/>
                <a:latin typeface="Arial" panose="020B0604020202020204" pitchFamily="34" charset="0"/>
                <a:cs typeface="Arial" panose="020B0604020202020204" pitchFamily="34" charset="0"/>
                <a:sym typeface="+mn-ea"/>
              </a:rPr>
              <a:t>Avoid cow’s milk as a drink in the first 12 months. </a:t>
            </a:r>
          </a:p>
          <a:p>
            <a:pPr marL="0" indent="0" algn="just" fontAlgn="auto">
              <a:lnSpc>
                <a:spcPct val="100000"/>
              </a:lnSpc>
              <a:spcBef>
                <a:spcPts val="0"/>
              </a:spcBef>
              <a:buNone/>
            </a:pPr>
            <a:r>
              <a:rPr lang="pt-PT" altLang="en-US" sz="1800">
                <a:solidFill>
                  <a:schemeClr val="tx1"/>
                </a:solidFill>
                <a:uFillTx/>
                <a:latin typeface="Arial" panose="020B0604020202020204" pitchFamily="34" charset="0"/>
                <a:cs typeface="Arial" panose="020B0604020202020204" pitchFamily="34" charset="0"/>
                <a:sym typeface="+mn-ea"/>
              </a:rPr>
              <a:t>Whole fruit is preferable to fruit juice. Avoid juices and sugar sweetened drinks.</a:t>
            </a:r>
            <a:endParaRPr lang="pt-PT" altLang="en-US" sz="1800">
              <a:solidFill>
                <a:schemeClr val="tx1"/>
              </a:solidFill>
              <a:uFillTx/>
              <a:latin typeface="Arial" panose="020B0604020202020204" pitchFamily="34" charset="0"/>
              <a:cs typeface="Arial" panose="020B0604020202020204" pitchFamily="34" charset="0"/>
            </a:endParaRPr>
          </a:p>
          <a:p>
            <a:pPr marL="0" indent="0" algn="just" fontAlgn="auto">
              <a:lnSpc>
                <a:spcPct val="100000"/>
              </a:lnSpc>
              <a:spcBef>
                <a:spcPts val="0"/>
              </a:spcBef>
              <a:buNone/>
            </a:pPr>
            <a:endParaRPr lang="pt-PT" altLang="en-US" sz="1800">
              <a:solidFill>
                <a:schemeClr val="tx1"/>
              </a:solidFill>
              <a:uFillTx/>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solidFill>
                  <a:schemeClr val="tx1"/>
                </a:solidFill>
                <a:uFillTx/>
                <a:latin typeface="Arial" panose="020B0604020202020204" pitchFamily="34" charset="0"/>
                <a:cs typeface="Arial" panose="020B0604020202020204" pitchFamily="34" charset="0"/>
              </a:rPr>
              <a:t>Feed babies during any illness and feed up after illness. Give ample liquids if your baby has diarrhoea.</a:t>
            </a:r>
          </a:p>
          <a:p>
            <a:pPr marL="0" indent="0" algn="just" fontAlgn="auto">
              <a:lnSpc>
                <a:spcPct val="100000"/>
              </a:lnSpc>
              <a:spcBef>
                <a:spcPts val="0"/>
              </a:spcBef>
              <a:buNone/>
            </a:pPr>
            <a:endParaRPr lang="pt-PT" altLang="en-US" sz="1800">
              <a:solidFill>
                <a:schemeClr val="tx1"/>
              </a:solidFill>
              <a:uFillTx/>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solidFill>
                  <a:schemeClr val="tx1"/>
                </a:solidFill>
                <a:uFillTx/>
                <a:latin typeface="Arial" panose="020B0604020202020204" pitchFamily="34" charset="0"/>
                <a:cs typeface="Arial" panose="020B0604020202020204" pitchFamily="34" charset="0"/>
              </a:rPr>
              <a:t>Occasional exposure of the skin to sunlight is usually enough to provide a baby’s vitamin D requirements, but this does vary from season to season and with skin colour.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Service System</a:t>
            </a:r>
          </a:p>
        </p:txBody>
      </p:sp>
      <p:sp>
        <p:nvSpPr>
          <p:cNvPr id="3" name="Marcador de Posição de Conteúdo 2"/>
          <p:cNvSpPr>
            <a:spLocks noGrp="1"/>
          </p:cNvSpPr>
          <p:nvPr>
            <p:ph sz="half"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The system in food service is classified according to the manner of food distribution. It could be classified as:</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1. Conventional</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The conventional food service system is the type most establishments have traditionally used. Foods are purchased for an individual operation in various stages of preparation, but all production is completed and foods are served on the same premises. </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p:txBody>
      </p:sp>
      <p:pic>
        <p:nvPicPr>
          <p:cNvPr id="4" name="Marcador de Posição de Conteúdo 3"/>
          <p:cNvPicPr>
            <a:picLocks noGrp="1" noChangeAspect="1"/>
          </p:cNvPicPr>
          <p:nvPr>
            <p:ph sz="half" idx="2"/>
          </p:nvPr>
        </p:nvPicPr>
        <p:blipFill>
          <a:blip r:embed="rId2"/>
          <a:srcRect l="32435" t="50468" r="45799" b="23118"/>
          <a:stretch>
            <a:fillRect/>
          </a:stretch>
        </p:blipFill>
        <p:spPr>
          <a:xfrm>
            <a:off x="6517640" y="1825625"/>
            <a:ext cx="4836160" cy="366839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p:cNvPicPr>
            <a:picLocks noGrp="1" noChangeAspect="1"/>
          </p:cNvPicPr>
          <p:nvPr>
            <p:ph sz="half" idx="1"/>
          </p:nvPr>
        </p:nvPicPr>
        <p:blipFill>
          <a:blip r:embed="rId2"/>
          <a:stretch>
            <a:fillRect/>
          </a:stretch>
        </p:blipFill>
        <p:spPr>
          <a:xfrm>
            <a:off x="742950" y="621665"/>
            <a:ext cx="5155565" cy="2713990"/>
          </a:xfrm>
          <a:prstGeom prst="rect">
            <a:avLst/>
          </a:prstGeom>
        </p:spPr>
      </p:pic>
      <p:pic>
        <p:nvPicPr>
          <p:cNvPr id="6" name="Marcador de Posição de Conteúdo 5"/>
          <p:cNvPicPr>
            <a:picLocks noGrp="1" noChangeAspect="1"/>
          </p:cNvPicPr>
          <p:nvPr>
            <p:ph sz="half" idx="2"/>
          </p:nvPr>
        </p:nvPicPr>
        <p:blipFill>
          <a:blip r:embed="rId3"/>
          <a:stretch>
            <a:fillRect/>
          </a:stretch>
        </p:blipFill>
        <p:spPr>
          <a:xfrm>
            <a:off x="742950" y="3735705"/>
            <a:ext cx="5155565" cy="2624455"/>
          </a:xfrm>
          <a:prstGeom prst="rect">
            <a:avLst/>
          </a:prstGeom>
        </p:spPr>
      </p:pic>
      <p:pic>
        <p:nvPicPr>
          <p:cNvPr id="7" name="Imagem 6"/>
          <p:cNvPicPr>
            <a:picLocks noChangeAspect="1"/>
          </p:cNvPicPr>
          <p:nvPr/>
        </p:nvPicPr>
        <p:blipFill>
          <a:blip r:embed="rId4"/>
          <a:stretch>
            <a:fillRect/>
          </a:stretch>
        </p:blipFill>
        <p:spPr>
          <a:xfrm>
            <a:off x="6275705" y="621665"/>
            <a:ext cx="5212715" cy="2713990"/>
          </a:xfrm>
          <a:prstGeom prst="rect">
            <a:avLst/>
          </a:prstGeom>
        </p:spPr>
      </p:pic>
      <p:pic>
        <p:nvPicPr>
          <p:cNvPr id="8" name="Imagem 7"/>
          <p:cNvPicPr>
            <a:picLocks noChangeAspect="1"/>
          </p:cNvPicPr>
          <p:nvPr/>
        </p:nvPicPr>
        <p:blipFill>
          <a:blip r:embed="rId5"/>
          <a:stretch>
            <a:fillRect/>
          </a:stretch>
        </p:blipFill>
        <p:spPr>
          <a:xfrm>
            <a:off x="6275705" y="3735705"/>
            <a:ext cx="5212080" cy="262509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Food Service System</a:t>
            </a:r>
            <a:endParaRPr lang="pt-PT" altLang="en-US"/>
          </a:p>
        </p:txBody>
      </p:sp>
      <p:sp>
        <p:nvSpPr>
          <p:cNvPr id="3" name="Marcador de Posição de Conteúdo 2"/>
          <p:cNvSpPr>
            <a:spLocks noGrp="1"/>
          </p:cNvSpPr>
          <p:nvPr>
            <p:ph sz="half" idx="1"/>
          </p:nvPr>
        </p:nvSpPr>
        <p:spPr/>
        <p:txBody>
          <a:bodyPr>
            <a:normAutofit lnSpcReduction="10000"/>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2. Comissary</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These commissary systems are characterized by a centralized food production facility, with distribution of prepared menu items to several remote areas for final preparation and service. The centralized production facilities are often referred to as food factories, and the service units as satellite service centers. </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Foods are held after production, frozen, chilled, or heated, for distribution to the service centers. These menu items may be stored in bulk or in individual portions. </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Preserving the microbiological, sensory, and nutritional quality of foods during holding and thermalization at point of service can present problems. </a:t>
            </a:r>
          </a:p>
        </p:txBody>
      </p:sp>
      <p:pic>
        <p:nvPicPr>
          <p:cNvPr id="5" name="Marcador de Posição de Conteúdo 4"/>
          <p:cNvPicPr>
            <a:picLocks noGrp="1" noChangeAspect="1"/>
          </p:cNvPicPr>
          <p:nvPr>
            <p:ph sz="half" idx="2"/>
          </p:nvPr>
        </p:nvPicPr>
        <p:blipFill>
          <a:blip r:embed="rId2"/>
          <a:srcRect l="28423" t="47886" r="47223" b="21810"/>
          <a:stretch>
            <a:fillRect/>
          </a:stretch>
        </p:blipFill>
        <p:spPr>
          <a:xfrm>
            <a:off x="6301105" y="1825625"/>
            <a:ext cx="5334000" cy="435165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ção de Conteúdo 7"/>
          <p:cNvPicPr>
            <a:picLocks noGrp="1" noChangeAspect="1"/>
          </p:cNvPicPr>
          <p:nvPr>
            <p:ph sz="half" idx="1"/>
          </p:nvPr>
        </p:nvPicPr>
        <p:blipFill>
          <a:blip r:embed="rId2"/>
          <a:stretch>
            <a:fillRect/>
          </a:stretch>
        </p:blipFill>
        <p:spPr>
          <a:xfrm>
            <a:off x="838200" y="3622675"/>
            <a:ext cx="5147945" cy="2593340"/>
          </a:xfrm>
          <a:prstGeom prst="rect">
            <a:avLst/>
          </a:prstGeom>
        </p:spPr>
      </p:pic>
      <p:pic>
        <p:nvPicPr>
          <p:cNvPr id="9" name="Marcador de Posição de Conteúdo 8"/>
          <p:cNvPicPr>
            <a:picLocks noGrp="1" noChangeAspect="1"/>
          </p:cNvPicPr>
          <p:nvPr>
            <p:ph sz="half" idx="2"/>
          </p:nvPr>
        </p:nvPicPr>
        <p:blipFill>
          <a:blip r:embed="rId3"/>
          <a:stretch>
            <a:fillRect/>
          </a:stretch>
        </p:blipFill>
        <p:spPr>
          <a:xfrm>
            <a:off x="6416040" y="3622675"/>
            <a:ext cx="4937760" cy="2593340"/>
          </a:xfrm>
          <a:prstGeom prst="rect">
            <a:avLst/>
          </a:prstGeom>
        </p:spPr>
      </p:pic>
      <p:pic>
        <p:nvPicPr>
          <p:cNvPr id="10" name="Imagem 9"/>
          <p:cNvPicPr>
            <a:picLocks noChangeAspect="1"/>
          </p:cNvPicPr>
          <p:nvPr/>
        </p:nvPicPr>
        <p:blipFill>
          <a:blip r:embed="rId4"/>
          <a:stretch>
            <a:fillRect/>
          </a:stretch>
        </p:blipFill>
        <p:spPr>
          <a:xfrm>
            <a:off x="838200" y="748665"/>
            <a:ext cx="5147945" cy="2442210"/>
          </a:xfrm>
          <a:prstGeom prst="rect">
            <a:avLst/>
          </a:prstGeom>
        </p:spPr>
      </p:pic>
      <p:pic>
        <p:nvPicPr>
          <p:cNvPr id="11" name="Imagem 10"/>
          <p:cNvPicPr>
            <a:picLocks noChangeAspect="1"/>
          </p:cNvPicPr>
          <p:nvPr/>
        </p:nvPicPr>
        <p:blipFill>
          <a:blip r:embed="rId5"/>
          <a:stretch>
            <a:fillRect/>
          </a:stretch>
        </p:blipFill>
        <p:spPr>
          <a:xfrm>
            <a:off x="6416040" y="748665"/>
            <a:ext cx="4937760" cy="244221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Food Service System</a:t>
            </a:r>
            <a:endParaRPr lang="pt-PT" altLang="en-US"/>
          </a:p>
        </p:txBody>
      </p:sp>
      <p:sp>
        <p:nvSpPr>
          <p:cNvPr id="3" name="Marcador de Posição de Conteúdo 2"/>
          <p:cNvSpPr>
            <a:spLocks noGrp="1"/>
          </p:cNvSpPr>
          <p:nvPr>
            <p:ph sz="half" idx="1"/>
          </p:nvPr>
        </p:nvSpPr>
        <p:spPr/>
        <p:txBody>
          <a:bodyPr>
            <a:normAutofit lnSpcReduction="10000"/>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3. Ready Prepared Food Service System</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In ready prepared systems, menu items are produced and held frozen or chilled for service. A key difference between ready prepared and conventional systems is that menu items are not produced for immediate service in ready systems. </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Generally, ready prepared systems have been adopted because completely prepared foods are not available in the market to meet the needs of an organization. </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The challenge in the ready prepared systems using either cook-chill or cook-freeze approaches in retention of foods' nutrient content, microbial safety and sensory quality. Prolonged holding should be avoided, and careful control in the final heating stage prior to service is important. </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p:txBody>
      </p:sp>
      <p:pic>
        <p:nvPicPr>
          <p:cNvPr id="5" name="Marcador de Posição de Conteúdo 4"/>
          <p:cNvPicPr>
            <a:picLocks noGrp="1" noChangeAspect="1"/>
          </p:cNvPicPr>
          <p:nvPr>
            <p:ph sz="half" idx="2"/>
          </p:nvPr>
        </p:nvPicPr>
        <p:blipFill>
          <a:blip r:embed="rId2"/>
          <a:srcRect l="30929" t="48442" r="45781" b="20961"/>
          <a:stretch>
            <a:fillRect/>
          </a:stretch>
        </p:blipFill>
        <p:spPr>
          <a:xfrm>
            <a:off x="6490970" y="1825625"/>
            <a:ext cx="5089525" cy="435102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p:cNvPicPr>
            <a:picLocks noGrp="1" noChangeAspect="1"/>
          </p:cNvPicPr>
          <p:nvPr>
            <p:ph sz="half" idx="2"/>
          </p:nvPr>
        </p:nvPicPr>
        <p:blipFill>
          <a:blip r:embed="rId2"/>
          <a:stretch>
            <a:fillRect/>
          </a:stretch>
        </p:blipFill>
        <p:spPr>
          <a:xfrm>
            <a:off x="932815" y="665480"/>
            <a:ext cx="5017135" cy="2827020"/>
          </a:xfrm>
          <a:prstGeom prst="rect">
            <a:avLst/>
          </a:prstGeom>
        </p:spPr>
      </p:pic>
      <p:pic>
        <p:nvPicPr>
          <p:cNvPr id="4" name="Marcador de Posição de Conteúdo 3"/>
          <p:cNvPicPr>
            <a:picLocks noGrp="1" noChangeAspect="1"/>
          </p:cNvPicPr>
          <p:nvPr>
            <p:ph sz="half" idx="1"/>
          </p:nvPr>
        </p:nvPicPr>
        <p:blipFill>
          <a:blip r:embed="rId3"/>
          <a:stretch>
            <a:fillRect/>
          </a:stretch>
        </p:blipFill>
        <p:spPr>
          <a:xfrm>
            <a:off x="6343650" y="666115"/>
            <a:ext cx="5111750" cy="2826385"/>
          </a:xfrm>
          <a:prstGeom prst="rect">
            <a:avLst/>
          </a:prstGeom>
        </p:spPr>
      </p:pic>
      <p:pic>
        <p:nvPicPr>
          <p:cNvPr id="6" name="Imagem 5"/>
          <p:cNvPicPr>
            <a:picLocks noChangeAspect="1"/>
          </p:cNvPicPr>
          <p:nvPr/>
        </p:nvPicPr>
        <p:blipFill>
          <a:blip r:embed="rId4"/>
          <a:stretch>
            <a:fillRect/>
          </a:stretch>
        </p:blipFill>
        <p:spPr>
          <a:xfrm>
            <a:off x="6343650" y="3860165"/>
            <a:ext cx="5111750" cy="2668270"/>
          </a:xfrm>
          <a:prstGeom prst="rect">
            <a:avLst/>
          </a:prstGeom>
        </p:spPr>
      </p:pic>
      <p:pic>
        <p:nvPicPr>
          <p:cNvPr id="7" name="Imagem 6"/>
          <p:cNvPicPr>
            <a:picLocks noChangeAspect="1"/>
          </p:cNvPicPr>
          <p:nvPr/>
        </p:nvPicPr>
        <p:blipFill>
          <a:blip r:embed="rId5"/>
          <a:stretch>
            <a:fillRect/>
          </a:stretch>
        </p:blipFill>
        <p:spPr>
          <a:xfrm>
            <a:off x="838200" y="3860165"/>
            <a:ext cx="5111750" cy="266446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Food Service System</a:t>
            </a:r>
            <a:endParaRPr lang="pt-PT" altLang="en-US"/>
          </a:p>
        </p:txBody>
      </p:sp>
      <p:sp>
        <p:nvSpPr>
          <p:cNvPr id="3" name="Marcador de Posição de Conteúdo 2"/>
          <p:cNvSpPr>
            <a:spLocks noGrp="1"/>
          </p:cNvSpPr>
          <p:nvPr>
            <p:ph sz="half" idx="1"/>
          </p:nvPr>
        </p:nvSpPr>
        <p:spPr/>
        <p:txBody>
          <a:bodyPr>
            <a:normAutofit fontScale="92500"/>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4. Assembly/Serve Food Service System</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The development of assembly/serve systems came primarily because of the availability of foods that are ready to serve or that require little or no processing in the food service operation prior to service. The primary objective of assemhy/serve systems is to provide food ready for service while minimizing the amount of labour resources employed within the food service operation. </a:t>
            </a: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The three market forms of foods used predominantly in these systems are bulk, pre-portioned, and pre-plated frozen foods.The bulk form requires portioning before or after heating within the food service service operation. Whereas the pre-portioned market form requires only assembly and heating. The pre-plated products require only heating for distribution and service.</a:t>
            </a:r>
          </a:p>
        </p:txBody>
      </p:sp>
      <p:pic>
        <p:nvPicPr>
          <p:cNvPr id="5" name="Marcador de Posição de Conteúdo 4"/>
          <p:cNvPicPr>
            <a:picLocks noGrp="1" noChangeAspect="1"/>
          </p:cNvPicPr>
          <p:nvPr>
            <p:ph sz="half" idx="2"/>
          </p:nvPr>
        </p:nvPicPr>
        <p:blipFill>
          <a:blip r:embed="rId2"/>
          <a:srcRect l="42286" t="47161" r="35919" b="24040"/>
          <a:stretch>
            <a:fillRect/>
          </a:stretch>
        </p:blipFill>
        <p:spPr>
          <a:xfrm>
            <a:off x="6426835" y="1825625"/>
            <a:ext cx="4926330" cy="4351020"/>
          </a:xfrm>
          <a:prstGeom prst="rect">
            <a:avLst/>
          </a:prstGeom>
        </p:spPr>
      </p:pic>
      <p:sp>
        <p:nvSpPr>
          <p:cNvPr id="4" name="Caixa de Texto 3"/>
          <p:cNvSpPr txBox="1"/>
          <p:nvPr/>
        </p:nvSpPr>
        <p:spPr>
          <a:xfrm>
            <a:off x="7080250" y="3990975"/>
            <a:ext cx="870585" cy="368300"/>
          </a:xfrm>
          <a:prstGeom prst="rect">
            <a:avLst/>
          </a:prstGeom>
          <a:solidFill>
            <a:schemeClr val="bg1"/>
          </a:solidFill>
          <a:ln w="19050">
            <a:solidFill>
              <a:schemeClr val="tx1"/>
            </a:solidFill>
          </a:ln>
        </p:spPr>
        <p:txBody>
          <a:bodyPr wrap="square" rtlCol="0">
            <a:spAutoFit/>
          </a:bodyPr>
          <a:lstStyle/>
          <a:p>
            <a:r>
              <a:rPr lang="pt-PT" altLang="en-US"/>
              <a:t>Portion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p:cNvPicPr>
            <a:picLocks noGrp="1" noChangeAspect="1"/>
          </p:cNvPicPr>
          <p:nvPr>
            <p:ph sz="half" idx="1"/>
          </p:nvPr>
        </p:nvPicPr>
        <p:blipFill>
          <a:blip r:embed="rId2"/>
          <a:stretch>
            <a:fillRect/>
          </a:stretch>
        </p:blipFill>
        <p:spPr>
          <a:xfrm>
            <a:off x="811530" y="3685540"/>
            <a:ext cx="5088255" cy="2505075"/>
          </a:xfrm>
          <a:prstGeom prst="rect">
            <a:avLst/>
          </a:prstGeom>
        </p:spPr>
      </p:pic>
      <p:pic>
        <p:nvPicPr>
          <p:cNvPr id="6" name="Marcador de Posição de Conteúdo 5"/>
          <p:cNvPicPr>
            <a:picLocks noGrp="1" noChangeAspect="1"/>
          </p:cNvPicPr>
          <p:nvPr>
            <p:ph sz="half" idx="2"/>
          </p:nvPr>
        </p:nvPicPr>
        <p:blipFill>
          <a:blip r:embed="rId3"/>
          <a:srcRect t="14006" b="13653"/>
          <a:stretch>
            <a:fillRect/>
          </a:stretch>
        </p:blipFill>
        <p:spPr>
          <a:xfrm>
            <a:off x="6315710" y="3685540"/>
            <a:ext cx="5022850" cy="2504440"/>
          </a:xfrm>
          <a:prstGeom prst="rect">
            <a:avLst/>
          </a:prstGeom>
        </p:spPr>
      </p:pic>
      <p:pic>
        <p:nvPicPr>
          <p:cNvPr id="7" name="Imagem 6"/>
          <p:cNvPicPr>
            <a:picLocks noChangeAspect="1"/>
          </p:cNvPicPr>
          <p:nvPr/>
        </p:nvPicPr>
        <p:blipFill>
          <a:blip r:embed="rId4"/>
          <a:stretch>
            <a:fillRect/>
          </a:stretch>
        </p:blipFill>
        <p:spPr>
          <a:xfrm>
            <a:off x="811530" y="693420"/>
            <a:ext cx="5088255" cy="2723515"/>
          </a:xfrm>
          <a:prstGeom prst="rect">
            <a:avLst/>
          </a:prstGeom>
        </p:spPr>
      </p:pic>
      <p:pic>
        <p:nvPicPr>
          <p:cNvPr id="8" name="Imagem 7"/>
          <p:cNvPicPr>
            <a:picLocks noChangeAspect="1"/>
          </p:cNvPicPr>
          <p:nvPr/>
        </p:nvPicPr>
        <p:blipFill>
          <a:blip r:embed="rId5"/>
          <a:stretch>
            <a:fillRect/>
          </a:stretch>
        </p:blipFill>
        <p:spPr>
          <a:xfrm>
            <a:off x="6316345" y="781685"/>
            <a:ext cx="5022215" cy="263525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54746-22C5-486A-9B67-DC83846F79CA}"/>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37EF67D7-8291-4FA1-BCF7-C8FB73E538F0}"/>
              </a:ext>
            </a:extLst>
          </p:cNvPr>
          <p:cNvSpPr>
            <a:spLocks noGrp="1"/>
          </p:cNvSpPr>
          <p:nvPr>
            <p:ph sz="half" idx="1"/>
          </p:nvPr>
        </p:nvSpPr>
        <p:spPr/>
        <p:txBody>
          <a:bodyPr/>
          <a:lstStyle/>
          <a:p>
            <a:endParaRPr lang="pt-PT"/>
          </a:p>
        </p:txBody>
      </p:sp>
      <p:sp>
        <p:nvSpPr>
          <p:cNvPr id="4" name="Marcador de Posição de Conteúdo 3">
            <a:extLst>
              <a:ext uri="{FF2B5EF4-FFF2-40B4-BE49-F238E27FC236}">
                <a16:creationId xmlns:a16="http://schemas.microsoft.com/office/drawing/2014/main" id="{F9711600-5E6E-47FE-AFB0-F0C6E998B847}"/>
              </a:ext>
            </a:extLst>
          </p:cNvPr>
          <p:cNvSpPr>
            <a:spLocks noGrp="1"/>
          </p:cNvSpPr>
          <p:nvPr>
            <p:ph sz="half" idx="2"/>
          </p:nvPr>
        </p:nvSpPr>
        <p:spPr/>
        <p:txBody>
          <a:bodyPr/>
          <a:lstStyle/>
          <a:p>
            <a:endParaRPr lang="pt-PT"/>
          </a:p>
        </p:txBody>
      </p:sp>
    </p:spTree>
    <p:extLst>
      <p:ext uri="{BB962C8B-B14F-4D97-AF65-F5344CB8AC3E}">
        <p14:creationId xmlns:p14="http://schemas.microsoft.com/office/powerpoint/2010/main" val="113668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for young children</a:t>
            </a:r>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Once a child is eating solids, offer a wide range of foods to ensure adequate nutrition. Young children are often picky with food, but should be encouraged to eat a wide variety of foods. Trying again with new foods may be needed for a child to accept that food. As many as eight to fifteen times may be needed.</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During childhood, children tend to vary their food intake (spontaneously) to match their growth patterns. Children’s food needs vary widely, depending on their growth and their level of physical activity. Like energy needs, a child’s needs for protein, vitamins and minerals increase with age.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Ideally, children should be accumulating stores of nutrients in preparation for the rapid growth spurt experienced during adolescence. Appropriate weight gain and development will indicate whether food intake is appropriate.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Food-related problems for young children include overweight, obesity, tooth decay and food sensitivities.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Food for young children</a:t>
            </a:r>
            <a:endParaRPr lang="pt-PT" altLang="en-US"/>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Recommendations include: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If a child is gaining inappropriate weight for growth, limit energy-dense, nutrient-poor snack foods. Increase child’s physical activity. </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Avoid sugary foods and drinks, especially if sticky or acidic.</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Ensure your child has enough fluids, especially water. Fruit juices should be limited and soft drinks avoided.</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Reduced-fat milks are not recommended for children under the age of two, due to increased energy requirements and high growth rate at this age.</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Be aware of foods that may cause allergic reactions, including peanuts, shellfish and cow’s milk.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Food for children entering their teenage years</a:t>
            </a:r>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The growth spurt as children move into adolescence needs plenty of kilocalories and nutrients. For girls, this generally occurs around 10 to 11 years of age. For boys, it occurs later, at around 12 to 13 years.</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Recommendations include: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The extra energy required for growth and physical activity needs to be obtained from foods that also provide nutrients, instead of just ‘empty calories’.</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Takeaway and fast foods need to be balanced with nutrient-dense foods such as wholegrain breads and cereals, fruits, nuts, vegetables, fish and lean meats.</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Milk, yoghurt and cheese (mostly reduced fat) should be included to boost calcium intake – this is especially important for growing bones. Cheese should preferably be a lower salt variety.</a:t>
            </a:r>
          </a:p>
          <a:p>
            <a:pPr algn="just" fontAlgn="auto">
              <a:lnSpc>
                <a:spcPct val="100000"/>
              </a:lnSpc>
              <a:spcBef>
                <a:spcPts val="0"/>
              </a:spcBef>
            </a:pPr>
            <a:endParaRPr lang="pt-PT" altLang="en-US" sz="180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ltLang="en-US"/>
              <a:t>Older teenagers and young adults</a:t>
            </a:r>
          </a:p>
        </p:txBody>
      </p:sp>
      <p:sp>
        <p:nvSpPr>
          <p:cNvPr id="3" name="Marcador de Posição de Conteúdo 2"/>
          <p:cNvSpPr>
            <a:spLocks noGrp="1"/>
          </p:cNvSpPr>
          <p:nvPr>
            <p:ph idx="1"/>
          </p:nvPr>
        </p:nvSpPr>
        <p:spPr/>
        <p:txBody>
          <a:bodyPr>
            <a:normAutofit/>
          </a:bodyPr>
          <a:lstStyle/>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Moving away from home, starting work or study, and the changing lifestyle that accompanies the late teens and early 20's can cause dietary changes that are not always beneficial for good health.</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marL="0" indent="0" algn="just" fontAlgn="auto">
              <a:lnSpc>
                <a:spcPct val="100000"/>
              </a:lnSpc>
              <a:spcBef>
                <a:spcPts val="0"/>
              </a:spcBef>
              <a:buNone/>
            </a:pPr>
            <a:r>
              <a:rPr lang="pt-PT" altLang="en-US" sz="1800">
                <a:latin typeface="Arial" panose="020B0604020202020204" pitchFamily="34" charset="0"/>
                <a:cs typeface="Arial" panose="020B0604020202020204" pitchFamily="34" charset="0"/>
              </a:rPr>
              <a:t>Recommendations include:</a:t>
            </a:r>
          </a:p>
          <a:p>
            <a:pPr marL="0" indent="0" algn="just" fontAlgn="auto">
              <a:lnSpc>
                <a:spcPct val="100000"/>
              </a:lnSpc>
              <a:spcBef>
                <a:spcPts val="0"/>
              </a:spcBef>
              <a:buNone/>
            </a:pPr>
            <a:endParaRPr lang="pt-PT" altLang="en-US" sz="1800">
              <a:latin typeface="Arial" panose="020B0604020202020204" pitchFamily="34" charset="0"/>
              <a:cs typeface="Arial" panose="020B0604020202020204" pitchFamily="34" charset="0"/>
            </a:endParaRP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Make a deliberate effort to keep physically active.</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Limit alcohol intake.</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Reduce the amount of fats and salt in the daily diet.</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Be careful to include foods rich in iron and calcium.</a:t>
            </a:r>
          </a:p>
          <a:p>
            <a:pPr algn="just" fontAlgn="auto">
              <a:lnSpc>
                <a:spcPct val="100000"/>
              </a:lnSpc>
              <a:spcBef>
                <a:spcPts val="0"/>
              </a:spcBef>
            </a:pPr>
            <a:r>
              <a:rPr lang="pt-PT" altLang="en-US" sz="1800">
                <a:latin typeface="Arial" panose="020B0604020202020204" pitchFamily="34" charset="0"/>
                <a:cs typeface="Arial" panose="020B0604020202020204" pitchFamily="34" charset="0"/>
              </a:rPr>
              <a:t>Establish healthy eating habits that will be carried on into later life.</a:t>
            </a:r>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3706</Words>
  <Application>Microsoft Office PowerPoint</Application>
  <PresentationFormat>Ecrã Panorâmico</PresentationFormat>
  <Paragraphs>468</Paragraphs>
  <Slides>58</Slides>
  <Notes>1</Notes>
  <HiddenSlides>1</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58</vt:i4>
      </vt:variant>
    </vt:vector>
  </HeadingPairs>
  <TitlesOfParts>
    <vt:vector size="62" baseType="lpstr">
      <vt:lpstr>Arial</vt:lpstr>
      <vt:lpstr>Calibri</vt:lpstr>
      <vt:lpstr>Calibri Light</vt:lpstr>
      <vt:lpstr>Tema do Office</vt:lpstr>
      <vt:lpstr>Apresentação do PowerPoint</vt:lpstr>
      <vt:lpstr>Food and Life stages</vt:lpstr>
      <vt:lpstr>Food for Babies – birth to six months of age</vt:lpstr>
      <vt:lpstr>Food for Babies – six to 12 months of age</vt:lpstr>
      <vt:lpstr>Food for Babies – six to 12 months of age</vt:lpstr>
      <vt:lpstr>Food for young children</vt:lpstr>
      <vt:lpstr>Food for young children</vt:lpstr>
      <vt:lpstr>Food for children entering their teenage years</vt:lpstr>
      <vt:lpstr>Older teenagers and young adults</vt:lpstr>
      <vt:lpstr>Food for older people</vt:lpstr>
      <vt:lpstr>Apresentação do PowerPoint</vt:lpstr>
      <vt:lpstr>At schools</vt:lpstr>
      <vt:lpstr>At kindergartens</vt:lpstr>
      <vt:lpstr>Calories for Breakfast</vt:lpstr>
      <vt:lpstr>Breakfast at kindergarten</vt:lpstr>
      <vt:lpstr>Middle School</vt:lpstr>
      <vt:lpstr>High School</vt:lpstr>
      <vt:lpstr>Calories for Lunch</vt:lpstr>
      <vt:lpstr>Lunch at kindergarten</vt:lpstr>
      <vt:lpstr>Middle School </vt:lpstr>
      <vt:lpstr>High School</vt:lpstr>
      <vt:lpstr>Food and Beverages</vt:lpstr>
      <vt:lpstr>Nutritional Criteria</vt:lpstr>
      <vt:lpstr>The daily menu consists of the following components:</vt:lpstr>
      <vt:lpstr>The daily menu consists of the following components:</vt:lpstr>
      <vt:lpstr>Menu Components</vt:lpstr>
      <vt:lpstr>Menu Components</vt:lpstr>
      <vt:lpstr>Apresentação do PowerPoint</vt:lpstr>
      <vt:lpstr>Obesity trends among european children</vt:lpstr>
      <vt:lpstr>Obesity trends among portuguese children</vt:lpstr>
      <vt:lpstr>Obesity trends among portuguese children</vt:lpstr>
      <vt:lpstr>Obesity trends among portuguese children</vt:lpstr>
      <vt:lpstr>Sugar consumption/sales</vt:lpstr>
      <vt:lpstr>Vegetable consumption/sales</vt:lpstr>
      <vt:lpstr>Sweet &amp; Savoury Snack consumption/sales</vt:lpstr>
      <vt:lpstr>Fruit consumption/sales</vt:lpstr>
      <vt:lpstr>Soft Drink consumption/sales</vt:lpstr>
      <vt:lpstr>Apresentação do PowerPoint</vt:lpstr>
      <vt:lpstr>Aging</vt:lpstr>
      <vt:lpstr>Nutritional Needs</vt:lpstr>
      <vt:lpstr>Recommendations</vt:lpstr>
      <vt:lpstr>Recommendations</vt:lpstr>
      <vt:lpstr>Recommendations</vt:lpstr>
      <vt:lpstr>Recommendations</vt:lpstr>
      <vt:lpstr>Chewing and digestibility difficulties</vt:lpstr>
      <vt:lpstr>Apresentação do PowerPoint</vt:lpstr>
      <vt:lpstr>Menu Example</vt:lpstr>
      <vt:lpstr>Conclusion</vt:lpstr>
      <vt:lpstr>Apresentação do PowerPoint</vt:lpstr>
      <vt:lpstr>Food Service System</vt:lpstr>
      <vt:lpstr>Apresentação do PowerPoint</vt:lpstr>
      <vt:lpstr>Food Service System</vt:lpstr>
      <vt:lpstr>Apresentação do PowerPoint</vt:lpstr>
      <vt:lpstr>Food Service System</vt:lpstr>
      <vt:lpstr>Apresentação do PowerPoint</vt:lpstr>
      <vt:lpstr>Food Service System</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Lillian</dc:creator>
  <cp:lastModifiedBy>EMS revolution</cp:lastModifiedBy>
  <cp:revision>57</cp:revision>
  <dcterms:created xsi:type="dcterms:W3CDTF">2020-03-03T12:44:00Z</dcterms:created>
  <dcterms:modified xsi:type="dcterms:W3CDTF">2021-04-25T18:39:45Z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2070-11.2.0.10101</vt:lpwstr>
  </property>
</Properties>
</file>