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73" r:id="rId3"/>
    <p:sldId id="257" r:id="rId4"/>
    <p:sldId id="271" r:id="rId5"/>
    <p:sldId id="259" r:id="rId6"/>
    <p:sldId id="260" r:id="rId7"/>
    <p:sldId id="269" r:id="rId8"/>
    <p:sldId id="261" r:id="rId9"/>
    <p:sldId id="263" r:id="rId10"/>
    <p:sldId id="266" r:id="rId11"/>
    <p:sldId id="264" r:id="rId12"/>
    <p:sldId id="265" r:id="rId13"/>
    <p:sldId id="270" r:id="rId14"/>
    <p:sldId id="268" r:id="rId15"/>
    <p:sldId id="272" r:id="rId1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2" autoAdjust="0"/>
    <p:restoredTop sz="94660"/>
  </p:normalViewPr>
  <p:slideViewPr>
    <p:cSldViewPr>
      <p:cViewPr varScale="1">
        <p:scale>
          <a:sx n="80" d="100"/>
          <a:sy n="80" d="100"/>
        </p:scale>
        <p:origin x="110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4AC043-B9FF-449D-8332-5E39FDB9E78D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44F803BD-2CE2-4BCB-9E8D-6E812BCF2DD3}">
      <dgm:prSet phldrT="[Tekst]" custT="1"/>
      <dgm:spPr/>
      <dgm:t>
        <a:bodyPr/>
        <a:lstStyle/>
        <a:p>
          <a:r>
            <a:rPr lang="hr-HR" sz="3200" dirty="0" smtClean="0"/>
            <a:t>KONCENTRIRANJE</a:t>
          </a:r>
          <a:endParaRPr lang="hr-HR" sz="3200" dirty="0"/>
        </a:p>
      </dgm:t>
    </dgm:pt>
    <dgm:pt modelId="{3A28056A-4839-4D09-862D-8389F64C6F85}" type="parTrans" cxnId="{5D7ABACC-C791-4868-A996-803B02E4F7A9}">
      <dgm:prSet/>
      <dgm:spPr/>
      <dgm:t>
        <a:bodyPr/>
        <a:lstStyle/>
        <a:p>
          <a:endParaRPr lang="hr-HR"/>
        </a:p>
      </dgm:t>
    </dgm:pt>
    <dgm:pt modelId="{3117C93C-9746-4EB0-BC4A-F59958A8E2C3}" type="sibTrans" cxnId="{5D7ABACC-C791-4868-A996-803B02E4F7A9}">
      <dgm:prSet/>
      <dgm:spPr/>
      <dgm:t>
        <a:bodyPr/>
        <a:lstStyle/>
        <a:p>
          <a:endParaRPr lang="hr-HR"/>
        </a:p>
      </dgm:t>
    </dgm:pt>
    <dgm:pt modelId="{D662D6D8-D183-4BC5-A61A-E5996A8CEE26}">
      <dgm:prSet phldrT="[Tekst]" custT="1"/>
      <dgm:spPr/>
      <dgm:t>
        <a:bodyPr/>
        <a:lstStyle/>
        <a:p>
          <a:r>
            <a:rPr lang="hr-HR" sz="2400" dirty="0" smtClean="0"/>
            <a:t>UPARAVANJEM</a:t>
          </a:r>
        </a:p>
        <a:p>
          <a:r>
            <a:rPr lang="hr-HR" sz="2400" dirty="0" smtClean="0"/>
            <a:t>(isparavanje)</a:t>
          </a:r>
          <a:endParaRPr lang="hr-HR" sz="2400" dirty="0"/>
        </a:p>
      </dgm:t>
    </dgm:pt>
    <dgm:pt modelId="{46D7F8D1-C5C6-46FD-B948-365E4407D0D7}" type="parTrans" cxnId="{709337E8-2202-4BE4-AB82-76397BFC66FF}">
      <dgm:prSet/>
      <dgm:spPr/>
      <dgm:t>
        <a:bodyPr/>
        <a:lstStyle/>
        <a:p>
          <a:endParaRPr lang="hr-HR"/>
        </a:p>
      </dgm:t>
    </dgm:pt>
    <dgm:pt modelId="{7EF2AD0E-9982-4FD2-B8E7-9B89600DC424}" type="sibTrans" cxnId="{709337E8-2202-4BE4-AB82-76397BFC66FF}">
      <dgm:prSet/>
      <dgm:spPr/>
      <dgm:t>
        <a:bodyPr/>
        <a:lstStyle/>
        <a:p>
          <a:endParaRPr lang="hr-HR"/>
        </a:p>
      </dgm:t>
    </dgm:pt>
    <dgm:pt modelId="{2CB0B08F-2599-497D-86E4-9B7A029F264B}">
      <dgm:prSet phldrT="[Tekst]" custT="1"/>
      <dgm:spPr/>
      <dgm:t>
        <a:bodyPr/>
        <a:lstStyle/>
        <a:p>
          <a:r>
            <a:rPr lang="hr-HR" sz="2400" dirty="0" smtClean="0"/>
            <a:t>SMRZAVANJEM</a:t>
          </a:r>
        </a:p>
        <a:p>
          <a:r>
            <a:rPr lang="hr-HR" sz="2400" dirty="0" smtClean="0"/>
            <a:t>(kristalizacija)</a:t>
          </a:r>
          <a:endParaRPr lang="hr-HR" sz="2400" dirty="0"/>
        </a:p>
      </dgm:t>
    </dgm:pt>
    <dgm:pt modelId="{E84CFD31-F8AC-4A01-9FA4-AE631C82578C}" type="parTrans" cxnId="{04D4564A-F81F-45EA-9B1E-1ABDEC9F8E76}">
      <dgm:prSet/>
      <dgm:spPr/>
      <dgm:t>
        <a:bodyPr/>
        <a:lstStyle/>
        <a:p>
          <a:endParaRPr lang="hr-HR"/>
        </a:p>
      </dgm:t>
    </dgm:pt>
    <dgm:pt modelId="{F68EFAE4-24E4-48BA-A3C5-574BC533EDC9}" type="sibTrans" cxnId="{04D4564A-F81F-45EA-9B1E-1ABDEC9F8E76}">
      <dgm:prSet/>
      <dgm:spPr/>
      <dgm:t>
        <a:bodyPr/>
        <a:lstStyle/>
        <a:p>
          <a:endParaRPr lang="hr-HR"/>
        </a:p>
      </dgm:t>
    </dgm:pt>
    <dgm:pt modelId="{E560108F-1E95-46D5-BC04-F41B3E6F1790}">
      <dgm:prSet phldrT="[Tekst]"/>
      <dgm:spPr/>
      <dgm:t>
        <a:bodyPr/>
        <a:lstStyle/>
        <a:p>
          <a:r>
            <a:rPr lang="hr-HR" dirty="0" smtClean="0"/>
            <a:t>MEMBRANSKIM PROCESIMA</a:t>
          </a:r>
        </a:p>
        <a:p>
          <a:r>
            <a:rPr lang="hr-HR" dirty="0" smtClean="0"/>
            <a:t>(difuzija)</a:t>
          </a:r>
          <a:endParaRPr lang="hr-HR" dirty="0"/>
        </a:p>
      </dgm:t>
    </dgm:pt>
    <dgm:pt modelId="{68FCC80B-332F-4B90-A778-063835E7E9E0}" type="parTrans" cxnId="{DE58CAF0-19E7-43AB-8AA8-95A61A37570C}">
      <dgm:prSet/>
      <dgm:spPr/>
      <dgm:t>
        <a:bodyPr/>
        <a:lstStyle/>
        <a:p>
          <a:endParaRPr lang="hr-HR"/>
        </a:p>
      </dgm:t>
    </dgm:pt>
    <dgm:pt modelId="{8DA0BA95-9BAC-4102-81B7-EB7D7F3380BD}" type="sibTrans" cxnId="{DE58CAF0-19E7-43AB-8AA8-95A61A37570C}">
      <dgm:prSet/>
      <dgm:spPr/>
      <dgm:t>
        <a:bodyPr/>
        <a:lstStyle/>
        <a:p>
          <a:endParaRPr lang="hr-HR"/>
        </a:p>
      </dgm:t>
    </dgm:pt>
    <dgm:pt modelId="{5AD11E34-FCCB-42FB-A0B6-8F2C486D121F}" type="pres">
      <dgm:prSet presAssocID="{654AC043-B9FF-449D-8332-5E39FDB9E78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r-HR"/>
        </a:p>
      </dgm:t>
    </dgm:pt>
    <dgm:pt modelId="{37197B89-CE9B-4B35-836F-CB226921E519}" type="pres">
      <dgm:prSet presAssocID="{44F803BD-2CE2-4BCB-9E8D-6E812BCF2DD3}" presName="hierRoot1" presStyleCnt="0">
        <dgm:presLayoutVars>
          <dgm:hierBranch val="init"/>
        </dgm:presLayoutVars>
      </dgm:prSet>
      <dgm:spPr/>
    </dgm:pt>
    <dgm:pt modelId="{086F7900-276B-4804-B983-EFD1C69F3795}" type="pres">
      <dgm:prSet presAssocID="{44F803BD-2CE2-4BCB-9E8D-6E812BCF2DD3}" presName="rootComposite1" presStyleCnt="0"/>
      <dgm:spPr/>
    </dgm:pt>
    <dgm:pt modelId="{C98F8EB3-98FE-4309-9132-4390912002E1}" type="pres">
      <dgm:prSet presAssocID="{44F803BD-2CE2-4BCB-9E8D-6E812BCF2DD3}" presName="rootText1" presStyleLbl="node0" presStyleIdx="0" presStyleCnt="1" custScaleX="169293" custScaleY="60056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B760D4D5-32A8-49EA-8D49-3E1E2CB22BFA}" type="pres">
      <dgm:prSet presAssocID="{44F803BD-2CE2-4BCB-9E8D-6E812BCF2DD3}" presName="rootConnector1" presStyleLbl="node1" presStyleIdx="0" presStyleCnt="0"/>
      <dgm:spPr/>
      <dgm:t>
        <a:bodyPr/>
        <a:lstStyle/>
        <a:p>
          <a:endParaRPr lang="hr-HR"/>
        </a:p>
      </dgm:t>
    </dgm:pt>
    <dgm:pt modelId="{C39CB6BE-4AEF-4E20-BEA1-327EC9D3882C}" type="pres">
      <dgm:prSet presAssocID="{44F803BD-2CE2-4BCB-9E8D-6E812BCF2DD3}" presName="hierChild2" presStyleCnt="0"/>
      <dgm:spPr/>
    </dgm:pt>
    <dgm:pt modelId="{EC2DFADF-ECB9-4049-B841-623522BC6A1E}" type="pres">
      <dgm:prSet presAssocID="{46D7F8D1-C5C6-46FD-B948-365E4407D0D7}" presName="Name37" presStyleLbl="parChTrans1D2" presStyleIdx="0" presStyleCnt="3"/>
      <dgm:spPr/>
      <dgm:t>
        <a:bodyPr/>
        <a:lstStyle/>
        <a:p>
          <a:endParaRPr lang="hr-HR"/>
        </a:p>
      </dgm:t>
    </dgm:pt>
    <dgm:pt modelId="{1AED8300-D5DA-45C3-A2E2-798439BE47B8}" type="pres">
      <dgm:prSet presAssocID="{D662D6D8-D183-4BC5-A61A-E5996A8CEE26}" presName="hierRoot2" presStyleCnt="0">
        <dgm:presLayoutVars>
          <dgm:hierBranch val="init"/>
        </dgm:presLayoutVars>
      </dgm:prSet>
      <dgm:spPr/>
    </dgm:pt>
    <dgm:pt modelId="{99A792DA-1427-419E-A973-8D8C573A66F6}" type="pres">
      <dgm:prSet presAssocID="{D662D6D8-D183-4BC5-A61A-E5996A8CEE26}" presName="rootComposite" presStyleCnt="0"/>
      <dgm:spPr/>
    </dgm:pt>
    <dgm:pt modelId="{A9742065-C70E-41C0-8664-91B11D362A0A}" type="pres">
      <dgm:prSet presAssocID="{D662D6D8-D183-4BC5-A61A-E5996A8CEE26}" presName="rootText" presStyleLbl="node2" presStyleIdx="0" presStyleCnt="3" custLinFactNeighborX="-6339" custLinFactNeighborY="-1171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A222C6E7-83B7-44F3-B655-A5958E00145D}" type="pres">
      <dgm:prSet presAssocID="{D662D6D8-D183-4BC5-A61A-E5996A8CEE26}" presName="rootConnector" presStyleLbl="node2" presStyleIdx="0" presStyleCnt="3"/>
      <dgm:spPr/>
      <dgm:t>
        <a:bodyPr/>
        <a:lstStyle/>
        <a:p>
          <a:endParaRPr lang="hr-HR"/>
        </a:p>
      </dgm:t>
    </dgm:pt>
    <dgm:pt modelId="{7A954699-4886-4064-8394-BA368C71C90C}" type="pres">
      <dgm:prSet presAssocID="{D662D6D8-D183-4BC5-A61A-E5996A8CEE26}" presName="hierChild4" presStyleCnt="0"/>
      <dgm:spPr/>
    </dgm:pt>
    <dgm:pt modelId="{AE914DE0-4B50-4B3E-ADD0-E768FE9F6682}" type="pres">
      <dgm:prSet presAssocID="{D662D6D8-D183-4BC5-A61A-E5996A8CEE26}" presName="hierChild5" presStyleCnt="0"/>
      <dgm:spPr/>
    </dgm:pt>
    <dgm:pt modelId="{8B03D5F8-86B9-48A5-A309-4D79078D4B62}" type="pres">
      <dgm:prSet presAssocID="{E84CFD31-F8AC-4A01-9FA4-AE631C82578C}" presName="Name37" presStyleLbl="parChTrans1D2" presStyleIdx="1" presStyleCnt="3"/>
      <dgm:spPr/>
      <dgm:t>
        <a:bodyPr/>
        <a:lstStyle/>
        <a:p>
          <a:endParaRPr lang="hr-HR"/>
        </a:p>
      </dgm:t>
    </dgm:pt>
    <dgm:pt modelId="{14089779-CD0A-4C74-BB52-DFFEFFA92098}" type="pres">
      <dgm:prSet presAssocID="{2CB0B08F-2599-497D-86E4-9B7A029F264B}" presName="hierRoot2" presStyleCnt="0">
        <dgm:presLayoutVars>
          <dgm:hierBranch val="init"/>
        </dgm:presLayoutVars>
      </dgm:prSet>
      <dgm:spPr/>
    </dgm:pt>
    <dgm:pt modelId="{6417639D-1A69-4371-9FD9-4AAACA97AB1A}" type="pres">
      <dgm:prSet presAssocID="{2CB0B08F-2599-497D-86E4-9B7A029F264B}" presName="rootComposite" presStyleCnt="0"/>
      <dgm:spPr/>
    </dgm:pt>
    <dgm:pt modelId="{64157887-4FA0-4CDB-AF08-72F708AD60E0}" type="pres">
      <dgm:prSet presAssocID="{2CB0B08F-2599-497D-86E4-9B7A029F264B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4BCA7A61-904E-4273-A704-C8B4A6D9EF80}" type="pres">
      <dgm:prSet presAssocID="{2CB0B08F-2599-497D-86E4-9B7A029F264B}" presName="rootConnector" presStyleLbl="node2" presStyleIdx="1" presStyleCnt="3"/>
      <dgm:spPr/>
      <dgm:t>
        <a:bodyPr/>
        <a:lstStyle/>
        <a:p>
          <a:endParaRPr lang="hr-HR"/>
        </a:p>
      </dgm:t>
    </dgm:pt>
    <dgm:pt modelId="{85AD4BCC-3604-4F54-9BBB-F64F6A2B147D}" type="pres">
      <dgm:prSet presAssocID="{2CB0B08F-2599-497D-86E4-9B7A029F264B}" presName="hierChild4" presStyleCnt="0"/>
      <dgm:spPr/>
    </dgm:pt>
    <dgm:pt modelId="{D1B9B964-EEAD-4828-BBB2-0E0F63EB2F55}" type="pres">
      <dgm:prSet presAssocID="{2CB0B08F-2599-497D-86E4-9B7A029F264B}" presName="hierChild5" presStyleCnt="0"/>
      <dgm:spPr/>
    </dgm:pt>
    <dgm:pt modelId="{017DC3C6-EF71-45D8-BB45-A9405E497E10}" type="pres">
      <dgm:prSet presAssocID="{68FCC80B-332F-4B90-A778-063835E7E9E0}" presName="Name37" presStyleLbl="parChTrans1D2" presStyleIdx="2" presStyleCnt="3"/>
      <dgm:spPr/>
      <dgm:t>
        <a:bodyPr/>
        <a:lstStyle/>
        <a:p>
          <a:endParaRPr lang="hr-HR"/>
        </a:p>
      </dgm:t>
    </dgm:pt>
    <dgm:pt modelId="{E876DED4-4FAB-46F3-AC5D-D845D310B62A}" type="pres">
      <dgm:prSet presAssocID="{E560108F-1E95-46D5-BC04-F41B3E6F1790}" presName="hierRoot2" presStyleCnt="0">
        <dgm:presLayoutVars>
          <dgm:hierBranch val="init"/>
        </dgm:presLayoutVars>
      </dgm:prSet>
      <dgm:spPr/>
    </dgm:pt>
    <dgm:pt modelId="{DA4DEFBB-F6FC-43BE-ABC3-2327C0027674}" type="pres">
      <dgm:prSet presAssocID="{E560108F-1E95-46D5-BC04-F41B3E6F1790}" presName="rootComposite" presStyleCnt="0"/>
      <dgm:spPr/>
    </dgm:pt>
    <dgm:pt modelId="{890A7827-9761-498B-A46B-0E457ECE7C03}" type="pres">
      <dgm:prSet presAssocID="{E560108F-1E95-46D5-BC04-F41B3E6F1790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73815AF8-9054-47DD-A3C5-D7AC8B21B05E}" type="pres">
      <dgm:prSet presAssocID="{E560108F-1E95-46D5-BC04-F41B3E6F1790}" presName="rootConnector" presStyleLbl="node2" presStyleIdx="2" presStyleCnt="3"/>
      <dgm:spPr/>
      <dgm:t>
        <a:bodyPr/>
        <a:lstStyle/>
        <a:p>
          <a:endParaRPr lang="hr-HR"/>
        </a:p>
      </dgm:t>
    </dgm:pt>
    <dgm:pt modelId="{ACA02078-D55F-4EDF-87A4-A6DD1643FFA7}" type="pres">
      <dgm:prSet presAssocID="{E560108F-1E95-46D5-BC04-F41B3E6F1790}" presName="hierChild4" presStyleCnt="0"/>
      <dgm:spPr/>
    </dgm:pt>
    <dgm:pt modelId="{177133FB-07ED-42F4-8F52-6CE8A22A0298}" type="pres">
      <dgm:prSet presAssocID="{E560108F-1E95-46D5-BC04-F41B3E6F1790}" presName="hierChild5" presStyleCnt="0"/>
      <dgm:spPr/>
    </dgm:pt>
    <dgm:pt modelId="{BC4E7BA8-D296-4A20-835B-6F52D3C9531B}" type="pres">
      <dgm:prSet presAssocID="{44F803BD-2CE2-4BCB-9E8D-6E812BCF2DD3}" presName="hierChild3" presStyleCnt="0"/>
      <dgm:spPr/>
    </dgm:pt>
  </dgm:ptLst>
  <dgm:cxnLst>
    <dgm:cxn modelId="{0C788412-4A51-4FCB-B608-1CADB720DB6B}" type="presOf" srcId="{D662D6D8-D183-4BC5-A61A-E5996A8CEE26}" destId="{A222C6E7-83B7-44F3-B655-A5958E00145D}" srcOrd="1" destOrd="0" presId="urn:microsoft.com/office/officeart/2005/8/layout/orgChart1"/>
    <dgm:cxn modelId="{04921D54-4996-429F-B5DB-79EF47ED860A}" type="presOf" srcId="{E560108F-1E95-46D5-BC04-F41B3E6F1790}" destId="{890A7827-9761-498B-A46B-0E457ECE7C03}" srcOrd="0" destOrd="0" presId="urn:microsoft.com/office/officeart/2005/8/layout/orgChart1"/>
    <dgm:cxn modelId="{1D7E52B6-36DD-41B6-968D-42B762E91DE4}" type="presOf" srcId="{2CB0B08F-2599-497D-86E4-9B7A029F264B}" destId="{4BCA7A61-904E-4273-A704-C8B4A6D9EF80}" srcOrd="1" destOrd="0" presId="urn:microsoft.com/office/officeart/2005/8/layout/orgChart1"/>
    <dgm:cxn modelId="{709337E8-2202-4BE4-AB82-76397BFC66FF}" srcId="{44F803BD-2CE2-4BCB-9E8D-6E812BCF2DD3}" destId="{D662D6D8-D183-4BC5-A61A-E5996A8CEE26}" srcOrd="0" destOrd="0" parTransId="{46D7F8D1-C5C6-46FD-B948-365E4407D0D7}" sibTransId="{7EF2AD0E-9982-4FD2-B8E7-9B89600DC424}"/>
    <dgm:cxn modelId="{04D4564A-F81F-45EA-9B1E-1ABDEC9F8E76}" srcId="{44F803BD-2CE2-4BCB-9E8D-6E812BCF2DD3}" destId="{2CB0B08F-2599-497D-86E4-9B7A029F264B}" srcOrd="1" destOrd="0" parTransId="{E84CFD31-F8AC-4A01-9FA4-AE631C82578C}" sibTransId="{F68EFAE4-24E4-48BA-A3C5-574BC533EDC9}"/>
    <dgm:cxn modelId="{80E53669-949E-4E6D-9A19-548734F8A53F}" type="presOf" srcId="{654AC043-B9FF-449D-8332-5E39FDB9E78D}" destId="{5AD11E34-FCCB-42FB-A0B6-8F2C486D121F}" srcOrd="0" destOrd="0" presId="urn:microsoft.com/office/officeart/2005/8/layout/orgChart1"/>
    <dgm:cxn modelId="{7B5FA7C6-7227-4A6B-B4D5-D14C63755929}" type="presOf" srcId="{2CB0B08F-2599-497D-86E4-9B7A029F264B}" destId="{64157887-4FA0-4CDB-AF08-72F708AD60E0}" srcOrd="0" destOrd="0" presId="urn:microsoft.com/office/officeart/2005/8/layout/orgChart1"/>
    <dgm:cxn modelId="{B2D7FE9B-3C29-4915-8672-9C650E9566A2}" type="presOf" srcId="{44F803BD-2CE2-4BCB-9E8D-6E812BCF2DD3}" destId="{C98F8EB3-98FE-4309-9132-4390912002E1}" srcOrd="0" destOrd="0" presId="urn:microsoft.com/office/officeart/2005/8/layout/orgChart1"/>
    <dgm:cxn modelId="{1F91EE44-C15F-43C5-9226-AAC61F0AF474}" type="presOf" srcId="{46D7F8D1-C5C6-46FD-B948-365E4407D0D7}" destId="{EC2DFADF-ECB9-4049-B841-623522BC6A1E}" srcOrd="0" destOrd="0" presId="urn:microsoft.com/office/officeart/2005/8/layout/orgChart1"/>
    <dgm:cxn modelId="{7A16B370-E0D5-4CC0-BBC9-1BA4BD20BD2A}" type="presOf" srcId="{E560108F-1E95-46D5-BC04-F41B3E6F1790}" destId="{73815AF8-9054-47DD-A3C5-D7AC8B21B05E}" srcOrd="1" destOrd="0" presId="urn:microsoft.com/office/officeart/2005/8/layout/orgChart1"/>
    <dgm:cxn modelId="{EF17A3BF-A2C3-4B09-A8CA-1CE2AE3C23AC}" type="presOf" srcId="{44F803BD-2CE2-4BCB-9E8D-6E812BCF2DD3}" destId="{B760D4D5-32A8-49EA-8D49-3E1E2CB22BFA}" srcOrd="1" destOrd="0" presId="urn:microsoft.com/office/officeart/2005/8/layout/orgChart1"/>
    <dgm:cxn modelId="{5D7ABACC-C791-4868-A996-803B02E4F7A9}" srcId="{654AC043-B9FF-449D-8332-5E39FDB9E78D}" destId="{44F803BD-2CE2-4BCB-9E8D-6E812BCF2DD3}" srcOrd="0" destOrd="0" parTransId="{3A28056A-4839-4D09-862D-8389F64C6F85}" sibTransId="{3117C93C-9746-4EB0-BC4A-F59958A8E2C3}"/>
    <dgm:cxn modelId="{DC6E4C5C-1428-4899-A931-C4D4E632C2A4}" type="presOf" srcId="{D662D6D8-D183-4BC5-A61A-E5996A8CEE26}" destId="{A9742065-C70E-41C0-8664-91B11D362A0A}" srcOrd="0" destOrd="0" presId="urn:microsoft.com/office/officeart/2005/8/layout/orgChart1"/>
    <dgm:cxn modelId="{F14382ED-A14E-48E8-8CAF-C569BCC636F6}" type="presOf" srcId="{68FCC80B-332F-4B90-A778-063835E7E9E0}" destId="{017DC3C6-EF71-45D8-BB45-A9405E497E10}" srcOrd="0" destOrd="0" presId="urn:microsoft.com/office/officeart/2005/8/layout/orgChart1"/>
    <dgm:cxn modelId="{DE58CAF0-19E7-43AB-8AA8-95A61A37570C}" srcId="{44F803BD-2CE2-4BCB-9E8D-6E812BCF2DD3}" destId="{E560108F-1E95-46D5-BC04-F41B3E6F1790}" srcOrd="2" destOrd="0" parTransId="{68FCC80B-332F-4B90-A778-063835E7E9E0}" sibTransId="{8DA0BA95-9BAC-4102-81B7-EB7D7F3380BD}"/>
    <dgm:cxn modelId="{5F27FDF1-2816-4B31-A8AF-8DEC3178C3ED}" type="presOf" srcId="{E84CFD31-F8AC-4A01-9FA4-AE631C82578C}" destId="{8B03D5F8-86B9-48A5-A309-4D79078D4B62}" srcOrd="0" destOrd="0" presId="urn:microsoft.com/office/officeart/2005/8/layout/orgChart1"/>
    <dgm:cxn modelId="{97F04E87-D490-4AEC-9CC9-0B28944C4718}" type="presParOf" srcId="{5AD11E34-FCCB-42FB-A0B6-8F2C486D121F}" destId="{37197B89-CE9B-4B35-836F-CB226921E519}" srcOrd="0" destOrd="0" presId="urn:microsoft.com/office/officeart/2005/8/layout/orgChart1"/>
    <dgm:cxn modelId="{44681B3B-B9CF-4C60-8CE3-2EC068F157FC}" type="presParOf" srcId="{37197B89-CE9B-4B35-836F-CB226921E519}" destId="{086F7900-276B-4804-B983-EFD1C69F3795}" srcOrd="0" destOrd="0" presId="urn:microsoft.com/office/officeart/2005/8/layout/orgChart1"/>
    <dgm:cxn modelId="{37FAE5D4-304D-4C1B-AE7B-EAA1C8DB3DE8}" type="presParOf" srcId="{086F7900-276B-4804-B983-EFD1C69F3795}" destId="{C98F8EB3-98FE-4309-9132-4390912002E1}" srcOrd="0" destOrd="0" presId="urn:microsoft.com/office/officeart/2005/8/layout/orgChart1"/>
    <dgm:cxn modelId="{3BF25C62-B159-4A01-BA71-13EE2AFCA074}" type="presParOf" srcId="{086F7900-276B-4804-B983-EFD1C69F3795}" destId="{B760D4D5-32A8-49EA-8D49-3E1E2CB22BFA}" srcOrd="1" destOrd="0" presId="urn:microsoft.com/office/officeart/2005/8/layout/orgChart1"/>
    <dgm:cxn modelId="{0657D0D2-9DF8-401B-A517-ABCBFD870A13}" type="presParOf" srcId="{37197B89-CE9B-4B35-836F-CB226921E519}" destId="{C39CB6BE-4AEF-4E20-BEA1-327EC9D3882C}" srcOrd="1" destOrd="0" presId="urn:microsoft.com/office/officeart/2005/8/layout/orgChart1"/>
    <dgm:cxn modelId="{87604961-D4B9-4FC2-AA09-88F7775F4AD1}" type="presParOf" srcId="{C39CB6BE-4AEF-4E20-BEA1-327EC9D3882C}" destId="{EC2DFADF-ECB9-4049-B841-623522BC6A1E}" srcOrd="0" destOrd="0" presId="urn:microsoft.com/office/officeart/2005/8/layout/orgChart1"/>
    <dgm:cxn modelId="{A1CC7FF5-FB47-4EFB-B500-FEF6902C8835}" type="presParOf" srcId="{C39CB6BE-4AEF-4E20-BEA1-327EC9D3882C}" destId="{1AED8300-D5DA-45C3-A2E2-798439BE47B8}" srcOrd="1" destOrd="0" presId="urn:microsoft.com/office/officeart/2005/8/layout/orgChart1"/>
    <dgm:cxn modelId="{E882AD6C-EDC5-4D29-ADB5-83205CD58CFB}" type="presParOf" srcId="{1AED8300-D5DA-45C3-A2E2-798439BE47B8}" destId="{99A792DA-1427-419E-A973-8D8C573A66F6}" srcOrd="0" destOrd="0" presId="urn:microsoft.com/office/officeart/2005/8/layout/orgChart1"/>
    <dgm:cxn modelId="{CC2FAA14-BAE3-4160-B600-796650303B24}" type="presParOf" srcId="{99A792DA-1427-419E-A973-8D8C573A66F6}" destId="{A9742065-C70E-41C0-8664-91B11D362A0A}" srcOrd="0" destOrd="0" presId="urn:microsoft.com/office/officeart/2005/8/layout/orgChart1"/>
    <dgm:cxn modelId="{4FEE4030-B2F8-4226-BB39-94B510CA0630}" type="presParOf" srcId="{99A792DA-1427-419E-A973-8D8C573A66F6}" destId="{A222C6E7-83B7-44F3-B655-A5958E00145D}" srcOrd="1" destOrd="0" presId="urn:microsoft.com/office/officeart/2005/8/layout/orgChart1"/>
    <dgm:cxn modelId="{31B49615-9BB8-4F92-8B96-BDA53A8B0C16}" type="presParOf" srcId="{1AED8300-D5DA-45C3-A2E2-798439BE47B8}" destId="{7A954699-4886-4064-8394-BA368C71C90C}" srcOrd="1" destOrd="0" presId="urn:microsoft.com/office/officeart/2005/8/layout/orgChart1"/>
    <dgm:cxn modelId="{8C4D8B23-2CFD-4735-AD9B-1D6873557E5C}" type="presParOf" srcId="{1AED8300-D5DA-45C3-A2E2-798439BE47B8}" destId="{AE914DE0-4B50-4B3E-ADD0-E768FE9F6682}" srcOrd="2" destOrd="0" presId="urn:microsoft.com/office/officeart/2005/8/layout/orgChart1"/>
    <dgm:cxn modelId="{B7A1E068-3CC9-47F3-9887-B916FBD9B34B}" type="presParOf" srcId="{C39CB6BE-4AEF-4E20-BEA1-327EC9D3882C}" destId="{8B03D5F8-86B9-48A5-A309-4D79078D4B62}" srcOrd="2" destOrd="0" presId="urn:microsoft.com/office/officeart/2005/8/layout/orgChart1"/>
    <dgm:cxn modelId="{D38B42BA-F6F2-4DFC-ABDE-7BC672AD9215}" type="presParOf" srcId="{C39CB6BE-4AEF-4E20-BEA1-327EC9D3882C}" destId="{14089779-CD0A-4C74-BB52-DFFEFFA92098}" srcOrd="3" destOrd="0" presId="urn:microsoft.com/office/officeart/2005/8/layout/orgChart1"/>
    <dgm:cxn modelId="{F7A3A7CB-BC20-446A-A0C4-3599AB20AFF0}" type="presParOf" srcId="{14089779-CD0A-4C74-BB52-DFFEFFA92098}" destId="{6417639D-1A69-4371-9FD9-4AAACA97AB1A}" srcOrd="0" destOrd="0" presId="urn:microsoft.com/office/officeart/2005/8/layout/orgChart1"/>
    <dgm:cxn modelId="{F82C9E62-F024-42AE-A31C-18FF0B58E6C8}" type="presParOf" srcId="{6417639D-1A69-4371-9FD9-4AAACA97AB1A}" destId="{64157887-4FA0-4CDB-AF08-72F708AD60E0}" srcOrd="0" destOrd="0" presId="urn:microsoft.com/office/officeart/2005/8/layout/orgChart1"/>
    <dgm:cxn modelId="{73AF902A-A413-47F4-B30F-4A7A25543508}" type="presParOf" srcId="{6417639D-1A69-4371-9FD9-4AAACA97AB1A}" destId="{4BCA7A61-904E-4273-A704-C8B4A6D9EF80}" srcOrd="1" destOrd="0" presId="urn:microsoft.com/office/officeart/2005/8/layout/orgChart1"/>
    <dgm:cxn modelId="{428C9385-4A11-4ADE-A8F0-DAEA3AAB365C}" type="presParOf" srcId="{14089779-CD0A-4C74-BB52-DFFEFFA92098}" destId="{85AD4BCC-3604-4F54-9BBB-F64F6A2B147D}" srcOrd="1" destOrd="0" presId="urn:microsoft.com/office/officeart/2005/8/layout/orgChart1"/>
    <dgm:cxn modelId="{45927F0D-0AD9-4CFB-ADB4-8C83AC5026B0}" type="presParOf" srcId="{14089779-CD0A-4C74-BB52-DFFEFFA92098}" destId="{D1B9B964-EEAD-4828-BBB2-0E0F63EB2F55}" srcOrd="2" destOrd="0" presId="urn:microsoft.com/office/officeart/2005/8/layout/orgChart1"/>
    <dgm:cxn modelId="{1236EC10-9B72-44A8-9150-FC50F6373872}" type="presParOf" srcId="{C39CB6BE-4AEF-4E20-BEA1-327EC9D3882C}" destId="{017DC3C6-EF71-45D8-BB45-A9405E497E10}" srcOrd="4" destOrd="0" presId="urn:microsoft.com/office/officeart/2005/8/layout/orgChart1"/>
    <dgm:cxn modelId="{A015EC03-7B85-4695-A22C-CD0A63403A3B}" type="presParOf" srcId="{C39CB6BE-4AEF-4E20-BEA1-327EC9D3882C}" destId="{E876DED4-4FAB-46F3-AC5D-D845D310B62A}" srcOrd="5" destOrd="0" presId="urn:microsoft.com/office/officeart/2005/8/layout/orgChart1"/>
    <dgm:cxn modelId="{4E20059F-F98D-4547-913A-59C4C47D425B}" type="presParOf" srcId="{E876DED4-4FAB-46F3-AC5D-D845D310B62A}" destId="{DA4DEFBB-F6FC-43BE-ABC3-2327C0027674}" srcOrd="0" destOrd="0" presId="urn:microsoft.com/office/officeart/2005/8/layout/orgChart1"/>
    <dgm:cxn modelId="{C3CB9971-4109-46DB-B778-AA541BC9E262}" type="presParOf" srcId="{DA4DEFBB-F6FC-43BE-ABC3-2327C0027674}" destId="{890A7827-9761-498B-A46B-0E457ECE7C03}" srcOrd="0" destOrd="0" presId="urn:microsoft.com/office/officeart/2005/8/layout/orgChart1"/>
    <dgm:cxn modelId="{04E3CD22-B516-43D7-9AE8-FD2760F550E2}" type="presParOf" srcId="{DA4DEFBB-F6FC-43BE-ABC3-2327C0027674}" destId="{73815AF8-9054-47DD-A3C5-D7AC8B21B05E}" srcOrd="1" destOrd="0" presId="urn:microsoft.com/office/officeart/2005/8/layout/orgChart1"/>
    <dgm:cxn modelId="{F41845FB-9B56-4FDD-B6EC-1DA72C24A61E}" type="presParOf" srcId="{E876DED4-4FAB-46F3-AC5D-D845D310B62A}" destId="{ACA02078-D55F-4EDF-87A4-A6DD1643FFA7}" srcOrd="1" destOrd="0" presId="urn:microsoft.com/office/officeart/2005/8/layout/orgChart1"/>
    <dgm:cxn modelId="{6664A417-9B94-4FED-85A6-A8D91E08356D}" type="presParOf" srcId="{E876DED4-4FAB-46F3-AC5D-D845D310B62A}" destId="{177133FB-07ED-42F4-8F52-6CE8A22A0298}" srcOrd="2" destOrd="0" presId="urn:microsoft.com/office/officeart/2005/8/layout/orgChart1"/>
    <dgm:cxn modelId="{A120F5E1-FCAD-48A5-906D-0A77AEA5E619}" type="presParOf" srcId="{37197B89-CE9B-4B35-836F-CB226921E519}" destId="{BC4E7BA8-D296-4A20-835B-6F52D3C9531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7DC3C6-EF71-45D8-BB45-A9405E497E10}">
      <dsp:nvSpPr>
        <dsp:cNvPr id="0" name=""/>
        <dsp:cNvSpPr/>
      </dsp:nvSpPr>
      <dsp:spPr>
        <a:xfrm>
          <a:off x="3619500" y="2592287"/>
          <a:ext cx="2560822" cy="4444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2220"/>
              </a:lnTo>
              <a:lnTo>
                <a:pt x="2560822" y="222220"/>
              </a:lnTo>
              <a:lnTo>
                <a:pt x="2560822" y="444440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03D5F8-86B9-48A5-A309-4D79078D4B62}">
      <dsp:nvSpPr>
        <dsp:cNvPr id="0" name=""/>
        <dsp:cNvSpPr/>
      </dsp:nvSpPr>
      <dsp:spPr>
        <a:xfrm>
          <a:off x="3573780" y="2592287"/>
          <a:ext cx="91440" cy="4444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4440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2DFADF-ECB9-4049-B841-623522BC6A1E}">
      <dsp:nvSpPr>
        <dsp:cNvPr id="0" name=""/>
        <dsp:cNvSpPr/>
      </dsp:nvSpPr>
      <dsp:spPr>
        <a:xfrm>
          <a:off x="1058191" y="2592287"/>
          <a:ext cx="2561308" cy="432048"/>
        </a:xfrm>
        <a:custGeom>
          <a:avLst/>
          <a:gdLst/>
          <a:ahLst/>
          <a:cxnLst/>
          <a:rect l="0" t="0" r="0" b="0"/>
          <a:pathLst>
            <a:path>
              <a:moveTo>
                <a:pt x="2561308" y="0"/>
              </a:moveTo>
              <a:lnTo>
                <a:pt x="2561308" y="209828"/>
              </a:lnTo>
              <a:lnTo>
                <a:pt x="0" y="209828"/>
              </a:lnTo>
              <a:lnTo>
                <a:pt x="0" y="432048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8F8EB3-98FE-4309-9132-4390912002E1}">
      <dsp:nvSpPr>
        <dsp:cNvPr id="0" name=""/>
        <dsp:cNvSpPr/>
      </dsp:nvSpPr>
      <dsp:spPr>
        <a:xfrm>
          <a:off x="1828056" y="1956780"/>
          <a:ext cx="3582887" cy="63550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200" kern="1200" dirty="0" smtClean="0"/>
            <a:t>KONCENTRIRANJE</a:t>
          </a:r>
          <a:endParaRPr lang="hr-HR" sz="3200" kern="1200" dirty="0"/>
        </a:p>
      </dsp:txBody>
      <dsp:txXfrm>
        <a:off x="1828056" y="1956780"/>
        <a:ext cx="3582887" cy="635507"/>
      </dsp:txXfrm>
    </dsp:sp>
    <dsp:sp modelId="{A9742065-C70E-41C0-8664-91B11D362A0A}">
      <dsp:nvSpPr>
        <dsp:cNvPr id="0" name=""/>
        <dsp:cNvSpPr/>
      </dsp:nvSpPr>
      <dsp:spPr>
        <a:xfrm>
          <a:off x="0" y="3024336"/>
          <a:ext cx="2116382" cy="10581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 dirty="0" smtClean="0"/>
            <a:t>UPARAVANJEM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 dirty="0" smtClean="0"/>
            <a:t>(isparavanje)</a:t>
          </a:r>
          <a:endParaRPr lang="hr-HR" sz="2400" kern="1200" dirty="0"/>
        </a:p>
      </dsp:txBody>
      <dsp:txXfrm>
        <a:off x="0" y="3024336"/>
        <a:ext cx="2116382" cy="1058191"/>
      </dsp:txXfrm>
    </dsp:sp>
    <dsp:sp modelId="{64157887-4FA0-4CDB-AF08-72F708AD60E0}">
      <dsp:nvSpPr>
        <dsp:cNvPr id="0" name=""/>
        <dsp:cNvSpPr/>
      </dsp:nvSpPr>
      <dsp:spPr>
        <a:xfrm>
          <a:off x="2561308" y="3036727"/>
          <a:ext cx="2116382" cy="10581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 dirty="0" smtClean="0"/>
            <a:t>SMRZAVANJEM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 dirty="0" smtClean="0"/>
            <a:t>(kristalizacija)</a:t>
          </a:r>
          <a:endParaRPr lang="hr-HR" sz="2400" kern="1200" dirty="0"/>
        </a:p>
      </dsp:txBody>
      <dsp:txXfrm>
        <a:off x="2561308" y="3036727"/>
        <a:ext cx="2116382" cy="1058191"/>
      </dsp:txXfrm>
    </dsp:sp>
    <dsp:sp modelId="{890A7827-9761-498B-A46B-0E457ECE7C03}">
      <dsp:nvSpPr>
        <dsp:cNvPr id="0" name=""/>
        <dsp:cNvSpPr/>
      </dsp:nvSpPr>
      <dsp:spPr>
        <a:xfrm>
          <a:off x="5122131" y="3036727"/>
          <a:ext cx="2116382" cy="10581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dirty="0" smtClean="0"/>
            <a:t>MEMBRANSKIM PROCESIMA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dirty="0" smtClean="0"/>
            <a:t>(difuzija)</a:t>
          </a:r>
          <a:endParaRPr lang="hr-HR" sz="2200" kern="1200" dirty="0"/>
        </a:p>
      </dsp:txBody>
      <dsp:txXfrm>
        <a:off x="5122131" y="3036727"/>
        <a:ext cx="2116382" cy="10581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830D24-A13C-4704-8C97-281D1A55A20C}" type="datetimeFigureOut">
              <a:rPr lang="hr-HR" smtClean="0"/>
              <a:pPr/>
              <a:t>13.01.2022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67A499-D377-43D8-970D-1F8EE2FAE2EE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vrlo hlapljive komponente arome kao i one čije je vrelište jednako ili više od vode, ne mogu se (praktički) izdvojiti iz vodene pare. To je</a:t>
            </a:r>
          </a:p>
          <a:p>
            <a:r>
              <a:rPr lang="vi-VN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razlogom da gubitak tvari arome čak i kod primjene uređaja za rekuperaciju u prosjeku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iznosi</a:t>
            </a:r>
            <a:r>
              <a:rPr lang="it-IT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40 i </a:t>
            </a:r>
            <a:r>
              <a:rPr lang="it-IT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više</a:t>
            </a:r>
            <a:r>
              <a:rPr lang="it-IT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posto.</a:t>
            </a:r>
            <a:endParaRPr lang="hr-H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hr-H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Konc.smrzavanjem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hr-H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koncentacija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 50%</a:t>
            </a:r>
          </a:p>
          <a:p>
            <a:r>
              <a:rPr lang="hr-H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Konc.membranskimprocesima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 35%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7A499-D377-43D8-970D-1F8EE2FAE2EE}" type="slidenum">
              <a:rPr lang="hr-HR" smtClean="0"/>
              <a:pPr/>
              <a:t>5</a:t>
            </a:fld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- osnovni princip je u tome da se </a:t>
            </a:r>
            <a:r>
              <a:rPr lang="hr-HR" dirty="0" err="1" smtClean="0"/>
              <a:t>suparom</a:t>
            </a:r>
            <a:r>
              <a:rPr lang="hr-HR" dirty="0" smtClean="0"/>
              <a:t> iz I isparivača (koji se grije svježom parom) </a:t>
            </a:r>
            <a:r>
              <a:rPr lang="hr-HR" dirty="0" err="1" smtClean="0"/>
              <a:t>uparava</a:t>
            </a:r>
            <a:r>
              <a:rPr lang="hr-HR" dirty="0" smtClean="0"/>
              <a:t> smjesa u II isparivaču, u kome uslijed sniženog tlaka smjesa ključanja ima nižu temperaturu nego u I isparivaču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7A499-D377-43D8-970D-1F8EE2FAE2EE}" type="slidenum">
              <a:rPr lang="hr-HR" smtClean="0"/>
              <a:pPr/>
              <a:t>8</a:t>
            </a:fld>
            <a:endParaRPr lang="hr-H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dirty="0" smtClean="0"/>
              <a:t>princip:odijeljivanje različitih tvari pomoću polupropusne membrane s obzirom na različite veličine,oblik i kemijsku strukturu čestica</a:t>
            </a:r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7A499-D377-43D8-970D-1F8EE2FAE2EE}" type="slidenum">
              <a:rPr lang="hr-HR" smtClean="0"/>
              <a:pPr/>
              <a:t>11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slov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5" name="Podnaslov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31" name="Rezervirano mjesto datum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7A52859-28C1-46CD-9A3D-DC4BAF6C2A67}" type="datetimeFigureOut">
              <a:rPr lang="hr-HR" smtClean="0"/>
              <a:pPr/>
              <a:t>13.01.2022</a:t>
            </a:fld>
            <a:endParaRPr lang="hr-HR"/>
          </a:p>
        </p:txBody>
      </p:sp>
      <p:sp>
        <p:nvSpPr>
          <p:cNvPr id="18" name="Rezervirano mjesto podnožja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EB6C19B-4BCB-48C0-8A04-4616D6A9C34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52859-28C1-46CD-9A3D-DC4BAF6C2A67}" type="datetimeFigureOut">
              <a:rPr lang="hr-HR" smtClean="0"/>
              <a:pPr/>
              <a:t>13.01.2022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6C19B-4BCB-48C0-8A04-4616D6A9C34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A7A52859-28C1-46CD-9A3D-DC4BAF6C2A67}" type="datetimeFigureOut">
              <a:rPr lang="hr-HR" smtClean="0"/>
              <a:pPr/>
              <a:t>13.01.2022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EB6C19B-4BCB-48C0-8A04-4616D6A9C34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52859-28C1-46CD-9A3D-DC4BAF6C2A67}" type="datetimeFigureOut">
              <a:rPr lang="hr-HR" smtClean="0"/>
              <a:pPr/>
              <a:t>13.01.2022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6C19B-4BCB-48C0-8A04-4616D6A9C34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7A52859-28C1-46CD-9A3D-DC4BAF6C2A67}" type="datetimeFigureOut">
              <a:rPr lang="hr-HR" smtClean="0"/>
              <a:pPr/>
              <a:t>13.01.2022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3EB6C19B-4BCB-48C0-8A04-4616D6A9C34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52859-28C1-46CD-9A3D-DC4BAF6C2A67}" type="datetimeFigureOut">
              <a:rPr lang="hr-HR" smtClean="0"/>
              <a:pPr/>
              <a:t>13.01.2022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6C19B-4BCB-48C0-8A04-4616D6A9C34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52859-28C1-46CD-9A3D-DC4BAF6C2A67}" type="datetimeFigureOut">
              <a:rPr lang="hr-HR" smtClean="0"/>
              <a:pPr/>
              <a:t>13.01.2022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6C19B-4BCB-48C0-8A04-4616D6A9C34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52859-28C1-46CD-9A3D-DC4BAF6C2A67}" type="datetimeFigureOut">
              <a:rPr lang="hr-HR" smtClean="0"/>
              <a:pPr/>
              <a:t>13.01.2022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6C19B-4BCB-48C0-8A04-4616D6A9C34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7A52859-28C1-46CD-9A3D-DC4BAF6C2A67}" type="datetimeFigureOut">
              <a:rPr lang="hr-HR" smtClean="0"/>
              <a:pPr/>
              <a:t>13.01.2022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6C19B-4BCB-48C0-8A04-4616D6A9C34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52859-28C1-46CD-9A3D-DC4BAF6C2A67}" type="datetimeFigureOut">
              <a:rPr lang="hr-HR" smtClean="0"/>
              <a:pPr/>
              <a:t>13.01.2022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6C19B-4BCB-48C0-8A04-4616D6A9C34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52859-28C1-46CD-9A3D-DC4BAF6C2A67}" type="datetimeFigureOut">
              <a:rPr lang="hr-HR" smtClean="0"/>
              <a:pPr/>
              <a:t>13.01.2022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6C19B-4BCB-48C0-8A04-4616D6A9C34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slike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Rezervirano mjesto naslova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1" name="Rezervirano mjesto teksta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7" name="Rezervirano mjesto datum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7A52859-28C1-46CD-9A3D-DC4BAF6C2A67}" type="datetimeFigureOut">
              <a:rPr lang="hr-HR" smtClean="0"/>
              <a:pPr/>
              <a:t>13.01.2022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EB6C19B-4BCB-48C0-8A04-4616D6A9C347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699792" y="0"/>
            <a:ext cx="6552728" cy="7029400"/>
          </a:xfrm>
        </p:spPr>
        <p:txBody>
          <a:bodyPr/>
          <a:lstStyle/>
          <a:p>
            <a:pPr algn="l"/>
            <a:r>
              <a:rPr lang="hr-HR" sz="2000" dirty="0" smtClean="0"/>
              <a:t/>
            </a:r>
            <a:br>
              <a:rPr lang="hr-HR" sz="2000" dirty="0" smtClean="0"/>
            </a:br>
            <a:r>
              <a:rPr lang="hr-HR" sz="2000" dirty="0"/>
              <a:t/>
            </a:r>
            <a:br>
              <a:rPr lang="hr-HR" sz="2000" dirty="0"/>
            </a:br>
            <a:r>
              <a:rPr lang="hr-HR" sz="2000" dirty="0" smtClean="0"/>
              <a:t/>
            </a:r>
            <a:br>
              <a:rPr lang="hr-HR" sz="2000" dirty="0" smtClean="0"/>
            </a:br>
            <a:r>
              <a:rPr lang="hr-HR" sz="2000" dirty="0"/>
              <a:t/>
            </a:r>
            <a:br>
              <a:rPr lang="hr-HR" sz="2000" dirty="0"/>
            </a:br>
            <a:r>
              <a:rPr lang="hr-HR" sz="2000" dirty="0" smtClean="0"/>
              <a:t/>
            </a:r>
            <a:br>
              <a:rPr lang="hr-HR" sz="2000" dirty="0" smtClean="0"/>
            </a:br>
            <a:r>
              <a:rPr lang="hr-HR" sz="2000" dirty="0"/>
              <a:t/>
            </a:r>
            <a:br>
              <a:rPr lang="hr-HR" sz="2000" dirty="0"/>
            </a:br>
            <a:r>
              <a:rPr lang="hr-HR" sz="2000" dirty="0" smtClean="0"/>
              <a:t/>
            </a:r>
            <a:br>
              <a:rPr lang="hr-HR" sz="2000" dirty="0" smtClean="0"/>
            </a:br>
            <a:r>
              <a:rPr lang="hr-HR" sz="2000" dirty="0"/>
              <a:t/>
            </a:r>
            <a:br>
              <a:rPr lang="hr-HR" sz="2000" dirty="0"/>
            </a:br>
            <a:r>
              <a:rPr lang="hr-HR" sz="2000" dirty="0" smtClean="0"/>
              <a:t/>
            </a:r>
            <a:br>
              <a:rPr lang="hr-HR" sz="2000" dirty="0" smtClean="0"/>
            </a:br>
            <a:r>
              <a:rPr lang="hr-HR" sz="2000" dirty="0"/>
              <a:t/>
            </a:r>
            <a:br>
              <a:rPr lang="hr-HR" sz="2000" dirty="0"/>
            </a:br>
            <a:r>
              <a:rPr lang="hr-HR" sz="2000" dirty="0" smtClean="0"/>
              <a:t/>
            </a:r>
            <a:br>
              <a:rPr lang="hr-HR" sz="2000" dirty="0" smtClean="0"/>
            </a:br>
            <a:r>
              <a:rPr lang="hr-HR" sz="2000" dirty="0"/>
              <a:t/>
            </a:r>
            <a:br>
              <a:rPr lang="hr-HR" sz="2000" dirty="0"/>
            </a:br>
            <a:r>
              <a:rPr lang="hr-HR" sz="2000" dirty="0" smtClean="0"/>
              <a:t/>
            </a:r>
            <a:br>
              <a:rPr lang="hr-HR" sz="2000" dirty="0" smtClean="0"/>
            </a:br>
            <a:r>
              <a:rPr lang="hr-HR" sz="2000" dirty="0"/>
              <a:t/>
            </a:r>
            <a:br>
              <a:rPr lang="hr-HR" sz="2000" dirty="0"/>
            </a:br>
            <a:r>
              <a:rPr lang="hr-HR" sz="2000" dirty="0" smtClean="0"/>
              <a:t/>
            </a:r>
            <a:br>
              <a:rPr lang="hr-HR" sz="2000" dirty="0" smtClean="0"/>
            </a:br>
            <a:r>
              <a:rPr lang="hr-HR" sz="2000" dirty="0"/>
              <a:t/>
            </a:r>
            <a:br>
              <a:rPr lang="hr-HR" sz="2000" dirty="0"/>
            </a:br>
            <a:r>
              <a:rPr lang="hr-HR" sz="2000" dirty="0" smtClean="0"/>
              <a:t/>
            </a:r>
            <a:br>
              <a:rPr lang="hr-HR" sz="2000" dirty="0" smtClean="0"/>
            </a:br>
            <a:r>
              <a:rPr lang="hr-HR" sz="2000" dirty="0"/>
              <a:t/>
            </a:r>
            <a:br>
              <a:rPr lang="hr-HR" sz="2000" dirty="0"/>
            </a:br>
            <a:r>
              <a:rPr lang="hr-HR" sz="2000" dirty="0" smtClean="0"/>
              <a:t/>
            </a:r>
            <a:br>
              <a:rPr lang="hr-HR" sz="2000" dirty="0" smtClean="0"/>
            </a:br>
            <a:r>
              <a:rPr lang="hr-HR" sz="2000" dirty="0"/>
              <a:t/>
            </a:r>
            <a:br>
              <a:rPr lang="hr-HR" sz="2000" dirty="0"/>
            </a:br>
            <a:r>
              <a:rPr lang="hr-HR" sz="2000" dirty="0" smtClean="0"/>
              <a:t/>
            </a:r>
            <a:br>
              <a:rPr lang="hr-HR" sz="2000" dirty="0" smtClean="0"/>
            </a:br>
            <a:r>
              <a:rPr lang="hr-HR" sz="2000" dirty="0"/>
              <a:t/>
            </a:r>
            <a:br>
              <a:rPr lang="hr-HR" sz="2000" dirty="0"/>
            </a:br>
            <a:r>
              <a:rPr lang="hr-HR" sz="2000" dirty="0" smtClean="0"/>
              <a:t/>
            </a:r>
            <a:br>
              <a:rPr lang="hr-HR" sz="2000" dirty="0" smtClean="0"/>
            </a:br>
            <a:r>
              <a:rPr lang="hr-HR" sz="2000" dirty="0"/>
              <a:t/>
            </a:r>
            <a:br>
              <a:rPr lang="hr-HR" sz="2000" dirty="0"/>
            </a:br>
            <a:r>
              <a:rPr lang="hr-HR" sz="2000" dirty="0" smtClean="0"/>
              <a:t/>
            </a:r>
            <a:br>
              <a:rPr lang="hr-HR" sz="2000" dirty="0" smtClean="0"/>
            </a:br>
            <a:r>
              <a:rPr lang="hr-HR" sz="2000" dirty="0"/>
              <a:t/>
            </a:r>
            <a:br>
              <a:rPr lang="hr-HR" sz="2000" dirty="0"/>
            </a:br>
            <a:r>
              <a:rPr lang="hr-HR" sz="2000" dirty="0" smtClean="0"/>
              <a:t/>
            </a:r>
            <a:br>
              <a:rPr lang="hr-HR" sz="2000" dirty="0" smtClean="0"/>
            </a:br>
            <a:r>
              <a:rPr lang="hr-HR" sz="2000" dirty="0" smtClean="0"/>
              <a:t/>
            </a:r>
            <a:br>
              <a:rPr lang="hr-HR" sz="2000" dirty="0" smtClean="0"/>
            </a:br>
            <a:r>
              <a:rPr lang="hr-HR" sz="2000" dirty="0"/>
              <a:t/>
            </a:r>
            <a:br>
              <a:rPr lang="hr-HR" sz="2000" dirty="0"/>
            </a:br>
            <a:r>
              <a:rPr lang="hr-HR" sz="2000" dirty="0" smtClean="0"/>
              <a:t/>
            </a:r>
            <a:br>
              <a:rPr lang="hr-HR" sz="2000" dirty="0" smtClean="0"/>
            </a:br>
            <a:r>
              <a:rPr lang="hr-HR" sz="2000" dirty="0"/>
              <a:t/>
            </a:r>
            <a:br>
              <a:rPr lang="hr-HR" sz="2000" dirty="0"/>
            </a:br>
            <a:r>
              <a:rPr lang="hr-HR" sz="2000" dirty="0" smtClean="0"/>
              <a:t/>
            </a:r>
            <a:br>
              <a:rPr lang="hr-HR" sz="2000" dirty="0" smtClean="0"/>
            </a:br>
            <a:r>
              <a:rPr lang="hr-HR" sz="2000" dirty="0"/>
              <a:t/>
            </a:r>
            <a:br>
              <a:rPr lang="hr-HR" sz="2000" dirty="0"/>
            </a:br>
            <a:r>
              <a:rPr lang="hr-HR" sz="2000" dirty="0" smtClean="0"/>
              <a:t/>
            </a:r>
            <a:br>
              <a:rPr lang="hr-HR" sz="2000" dirty="0" smtClean="0"/>
            </a:br>
            <a:r>
              <a:rPr lang="hr-HR" sz="2000" dirty="0"/>
              <a:t/>
            </a:r>
            <a:br>
              <a:rPr lang="hr-HR" sz="2000" dirty="0"/>
            </a:br>
            <a:r>
              <a:rPr lang="hr-HR" sz="2000" dirty="0" smtClean="0"/>
              <a:t/>
            </a:r>
            <a:br>
              <a:rPr lang="hr-HR" sz="2000" dirty="0" smtClean="0"/>
            </a:br>
            <a:r>
              <a:rPr lang="hr-HR" sz="2000" dirty="0"/>
              <a:t/>
            </a:r>
            <a:br>
              <a:rPr lang="hr-HR" sz="2000" dirty="0"/>
            </a:br>
            <a:r>
              <a:rPr lang="hr-HR" sz="2000" dirty="0" smtClean="0"/>
              <a:t/>
            </a:r>
            <a:br>
              <a:rPr lang="hr-HR" sz="2000" dirty="0" smtClean="0"/>
            </a:br>
            <a:r>
              <a:rPr lang="hr-HR" sz="2000" dirty="0"/>
              <a:t/>
            </a:r>
            <a:br>
              <a:rPr lang="hr-HR" sz="2000" dirty="0"/>
            </a:br>
            <a:r>
              <a:rPr lang="hr-HR" sz="2000" dirty="0" smtClean="0"/>
              <a:t/>
            </a:r>
            <a:br>
              <a:rPr lang="hr-HR" sz="2000" dirty="0" smtClean="0"/>
            </a:br>
            <a:r>
              <a:rPr lang="hr-HR" sz="2000" dirty="0"/>
              <a:t/>
            </a:r>
            <a:br>
              <a:rPr lang="hr-HR" sz="2000" dirty="0"/>
            </a:br>
            <a:r>
              <a:rPr lang="hr-HR" sz="2000" dirty="0" smtClean="0"/>
              <a:t/>
            </a:r>
            <a:br>
              <a:rPr lang="hr-HR" sz="2000" dirty="0" smtClean="0"/>
            </a:br>
            <a:r>
              <a:rPr lang="hr-HR" sz="2000" dirty="0"/>
              <a:t/>
            </a:r>
            <a:br>
              <a:rPr lang="hr-HR" sz="2000" dirty="0"/>
            </a:br>
            <a:r>
              <a:rPr lang="hr-HR" sz="2000" dirty="0" smtClean="0"/>
              <a:t/>
            </a:r>
            <a:br>
              <a:rPr lang="hr-HR" sz="2000" dirty="0" smtClean="0"/>
            </a:br>
            <a:r>
              <a:rPr lang="hr-HR" sz="2000" dirty="0"/>
              <a:t/>
            </a:r>
            <a:br>
              <a:rPr lang="hr-HR" sz="2000" dirty="0"/>
            </a:br>
            <a:r>
              <a:rPr lang="hr-HR" sz="2000" dirty="0" smtClean="0"/>
              <a:t/>
            </a:r>
            <a:br>
              <a:rPr lang="hr-HR" sz="2000" dirty="0" smtClean="0"/>
            </a:br>
            <a:r>
              <a:rPr lang="hr-HR" sz="2000" dirty="0"/>
              <a:t/>
            </a:r>
            <a:br>
              <a:rPr lang="hr-HR" sz="2000" dirty="0"/>
            </a:br>
            <a:r>
              <a:rPr lang="hr-HR" sz="2000" dirty="0" smtClean="0"/>
              <a:t/>
            </a:r>
            <a:br>
              <a:rPr lang="hr-HR" sz="2000" dirty="0" smtClean="0"/>
            </a:br>
            <a:r>
              <a:rPr lang="hr-HR" sz="2000" dirty="0"/>
              <a:t/>
            </a:r>
            <a:br>
              <a:rPr lang="hr-HR" sz="2000" dirty="0"/>
            </a:br>
            <a:r>
              <a:rPr lang="hr-HR" sz="2000" dirty="0" smtClean="0"/>
              <a:t/>
            </a:r>
            <a:br>
              <a:rPr lang="hr-HR" sz="2000" dirty="0" smtClean="0"/>
            </a:br>
            <a:r>
              <a:rPr lang="hr-HR" sz="2000" dirty="0"/>
              <a:t/>
            </a:r>
            <a:br>
              <a:rPr lang="hr-HR" sz="2000" dirty="0"/>
            </a:br>
            <a:r>
              <a:rPr lang="hr-HR" sz="2000" dirty="0" smtClean="0"/>
              <a:t/>
            </a:r>
            <a:br>
              <a:rPr lang="hr-HR" sz="2000" dirty="0" smtClean="0"/>
            </a:br>
            <a:r>
              <a:rPr lang="hr-HR" sz="2000" dirty="0"/>
              <a:t/>
            </a:r>
            <a:br>
              <a:rPr lang="hr-HR" sz="2000" dirty="0"/>
            </a:br>
            <a:r>
              <a:rPr lang="hr-HR" sz="2000" dirty="0" smtClean="0"/>
              <a:t/>
            </a:r>
            <a:br>
              <a:rPr lang="hr-HR" sz="2000" dirty="0" smtClean="0"/>
            </a:br>
            <a:r>
              <a:rPr lang="hr-HR" sz="2000" dirty="0"/>
              <a:t/>
            </a:r>
            <a:br>
              <a:rPr lang="hr-HR" sz="2000" dirty="0"/>
            </a:br>
            <a:r>
              <a:rPr lang="hr-HR" sz="2000" dirty="0" smtClean="0"/>
              <a:t/>
            </a:r>
            <a:br>
              <a:rPr lang="hr-HR" sz="2000" dirty="0" smtClean="0"/>
            </a:br>
            <a:r>
              <a:rPr lang="hr-HR" sz="2000" dirty="0"/>
              <a:t/>
            </a:r>
            <a:br>
              <a:rPr lang="hr-HR" sz="2000" dirty="0"/>
            </a:br>
            <a:r>
              <a:rPr lang="hr-HR" sz="2000" dirty="0" smtClean="0"/>
              <a:t/>
            </a:r>
            <a:br>
              <a:rPr lang="hr-HR" sz="2000" dirty="0" smtClean="0"/>
            </a:br>
            <a:r>
              <a:rPr lang="hr-HR" sz="2000" dirty="0"/>
              <a:t/>
            </a:r>
            <a:br>
              <a:rPr lang="hr-HR" sz="2000" dirty="0"/>
            </a:br>
            <a:r>
              <a:rPr lang="hr-HR" sz="2000" dirty="0" smtClean="0"/>
              <a:t/>
            </a:r>
            <a:br>
              <a:rPr lang="hr-HR" sz="2000" dirty="0" smtClean="0"/>
            </a:br>
            <a:r>
              <a:rPr lang="hr-HR" sz="2000" dirty="0"/>
              <a:t/>
            </a:r>
            <a:br>
              <a:rPr lang="hr-HR" sz="2000" dirty="0"/>
            </a:br>
            <a:r>
              <a:rPr lang="hr-HR" sz="2000" dirty="0" smtClean="0"/>
              <a:t/>
            </a:r>
            <a:br>
              <a:rPr lang="hr-HR" sz="2000" dirty="0" smtClean="0"/>
            </a:br>
            <a:r>
              <a:rPr lang="hr-HR" sz="2000" dirty="0"/>
              <a:t/>
            </a:r>
            <a:br>
              <a:rPr lang="hr-HR" sz="2000" dirty="0"/>
            </a:br>
            <a:r>
              <a:rPr lang="hr-HR" sz="2000" dirty="0" smtClean="0"/>
              <a:t/>
            </a:r>
            <a:br>
              <a:rPr lang="hr-HR" sz="2000" dirty="0" smtClean="0"/>
            </a:br>
            <a:r>
              <a:rPr lang="hr-HR" sz="2000" dirty="0"/>
              <a:t/>
            </a:r>
            <a:br>
              <a:rPr lang="hr-HR" sz="2000" dirty="0"/>
            </a:br>
            <a:r>
              <a:rPr lang="hr-HR" sz="2000" dirty="0" smtClean="0"/>
              <a:t/>
            </a:r>
            <a:br>
              <a:rPr lang="hr-HR" sz="2000" dirty="0" smtClean="0"/>
            </a:br>
            <a:r>
              <a:rPr lang="hr-HR" sz="2000" dirty="0"/>
              <a:t/>
            </a:r>
            <a:br>
              <a:rPr lang="hr-HR" sz="2000" dirty="0"/>
            </a:br>
            <a:r>
              <a:rPr lang="hr-HR" sz="2000" dirty="0" smtClean="0"/>
              <a:t/>
            </a:r>
            <a:br>
              <a:rPr lang="hr-HR" sz="2000" dirty="0" smtClean="0"/>
            </a:br>
            <a:r>
              <a:rPr lang="hr-HR" sz="2000" dirty="0"/>
              <a:t/>
            </a:r>
            <a:br>
              <a:rPr lang="hr-HR" sz="2000" dirty="0"/>
            </a:br>
            <a:r>
              <a:rPr lang="hr-HR" sz="2000" dirty="0" smtClean="0"/>
              <a:t/>
            </a:r>
            <a:br>
              <a:rPr lang="hr-HR" sz="2000" dirty="0" smtClean="0"/>
            </a:br>
            <a:r>
              <a:rPr lang="hr-HR" sz="2000" dirty="0"/>
              <a:t/>
            </a:r>
            <a:br>
              <a:rPr lang="hr-HR" sz="2000" dirty="0"/>
            </a:br>
            <a:r>
              <a:rPr lang="hr-HR" sz="2000" dirty="0" smtClean="0"/>
              <a:t/>
            </a:r>
            <a:br>
              <a:rPr lang="hr-HR" sz="2000" dirty="0" smtClean="0"/>
            </a:br>
            <a:r>
              <a:rPr lang="hr-HR" sz="2000" dirty="0" smtClean="0"/>
              <a:t/>
            </a:r>
            <a:br>
              <a:rPr lang="hr-HR" sz="2000" dirty="0" smtClean="0"/>
            </a:br>
            <a:r>
              <a:rPr lang="hr-HR" sz="2000" dirty="0"/>
              <a:t>AUTOR : Linda Segarić dipl. ing. </a:t>
            </a:r>
            <a:r>
              <a:rPr lang="hr-HR" sz="2000" dirty="0" err="1"/>
              <a:t>preh.teh</a:t>
            </a:r>
            <a:r>
              <a:rPr lang="hr-HR" sz="2000" dirty="0"/>
              <a:t>.</a:t>
            </a:r>
            <a:br>
              <a:rPr lang="hr-HR" sz="2000" dirty="0"/>
            </a:br>
            <a:r>
              <a:rPr lang="hr-HR" sz="2000" dirty="0"/>
              <a:t>ZANIMANJE : Tehničar nutricionist</a:t>
            </a:r>
            <a:br>
              <a:rPr lang="hr-HR" sz="2000" dirty="0"/>
            </a:br>
            <a:r>
              <a:rPr lang="hr-HR" sz="2000" dirty="0"/>
              <a:t>NASTAVNI PREDMET : Praktična nastava</a:t>
            </a:r>
            <a:br>
              <a:rPr lang="hr-HR" sz="2000" dirty="0"/>
            </a:br>
            <a:r>
              <a:rPr lang="hr-HR" sz="2000" dirty="0"/>
              <a:t>RAZRED U KOJEMU SE OBRAĐUJE NASTAVNI SADRŽAJ : </a:t>
            </a:r>
            <a:br>
              <a:rPr lang="hr-HR" sz="2000" dirty="0"/>
            </a:br>
            <a:r>
              <a:rPr lang="hr-HR" sz="2000" dirty="0" smtClean="0"/>
              <a:t> Drugi</a:t>
            </a:r>
            <a:r>
              <a:rPr lang="hr-HR" sz="2000" dirty="0"/>
              <a:t/>
            </a:r>
            <a:br>
              <a:rPr lang="hr-HR" sz="2000" dirty="0"/>
            </a:br>
            <a:r>
              <a:rPr lang="hr-HR" sz="2000" dirty="0"/>
              <a:t>NASTAVNA JEDINICA : Konzerviranje koncentriranjem</a:t>
            </a:r>
            <a:br>
              <a:rPr lang="hr-HR" sz="2000" dirty="0"/>
            </a:br>
            <a:r>
              <a:rPr lang="hr-HR" sz="2000" dirty="0"/>
              <a:t/>
            </a:r>
            <a:br>
              <a:rPr lang="hr-HR" sz="2000" dirty="0"/>
            </a:br>
            <a:r>
              <a:rPr lang="hr-HR" sz="2000" dirty="0" smtClean="0"/>
              <a:t/>
            </a:r>
            <a:br>
              <a:rPr lang="hr-HR" sz="2000" dirty="0" smtClean="0"/>
            </a:br>
            <a:r>
              <a:rPr lang="hr-HR" sz="2000" dirty="0"/>
              <a:t/>
            </a:r>
            <a:br>
              <a:rPr lang="hr-HR" sz="2000" dirty="0"/>
            </a:br>
            <a:r>
              <a:rPr lang="hr-HR" sz="2000" dirty="0" smtClean="0"/>
              <a:t/>
            </a:r>
            <a:br>
              <a:rPr lang="hr-HR" sz="2000" dirty="0" smtClean="0"/>
            </a:br>
            <a:r>
              <a:rPr lang="hr-HR" sz="2000" dirty="0"/>
              <a:t/>
            </a:r>
            <a:br>
              <a:rPr lang="hr-HR" sz="2000" dirty="0"/>
            </a:br>
            <a:r>
              <a:rPr lang="hr-HR" sz="2000" dirty="0"/>
              <a:t/>
            </a:r>
            <a:br>
              <a:rPr lang="hr-HR" sz="2000" dirty="0"/>
            </a:br>
            <a:r>
              <a:rPr lang="hr-HR" sz="2000" dirty="0" smtClean="0"/>
              <a:t/>
            </a:r>
            <a:br>
              <a:rPr lang="hr-HR" sz="2000" dirty="0" smtClean="0"/>
            </a:br>
            <a:r>
              <a:rPr lang="hr-HR" sz="2000" dirty="0"/>
              <a:t/>
            </a:r>
            <a:br>
              <a:rPr lang="hr-HR" sz="2000" dirty="0"/>
            </a:br>
            <a:endParaRPr lang="hr-HR" sz="2000" dirty="0" smtClean="0"/>
          </a:p>
        </p:txBody>
      </p:sp>
      <p:sp>
        <p:nvSpPr>
          <p:cNvPr id="5" name="Pravokutnik 4"/>
          <p:cNvSpPr/>
          <p:nvPr/>
        </p:nvSpPr>
        <p:spPr>
          <a:xfrm>
            <a:off x="3707904" y="1988840"/>
            <a:ext cx="51125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Prednosti i nedostaci koncentriranja zamrzavanjem</a:t>
            </a: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b="1" dirty="0" smtClean="0"/>
              <a:t>PREDNOSTI</a:t>
            </a:r>
            <a:r>
              <a:rPr lang="hr-HR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 najbolja kvaliteta koncentrata zbog najniže temperature koncentriranja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 nema gubitaka na tvarima arome</a:t>
            </a:r>
          </a:p>
          <a:p>
            <a:pPr>
              <a:buFont typeface="Wingdings" pitchFamily="2" charset="2"/>
              <a:buChar char="Ø"/>
            </a:pPr>
            <a:endParaRPr lang="hr-HR" dirty="0" smtClean="0"/>
          </a:p>
          <a:p>
            <a:pPr>
              <a:buNone/>
            </a:pPr>
            <a:r>
              <a:rPr lang="hr-HR" b="1" dirty="0" smtClean="0"/>
              <a:t>NEDOSTACI: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 gubitak dijela otopljenih tvari s izdvojenim ledom 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visoki proizvodni troškovi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KONCENTRIRANJE MEMBRANSKIM PROCESIMA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980728"/>
            <a:ext cx="7239000" cy="5256584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hr-HR" dirty="0" smtClean="0"/>
          </a:p>
          <a:p>
            <a:r>
              <a:rPr lang="hr-HR" dirty="0"/>
              <a:t>P</a:t>
            </a:r>
            <a:r>
              <a:rPr lang="hr-HR" dirty="0" smtClean="0"/>
              <a:t>rincip:</a:t>
            </a:r>
          </a:p>
          <a:p>
            <a:pPr>
              <a:buNone/>
            </a:pPr>
            <a:r>
              <a:rPr lang="hr-HR" dirty="0" smtClean="0"/>
              <a:t>   </a:t>
            </a:r>
            <a:r>
              <a:rPr lang="hr-HR" dirty="0" smtClean="0">
                <a:solidFill>
                  <a:schemeClr val="bg2">
                    <a:lumMod val="50000"/>
                  </a:schemeClr>
                </a:solidFill>
              </a:rPr>
              <a:t>odijeljivanje različitih tvari pomoću polupropusne membrane </a:t>
            </a:r>
          </a:p>
          <a:p>
            <a:pPr>
              <a:buNone/>
            </a:pPr>
            <a:endParaRPr lang="hr-HR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hr-HR" dirty="0" smtClean="0"/>
              <a:t> Materijali za membrane(oko150):</a:t>
            </a:r>
          </a:p>
          <a:p>
            <a:pPr>
              <a:buNone/>
            </a:pPr>
            <a:r>
              <a:rPr lang="hr-HR" dirty="0" smtClean="0"/>
              <a:t>   </a:t>
            </a:r>
            <a:r>
              <a:rPr lang="hr-HR" sz="2400" dirty="0" err="1" smtClean="0"/>
              <a:t>poliadmid</a:t>
            </a:r>
            <a:r>
              <a:rPr lang="hr-HR" sz="2400" dirty="0" smtClean="0"/>
              <a:t>,celuloza,</a:t>
            </a:r>
          </a:p>
          <a:p>
            <a:pPr>
              <a:buNone/>
            </a:pPr>
            <a:r>
              <a:rPr lang="hr-HR" sz="2400" dirty="0" smtClean="0"/>
              <a:t>   </a:t>
            </a:r>
            <a:r>
              <a:rPr lang="hr-HR" sz="2400" dirty="0" err="1" smtClean="0"/>
              <a:t>polisulfonski</a:t>
            </a:r>
            <a:r>
              <a:rPr lang="hr-HR" sz="2400" dirty="0" smtClean="0"/>
              <a:t> materijali,</a:t>
            </a:r>
          </a:p>
          <a:p>
            <a:pPr>
              <a:buNone/>
            </a:pPr>
            <a:r>
              <a:rPr lang="hr-HR" sz="2400" dirty="0" smtClean="0"/>
              <a:t>   prirodni i sintetski polimeri</a:t>
            </a:r>
          </a:p>
          <a:p>
            <a:pPr>
              <a:buNone/>
            </a:pPr>
            <a:endParaRPr lang="hr-HR" sz="2400" dirty="0" smtClean="0"/>
          </a:p>
          <a:p>
            <a:r>
              <a:rPr lang="hr-HR" dirty="0" smtClean="0"/>
              <a:t>Veličina i raspodjela pora od presudne su važnosti za procjenu učinkovitosti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</p:txBody>
      </p:sp>
      <p:pic>
        <p:nvPicPr>
          <p:cNvPr id="5" name="Slika 4" descr="http://innofilt.co.rs/slike/03%20PFB%20P106_str%201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48307" y="3356992"/>
            <a:ext cx="166687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membranski procesi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hr-HR" b="1" dirty="0" smtClean="0">
                <a:solidFill>
                  <a:schemeClr val="tx2">
                    <a:lumMod val="75000"/>
                  </a:schemeClr>
                </a:solidFill>
              </a:rPr>
              <a:t>MIKROFILTRACIJA,ULTRAFILTRACIJA,</a:t>
            </a:r>
          </a:p>
          <a:p>
            <a:pPr algn="ctr">
              <a:buNone/>
            </a:pPr>
            <a:r>
              <a:rPr lang="hr-HR" b="1" dirty="0" smtClean="0">
                <a:solidFill>
                  <a:schemeClr val="tx2">
                    <a:lumMod val="75000"/>
                  </a:schemeClr>
                </a:solidFill>
              </a:rPr>
              <a:t>NANOFILTRACIJA,HIPERFILTRACIJA(REVERZNA OSMOZA</a:t>
            </a:r>
            <a:r>
              <a:rPr lang="hr-HR" b="1" dirty="0" smtClean="0"/>
              <a:t>)</a:t>
            </a:r>
          </a:p>
          <a:p>
            <a:pPr>
              <a:buNone/>
            </a:pPr>
            <a:r>
              <a:rPr lang="hr-HR" dirty="0" smtClean="0"/>
              <a:t>Razlike:</a:t>
            </a:r>
          </a:p>
          <a:p>
            <a:pPr>
              <a:buFont typeface="Wingdings" pitchFamily="2" charset="2"/>
              <a:buChar char="Ø"/>
            </a:pPr>
            <a:r>
              <a:rPr lang="vi-VN" dirty="0" smtClean="0"/>
              <a:t>vrsta upotrijebljenih membrana, odnosno veličina njihovih pora 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  (</a:t>
            </a:r>
            <a:r>
              <a:rPr lang="vi-VN" dirty="0" smtClean="0"/>
              <a:t>veličina pora opada od mikrofiltracije do reverzne osmoze, a time raste radni tlak budući da je hidrodinamički otpor sve veći</a:t>
            </a:r>
            <a:r>
              <a:rPr lang="hr-HR" dirty="0" smtClean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vi-VN" dirty="0" smtClean="0"/>
              <a:t> tlak koji je potrebno primijeniti da bi došlo do uspješnog razdvajanja komponenti u nekom sustavu. </a:t>
            </a:r>
            <a:endParaRPr lang="hr-HR" dirty="0" smtClean="0"/>
          </a:p>
          <a:p>
            <a:pPr>
              <a:buNone/>
            </a:pPr>
            <a:r>
              <a:rPr lang="vi-VN" dirty="0" smtClean="0"/>
              <a:t>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>
            <a:normAutofit/>
          </a:bodyPr>
          <a:lstStyle/>
          <a:p>
            <a:r>
              <a:rPr lang="hr-HR" sz="3600" dirty="0" smtClean="0"/>
              <a:t>Membranski procesi</a:t>
            </a:r>
            <a:endParaRPr lang="hr-HR" sz="3600" dirty="0"/>
          </a:p>
        </p:txBody>
      </p:sp>
      <p:pic>
        <p:nvPicPr>
          <p:cNvPr id="4" name="Rezervirano mjesto sadržaja 3" descr="C:\Users\Korisnik\Desktop\cfe3190b-2b3f-49dc-b0a8-128e2b46bb38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268760"/>
            <a:ext cx="462423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kstniOkvir 4"/>
          <p:cNvSpPr txBox="1"/>
          <p:nvPr/>
        </p:nvSpPr>
        <p:spPr>
          <a:xfrm>
            <a:off x="1259632" y="6237312"/>
            <a:ext cx="583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        Osnovne značajke membranskih procesa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/>
        </p:nvGraphicFramePr>
        <p:xfrm>
          <a:off x="323528" y="780264"/>
          <a:ext cx="7632848" cy="6077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35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2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70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97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61428">
                <a:tc rowSpan="2">
                  <a:txBody>
                    <a:bodyPr/>
                    <a:lstStyle/>
                    <a:p>
                      <a:endParaRPr lang="hr-HR" dirty="0" smtClean="0"/>
                    </a:p>
                    <a:p>
                      <a:r>
                        <a:rPr lang="hr-HR" dirty="0" smtClean="0"/>
                        <a:t>Karakteristika</a:t>
                      </a:r>
                    </a:p>
                    <a:p>
                      <a:endParaRPr lang="hr-HR" dirty="0" smtClean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Membranski proces</a:t>
                      </a:r>
                      <a:endParaRPr lang="hr-HR" dirty="0" smtClean="0"/>
                    </a:p>
                    <a:p>
                      <a:endParaRPr lang="hr-HR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1428"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r-HR" sz="18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Ultrafiltracija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r-HR" sz="18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Nanofiltracija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Reverzna osmoza</a:t>
                      </a:r>
                      <a:endParaRPr lang="hr-HR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5862">
                <a:tc>
                  <a:txBody>
                    <a:bodyPr/>
                    <a:lstStyle/>
                    <a:p>
                      <a:r>
                        <a:rPr kumimoji="0" lang="hr-H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promjer pora u</a:t>
                      </a:r>
                    </a:p>
                    <a:p>
                      <a:r>
                        <a:rPr kumimoji="0" lang="hr-H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membranama(nm)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r-H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10–100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r-H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1–10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r-H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0,1–</a:t>
                      </a:r>
                      <a:r>
                        <a:rPr kumimoji="0" lang="hr-HR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5862">
                <a:tc>
                  <a:txBody>
                    <a:bodyPr/>
                    <a:lstStyle/>
                    <a:p>
                      <a:r>
                        <a:rPr kumimoji="0" lang="hr-H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tlak (</a:t>
                      </a:r>
                      <a:r>
                        <a:rPr kumimoji="0" lang="hr-HR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kPa</a:t>
                      </a:r>
                      <a:r>
                        <a:rPr kumimoji="0" lang="hr-H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r-H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100–1000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2000–4000</a:t>
                      </a:r>
                      <a:endParaRPr lang="hr-HR" dirty="0" smtClean="0"/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3000–6000</a:t>
                      </a:r>
                      <a:endParaRPr lang="hr-HR" dirty="0" smtClean="0"/>
                    </a:p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62316">
                <a:tc>
                  <a:txBody>
                    <a:bodyPr/>
                    <a:lstStyle/>
                    <a:p>
                      <a:r>
                        <a:rPr kumimoji="0" lang="hr-H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prolaz tvari kroz</a:t>
                      </a:r>
                    </a:p>
                    <a:p>
                      <a:r>
                        <a:rPr kumimoji="0" lang="hr-H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membrane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r-H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voda, ioni, manje organske molekule</a:t>
                      </a:r>
                    </a:p>
                    <a:p>
                      <a:r>
                        <a:rPr kumimoji="0" lang="hr-H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hr-HR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npr</a:t>
                      </a:r>
                      <a:r>
                        <a:rPr kumimoji="0" lang="hr-H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šećeri, alkoholi,kiseline)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voda, ioni</a:t>
                      </a:r>
                      <a:endParaRPr lang="hr-HR" dirty="0" smtClean="0"/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r-H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voda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35223">
                <a:tc>
                  <a:txBody>
                    <a:bodyPr/>
                    <a:lstStyle/>
                    <a:p>
                      <a:r>
                        <a:rPr kumimoji="0" lang="hr-H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primjeri primjene u</a:t>
                      </a:r>
                    </a:p>
                    <a:p>
                      <a:r>
                        <a:rPr kumimoji="0" lang="hr-H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obradi hrane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r-H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izdvajanje</a:t>
                      </a:r>
                    </a:p>
                    <a:p>
                      <a:r>
                        <a:rPr kumimoji="0" lang="hr-H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bjelančevina iz</a:t>
                      </a:r>
                    </a:p>
                    <a:p>
                      <a:r>
                        <a:rPr kumimoji="0" lang="hr-H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mlijeka, sirutke,krvi</a:t>
                      </a:r>
                    </a:p>
                    <a:p>
                      <a:r>
                        <a:rPr kumimoji="0" lang="hr-H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proizvodnja</a:t>
                      </a:r>
                    </a:p>
                    <a:p>
                      <a:r>
                        <a:rPr kumimoji="0" lang="hr-H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bezalkoholnog piva</a:t>
                      </a:r>
                    </a:p>
                    <a:p>
                      <a:r>
                        <a:rPr kumimoji="0" lang="hr-H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bistrenje voćnih</a:t>
                      </a:r>
                    </a:p>
                    <a:p>
                      <a:r>
                        <a:rPr kumimoji="0" lang="hr-H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sokova, mošta,</a:t>
                      </a:r>
                    </a:p>
                    <a:p>
                      <a:r>
                        <a:rPr kumimoji="0" lang="hr-H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vina, piva i </a:t>
                      </a:r>
                      <a:r>
                        <a:rPr kumimoji="0" lang="hr-HR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sl</a:t>
                      </a:r>
                      <a:r>
                        <a:rPr kumimoji="0" lang="hr-H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hr-H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0" lang="hr-H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proizvodnja pitke vode iz slanih i otpadnih voda</a:t>
                      </a:r>
                    </a:p>
                    <a:p>
                      <a:r>
                        <a:rPr kumimoji="0" lang="hr-H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koncentriranje ekstrakata čaja i kave prije </a:t>
                      </a:r>
                      <a:r>
                        <a:rPr kumimoji="0" lang="hr-HR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liofiliziranja</a:t>
                      </a:r>
                      <a:endParaRPr kumimoji="0" lang="hr-HR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sv-SE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koncentriranje mlijeka i voćnih sokova</a:t>
                      </a:r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ekstniOkvir 2"/>
          <p:cNvSpPr txBox="1"/>
          <p:nvPr/>
        </p:nvSpPr>
        <p:spPr>
          <a:xfrm>
            <a:off x="611560" y="0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Karakteristike membranskih procesa koji se primjenjuju u koncentriranju hrane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ZAKLJUČAK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Koncentriranjem uklanja se 70-75% vode iz namirnica te se :</a:t>
            </a:r>
          </a:p>
          <a:p>
            <a:pPr>
              <a:buFont typeface="Wingdings" pitchFamily="2" charset="2"/>
              <a:buChar char="Ø"/>
            </a:pPr>
            <a:r>
              <a:rPr lang="hr-HR" dirty="0"/>
              <a:t>p</a:t>
            </a:r>
            <a:r>
              <a:rPr lang="hr-HR" dirty="0" smtClean="0"/>
              <a:t>ovećava stabilnosti </a:t>
            </a:r>
          </a:p>
          <a:p>
            <a:pPr>
              <a:buFont typeface="Wingdings" pitchFamily="2" charset="2"/>
              <a:buChar char="Ø"/>
            </a:pPr>
            <a:r>
              <a:rPr lang="hr-HR" dirty="0"/>
              <a:t>s</a:t>
            </a:r>
            <a:r>
              <a:rPr lang="hr-HR" dirty="0" smtClean="0"/>
              <a:t>manjuju troškovi skladištenja i transporta </a:t>
            </a:r>
            <a:r>
              <a:rPr lang="hr-HR" sz="2400" dirty="0" smtClean="0"/>
              <a:t>(zbog smanjenja volumena )</a:t>
            </a:r>
          </a:p>
          <a:p>
            <a:pPr>
              <a:buFont typeface="Wingdings" pitchFamily="2" charset="2"/>
              <a:buChar char="Ø"/>
            </a:pPr>
            <a:endParaRPr lang="hr-HR" dirty="0" smtClean="0"/>
          </a:p>
          <a:p>
            <a:pPr>
              <a:buFont typeface="Wingdings" pitchFamily="2" charset="2"/>
              <a:buChar char="Ø"/>
            </a:pPr>
            <a:endParaRPr lang="hr-HR" dirty="0" smtClean="0"/>
          </a:p>
          <a:p>
            <a:pPr>
              <a:buNone/>
            </a:pPr>
            <a:endParaRPr lang="hr-HR" dirty="0"/>
          </a:p>
        </p:txBody>
      </p:sp>
      <p:pic>
        <p:nvPicPr>
          <p:cNvPr id="1026" name="Picture 2" descr="C:\Users\Korisnik\Desktop\podravka-koncetrat-raji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861048"/>
            <a:ext cx="2828925" cy="220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Konzerviranje koncentriranjem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7265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KONZERVIRANJE KONCENTRIRANJEM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princip: </a:t>
            </a:r>
            <a:r>
              <a:rPr lang="hr-HR" dirty="0" err="1" smtClean="0"/>
              <a:t>anabioza</a:t>
            </a:r>
            <a:r>
              <a:rPr lang="hr-HR" dirty="0" smtClean="0"/>
              <a:t> (uklanja se voda)</a:t>
            </a:r>
          </a:p>
          <a:p>
            <a:r>
              <a:rPr lang="hr-HR" dirty="0" smtClean="0"/>
              <a:t>primjena: za tekuće namirnice</a:t>
            </a:r>
          </a:p>
          <a:p>
            <a:r>
              <a:rPr lang="hr-HR" dirty="0" smtClean="0"/>
              <a:t>udio vode u koncentriranoj namirnici: </a:t>
            </a:r>
          </a:p>
          <a:p>
            <a:pPr>
              <a:buNone/>
            </a:pPr>
            <a:r>
              <a:rPr lang="hr-HR" dirty="0" smtClean="0"/>
              <a:t>                       25 – 30 %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Osnovni zahtjevi:</a:t>
            </a:r>
          </a:p>
          <a:p>
            <a:pPr>
              <a:buNone/>
            </a:pPr>
            <a:r>
              <a:rPr lang="hr-HR" dirty="0" smtClean="0"/>
              <a:t>a) ne smije doći do degradacije sastojaka hrane</a:t>
            </a:r>
          </a:p>
          <a:p>
            <a:pPr>
              <a:buNone/>
            </a:pPr>
            <a:r>
              <a:rPr lang="hr-HR" dirty="0" smtClean="0"/>
              <a:t>b) proces mora biti selektivan  </a:t>
            </a:r>
            <a:r>
              <a:rPr lang="hr-HR" dirty="0" err="1" smtClean="0"/>
              <a:t>tj</a:t>
            </a:r>
            <a:r>
              <a:rPr lang="hr-HR" dirty="0" smtClean="0"/>
              <a:t>. svi sastojci osim vode moraju biti zadržani u koncentratu.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</p:nvPr>
        </p:nvGraphicFramePr>
        <p:xfrm>
          <a:off x="457200" y="404664"/>
          <a:ext cx="7239000" cy="60516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kstniOkvir 5"/>
          <p:cNvSpPr txBox="1"/>
          <p:nvPr/>
        </p:nvSpPr>
        <p:spPr>
          <a:xfrm>
            <a:off x="611560" y="5157192"/>
            <a:ext cx="6480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hr-HR" b="1" dirty="0" smtClean="0"/>
              <a:t>UPOTREBA: koncentrat proteina sirutke u mliječnoj hrani za </a:t>
            </a:r>
            <a:r>
              <a:rPr lang="hr-HR" b="1" dirty="0" err="1" smtClean="0"/>
              <a:t>doienčad</a:t>
            </a:r>
            <a:r>
              <a:rPr lang="hr-HR" b="1" dirty="0" smtClean="0"/>
              <a:t>,koncentrat rajčice,koncentrati voća u proizvodnji sokova…</a:t>
            </a:r>
          </a:p>
        </p:txBody>
      </p:sp>
      <p:sp>
        <p:nvSpPr>
          <p:cNvPr id="11" name="Naslov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PROCESI KONCENTRIRANJA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KONCENTRIRANJE UPARAVANJEM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340768"/>
            <a:ext cx="7239000" cy="5114968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Princip:</a:t>
            </a:r>
          </a:p>
          <a:p>
            <a:pPr>
              <a:buNone/>
            </a:pPr>
            <a:r>
              <a:rPr lang="hr-HR" dirty="0" smtClean="0"/>
              <a:t>   </a:t>
            </a:r>
            <a:r>
              <a:rPr lang="hr-HR" dirty="0" smtClean="0">
                <a:solidFill>
                  <a:schemeClr val="bg2">
                    <a:lumMod val="50000"/>
                  </a:schemeClr>
                </a:solidFill>
              </a:rPr>
              <a:t>Izdvajanje vode zagrijavanjem do temperature vrenja,pri čemu se povećava viskoznost</a:t>
            </a:r>
          </a:p>
          <a:p>
            <a:r>
              <a:rPr lang="hr-HR" dirty="0" smtClean="0"/>
              <a:t>Prednosti</a:t>
            </a:r>
          </a:p>
          <a:p>
            <a:pPr>
              <a:buNone/>
            </a:pPr>
            <a:r>
              <a:rPr lang="hr-HR" dirty="0" smtClean="0"/>
              <a:t>   a) visoki stupanj koncentriranja(do80%</a:t>
            </a:r>
            <a:r>
              <a:rPr lang="hr-HR" dirty="0" err="1" smtClean="0"/>
              <a:t>s.tv</a:t>
            </a:r>
            <a:r>
              <a:rPr lang="hr-HR" dirty="0" smtClean="0"/>
              <a:t>.)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Primjer:koncentrat rajčice: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/>
              <a:t>jednostruki koncentrat sa 14-16% suhe tvari,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/>
              <a:t>dvostruki koncentrat sa 28-30% suhe tvari,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/>
              <a:t>trostruki koncentrat sa 38-40% suhe tvari,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/>
              <a:t>višestruki koncentrat s više od 50% suhe tvari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980728"/>
          </a:xfrm>
        </p:spPr>
        <p:txBody>
          <a:bodyPr>
            <a:normAutofit/>
          </a:bodyPr>
          <a:lstStyle/>
          <a:p>
            <a:r>
              <a:rPr lang="hr-HR" sz="3200" dirty="0" smtClean="0"/>
              <a:t>NEDOSTACI UPARAVANJA: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9512" y="1196752"/>
            <a:ext cx="7920880" cy="5258984"/>
          </a:xfrm>
        </p:spPr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it-IT" b="1" dirty="0" err="1" smtClean="0"/>
              <a:t>gubitak</a:t>
            </a:r>
            <a:r>
              <a:rPr lang="it-IT" b="1" dirty="0" smtClean="0"/>
              <a:t> </a:t>
            </a:r>
            <a:r>
              <a:rPr lang="it-IT" b="1" dirty="0" err="1" smtClean="0"/>
              <a:t>tvari</a:t>
            </a:r>
            <a:r>
              <a:rPr lang="it-IT" b="1" dirty="0" smtClean="0"/>
              <a:t> </a:t>
            </a:r>
            <a:r>
              <a:rPr lang="it-IT" b="1" dirty="0" err="1" smtClean="0"/>
              <a:t>arome</a:t>
            </a:r>
            <a:endParaRPr lang="it-IT" b="1" dirty="0" smtClean="0"/>
          </a:p>
          <a:p>
            <a:pPr>
              <a:buFont typeface="Wingdings" pitchFamily="2" charset="2"/>
              <a:buChar char="Ø"/>
            </a:pPr>
            <a:r>
              <a:rPr lang="hr-HR" sz="2400" dirty="0" smtClean="0"/>
              <a:t>lako hlapljive tvari arome odlaze sa </a:t>
            </a:r>
            <a:r>
              <a:rPr lang="hr-HR" sz="2400" dirty="0" err="1" smtClean="0"/>
              <a:t>suparom</a:t>
            </a:r>
            <a:r>
              <a:rPr lang="hr-HR" sz="2400" dirty="0" smtClean="0"/>
              <a:t> (posebno kod voćnih sokova)</a:t>
            </a:r>
          </a:p>
          <a:p>
            <a:pPr marL="0" indent="0">
              <a:buNone/>
            </a:pPr>
            <a:endParaRPr lang="hr-HR" sz="2400" dirty="0" smtClean="0"/>
          </a:p>
          <a:p>
            <a:pPr marL="0" indent="0">
              <a:buNone/>
            </a:pPr>
            <a:r>
              <a:rPr lang="hr-HR" sz="2400" dirty="0"/>
              <a:t> </a:t>
            </a:r>
            <a:r>
              <a:rPr lang="hr-HR" sz="2400" dirty="0" smtClean="0"/>
              <a:t>  Potrebno je raditi uz primjenu </a:t>
            </a:r>
            <a:r>
              <a:rPr lang="hr-HR" sz="2400" dirty="0" smtClean="0">
                <a:solidFill>
                  <a:schemeClr val="bg2">
                    <a:lumMod val="50000"/>
                  </a:schemeClr>
                </a:solidFill>
              </a:rPr>
              <a:t>SNIŽENOG TLAKA </a:t>
            </a:r>
            <a:r>
              <a:rPr lang="hr-HR" sz="2400" dirty="0" smtClean="0"/>
              <a:t>kako bi se snizila temperatura isparavanja</a:t>
            </a:r>
          </a:p>
          <a:p>
            <a:pPr marL="0" indent="0">
              <a:buNone/>
            </a:pPr>
            <a:endParaRPr lang="hr-HR" sz="2400" dirty="0" smtClean="0"/>
          </a:p>
          <a:p>
            <a:pPr marL="0" indent="0">
              <a:buNone/>
            </a:pPr>
            <a:r>
              <a:rPr lang="hr-HR" sz="2400" dirty="0"/>
              <a:t> </a:t>
            </a:r>
            <a:r>
              <a:rPr lang="hr-HR" sz="2400" dirty="0" smtClean="0"/>
              <a:t>   Dio arome može se vratiti u koncentrat :</a:t>
            </a:r>
          </a:p>
          <a:p>
            <a:pPr>
              <a:buNone/>
            </a:pPr>
            <a:r>
              <a:rPr lang="hr-HR" sz="2400" dirty="0" smtClean="0"/>
              <a:t>1. Dodatkom  svježeg soka u koncentrat</a:t>
            </a:r>
          </a:p>
          <a:p>
            <a:pPr>
              <a:buNone/>
            </a:pPr>
            <a:r>
              <a:rPr lang="hr-HR" sz="2400" dirty="0" smtClean="0"/>
              <a:t>2. Rekuperacijom aromatičnih tvari iz </a:t>
            </a:r>
            <a:r>
              <a:rPr lang="hr-HR" sz="2400" dirty="0" err="1" smtClean="0"/>
              <a:t>supare</a:t>
            </a:r>
            <a:r>
              <a:rPr lang="hr-HR" sz="2400" dirty="0" smtClean="0"/>
              <a:t>,rektifikacijom i apsorpcijom te ponovnim vraćanjem u koncentrat</a:t>
            </a:r>
            <a:endParaRPr lang="hr-H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>
            <a:normAutofit/>
          </a:bodyPr>
          <a:lstStyle/>
          <a:p>
            <a:r>
              <a:rPr lang="hr-HR" sz="3200" dirty="0" smtClean="0"/>
              <a:t>NEDOSTACI UPARAVANJA: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052736"/>
            <a:ext cx="7571184" cy="5403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hr-HR" sz="2800" b="1" dirty="0" smtClean="0"/>
              <a:t>b) toplinsko oštećenje proizvoda </a:t>
            </a:r>
          </a:p>
          <a:p>
            <a:pPr>
              <a:buFont typeface="Wingdings" pitchFamily="2" charset="2"/>
              <a:buChar char="Ø"/>
            </a:pPr>
            <a:r>
              <a:rPr lang="it-IT" sz="2800" dirty="0" err="1" smtClean="0"/>
              <a:t>pri</a:t>
            </a:r>
            <a:r>
              <a:rPr lang="it-IT" sz="2800" dirty="0" smtClean="0"/>
              <a:t> </a:t>
            </a:r>
            <a:r>
              <a:rPr lang="it-IT" sz="2800" dirty="0" err="1" smtClean="0"/>
              <a:t>povišenim</a:t>
            </a:r>
            <a:r>
              <a:rPr lang="it-IT" sz="2800" dirty="0" smtClean="0"/>
              <a:t> </a:t>
            </a:r>
            <a:r>
              <a:rPr lang="it-IT" sz="2800" dirty="0" err="1" smtClean="0"/>
              <a:t>temperaturama</a:t>
            </a:r>
            <a:r>
              <a:rPr lang="it-IT" sz="2800" dirty="0" smtClean="0"/>
              <a:t> </a:t>
            </a:r>
            <a:r>
              <a:rPr lang="it-IT" sz="2800" dirty="0" err="1" smtClean="0"/>
              <a:t>dolazi</a:t>
            </a:r>
            <a:r>
              <a:rPr lang="it-IT" sz="2800" dirty="0" smtClean="0"/>
              <a:t> do </a:t>
            </a:r>
            <a:r>
              <a:rPr lang="it-IT" sz="2800" dirty="0" err="1" smtClean="0"/>
              <a:t>degradativnih</a:t>
            </a:r>
            <a:endParaRPr lang="hr-HR" sz="2800" dirty="0" smtClean="0"/>
          </a:p>
          <a:p>
            <a:pPr>
              <a:buNone/>
            </a:pPr>
            <a:r>
              <a:rPr lang="hr-HR" sz="2800" dirty="0" smtClean="0"/>
              <a:t>    </a:t>
            </a:r>
            <a:r>
              <a:rPr lang="it-IT" sz="2800" dirty="0" err="1" smtClean="0"/>
              <a:t>promjena</a:t>
            </a:r>
            <a:r>
              <a:rPr lang="it-IT" sz="2800" dirty="0" smtClean="0"/>
              <a:t> </a:t>
            </a:r>
            <a:r>
              <a:rPr lang="it-IT" sz="2800" dirty="0" err="1" smtClean="0"/>
              <a:t>jer</a:t>
            </a:r>
            <a:r>
              <a:rPr lang="hr-HR" sz="2800" dirty="0" smtClean="0"/>
              <a:t> se kemijske reakcije ubrzavaju</a:t>
            </a:r>
          </a:p>
          <a:p>
            <a:pPr marL="0" indent="0">
              <a:buNone/>
            </a:pPr>
            <a:r>
              <a:rPr lang="hr-HR" sz="2800" dirty="0"/>
              <a:t> </a:t>
            </a:r>
            <a:r>
              <a:rPr lang="hr-HR" sz="2800" dirty="0" smtClean="0"/>
              <a:t>   Koncentriranje se mora voditi kod nižih temperatura</a:t>
            </a:r>
          </a:p>
          <a:p>
            <a:pPr marL="0" indent="0">
              <a:buNone/>
            </a:pPr>
            <a:r>
              <a:rPr lang="hr-HR" sz="2800" dirty="0" smtClean="0"/>
              <a:t>   (</a:t>
            </a:r>
            <a:r>
              <a:rPr lang="hr-HR" dirty="0" smtClean="0"/>
              <a:t>primjenom </a:t>
            </a:r>
            <a:r>
              <a:rPr lang="pl-PL" dirty="0" smtClean="0">
                <a:solidFill>
                  <a:schemeClr val="bg2">
                    <a:lumMod val="50000"/>
                  </a:schemeClr>
                </a:solidFill>
              </a:rPr>
              <a:t>VAKUUMA</a:t>
            </a:r>
            <a:r>
              <a:rPr lang="pl-PL" sz="2800" dirty="0" smtClean="0"/>
              <a:t>),uz kraće vrijeme</a:t>
            </a:r>
          </a:p>
          <a:p>
            <a:pPr marL="0" indent="0">
              <a:buNone/>
            </a:pPr>
            <a:endParaRPr lang="pl-PL" sz="2800" dirty="0" smtClean="0"/>
          </a:p>
          <a:p>
            <a:pPr>
              <a:buNone/>
            </a:pPr>
            <a:r>
              <a:rPr lang="hr-HR" sz="2800" b="1" dirty="0" smtClean="0"/>
              <a:t>c) </a:t>
            </a:r>
            <a:r>
              <a:rPr lang="hr-HR" sz="2800" b="1" dirty="0" err="1" smtClean="0"/>
              <a:t>posmeđivanje</a:t>
            </a:r>
            <a:endParaRPr lang="hr-HR" sz="2800" b="1" dirty="0" smtClean="0"/>
          </a:p>
          <a:p>
            <a:pPr>
              <a:buFont typeface="Wingdings" pitchFamily="2" charset="2"/>
              <a:buChar char="Ø"/>
            </a:pPr>
            <a:r>
              <a:rPr lang="hr-HR" sz="2800" dirty="0" smtClean="0"/>
              <a:t> javlja se kod proizvoda koji sadrže šećere (</a:t>
            </a:r>
            <a:r>
              <a:rPr lang="hr-HR" sz="2800" dirty="0" err="1" smtClean="0"/>
              <a:t>karamelizacija</a:t>
            </a:r>
            <a:r>
              <a:rPr lang="hr-HR" sz="2800" dirty="0" smtClean="0"/>
              <a:t>) ili onih koji sadrže i proteine i šećere (</a:t>
            </a:r>
            <a:r>
              <a:rPr lang="hr-HR" sz="2800" dirty="0" err="1" smtClean="0"/>
              <a:t>Maillardova</a:t>
            </a:r>
            <a:r>
              <a:rPr lang="hr-HR" sz="2800" dirty="0" smtClean="0"/>
              <a:t> reakcija)</a:t>
            </a:r>
          </a:p>
          <a:p>
            <a:pPr marL="0" indent="0">
              <a:buNone/>
            </a:pPr>
            <a:r>
              <a:rPr lang="hr-HR" sz="2800" dirty="0" smtClean="0"/>
              <a:t>    Proces mora trajati što </a:t>
            </a:r>
            <a:r>
              <a:rPr lang="hr-HR" sz="2800" dirty="0" smtClean="0">
                <a:solidFill>
                  <a:schemeClr val="bg2">
                    <a:lumMod val="50000"/>
                  </a:schemeClr>
                </a:solidFill>
              </a:rPr>
              <a:t>KRAĆE,</a:t>
            </a:r>
            <a:r>
              <a:rPr lang="hr-HR" sz="2800" dirty="0" smtClean="0"/>
              <a:t> pri </a:t>
            </a:r>
            <a:r>
              <a:rPr lang="hr-HR" sz="2800" dirty="0" smtClean="0">
                <a:solidFill>
                  <a:schemeClr val="bg2">
                    <a:lumMod val="50000"/>
                  </a:schemeClr>
                </a:solidFill>
              </a:rPr>
              <a:t>NIŽIM  </a:t>
            </a:r>
            <a:r>
              <a:rPr lang="hr-HR" sz="2800" dirty="0" err="1" smtClean="0"/>
              <a:t>temp</a:t>
            </a:r>
            <a:r>
              <a:rPr lang="hr-HR" sz="2800" dirty="0" smtClean="0"/>
              <a:t>.</a:t>
            </a:r>
          </a:p>
          <a:p>
            <a:pPr marL="0" indent="0">
              <a:buNone/>
            </a:pPr>
            <a:endParaRPr lang="hr-HR" sz="2800" dirty="0" smtClean="0"/>
          </a:p>
          <a:p>
            <a:pPr>
              <a:buNone/>
            </a:pPr>
            <a:r>
              <a:rPr lang="hr-HR" sz="2800" b="1" dirty="0" smtClean="0"/>
              <a:t>d) stvaranje taloga</a:t>
            </a:r>
          </a:p>
          <a:p>
            <a:pPr>
              <a:buFont typeface="Wingdings" pitchFamily="2" charset="2"/>
              <a:buChar char="Ø"/>
            </a:pPr>
            <a:r>
              <a:rPr lang="hr-HR" sz="2800" dirty="0" smtClean="0"/>
              <a:t> kod tekućina koje sadrže </a:t>
            </a:r>
            <a:r>
              <a:rPr lang="hr-HR" sz="2800" dirty="0" err="1" smtClean="0"/>
              <a:t>suspenzoide</a:t>
            </a:r>
            <a:r>
              <a:rPr lang="hr-HR" sz="2800" dirty="0" smtClean="0"/>
              <a:t> (kašasti sokovi,    suspenzije)</a:t>
            </a:r>
          </a:p>
          <a:p>
            <a:pPr marL="0" indent="0">
              <a:buNone/>
            </a:pPr>
            <a:r>
              <a:rPr lang="hr-HR" sz="2800" dirty="0"/>
              <a:t> </a:t>
            </a:r>
            <a:r>
              <a:rPr lang="hr-HR" sz="2800" dirty="0" smtClean="0"/>
              <a:t>   Potrebno je osigurati </a:t>
            </a:r>
            <a:r>
              <a:rPr lang="hr-HR" sz="2800" dirty="0" smtClean="0">
                <a:solidFill>
                  <a:schemeClr val="bg2">
                    <a:lumMod val="50000"/>
                  </a:schemeClr>
                </a:solidFill>
              </a:rPr>
              <a:t>TURBULENTAN </a:t>
            </a:r>
            <a:r>
              <a:rPr lang="hr-HR" sz="2800" dirty="0" smtClean="0"/>
              <a:t>tok da se spriječi    taloženje</a:t>
            </a:r>
          </a:p>
          <a:p>
            <a:endParaRPr lang="hr-HR" sz="2800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s://upload.wikimedia.org/wikipedia/hr/5/53/Secerana-Uparna_stanic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916832"/>
            <a:ext cx="6480720" cy="3744416"/>
          </a:xfrm>
          <a:prstGeom prst="rect">
            <a:avLst/>
          </a:prstGeom>
          <a:noFill/>
        </p:spPr>
      </p:pic>
      <p:sp>
        <p:nvSpPr>
          <p:cNvPr id="5" name="TekstniOkvir 4"/>
          <p:cNvSpPr txBox="1"/>
          <p:nvPr/>
        </p:nvSpPr>
        <p:spPr>
          <a:xfrm>
            <a:off x="971600" y="692696"/>
            <a:ext cx="5184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 smtClean="0"/>
              <a:t>ISPARNE  STANICE</a:t>
            </a:r>
            <a:endParaRPr lang="hr-HR" sz="2800" b="1" dirty="0"/>
          </a:p>
        </p:txBody>
      </p:sp>
      <p:sp>
        <p:nvSpPr>
          <p:cNvPr id="6" name="TekstniOkvir 5"/>
          <p:cNvSpPr txBox="1"/>
          <p:nvPr/>
        </p:nvSpPr>
        <p:spPr>
          <a:xfrm>
            <a:off x="1907704" y="1196752"/>
            <a:ext cx="44644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Rade pod sniženim tlakom </a:t>
            </a:r>
          </a:p>
          <a:p>
            <a:r>
              <a:rPr lang="hr-HR" dirty="0" smtClean="0"/>
              <a:t>Ogrjevni medij je para  </a:t>
            </a:r>
          </a:p>
          <a:p>
            <a:r>
              <a:rPr lang="hr-HR" dirty="0" smtClean="0"/>
              <a:t>Postiže se visoki stupanj koncentriranja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>KONCENTRIRANJE ZAMRZAVANJEM</a:t>
            </a:r>
            <a:br>
              <a:rPr lang="hr-HR" dirty="0" smtClean="0"/>
            </a:br>
            <a:r>
              <a:rPr lang="hr-HR" dirty="0" smtClean="0"/>
              <a:t>(</a:t>
            </a:r>
            <a:r>
              <a:rPr lang="hr-HR" dirty="0" err="1" smtClean="0"/>
              <a:t>kRIOKONCENTRIRANJE</a:t>
            </a:r>
            <a:r>
              <a:rPr lang="hr-HR" dirty="0" smtClean="0"/>
              <a:t>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Princip:</a:t>
            </a:r>
          </a:p>
          <a:p>
            <a:pPr>
              <a:buNone/>
            </a:pPr>
            <a:r>
              <a:rPr lang="hr-HR" dirty="0" smtClean="0"/>
              <a:t>   </a:t>
            </a:r>
            <a:r>
              <a:rPr lang="hr-HR" dirty="0" smtClean="0">
                <a:solidFill>
                  <a:schemeClr val="bg2">
                    <a:lumMod val="50000"/>
                  </a:schemeClr>
                </a:solidFill>
              </a:rPr>
              <a:t>izdvajanje vode kristalizacijom u obliku leda, a zatim se led odvaja separacijom</a:t>
            </a:r>
          </a:p>
          <a:p>
            <a:pPr>
              <a:buNone/>
            </a:pPr>
            <a:endParaRPr lang="hr-HR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hr-HR" dirty="0" smtClean="0"/>
              <a:t>M</a:t>
            </a:r>
            <a:r>
              <a:rPr lang="it-IT" dirty="0" err="1" smtClean="0"/>
              <a:t>etode</a:t>
            </a:r>
            <a:r>
              <a:rPr lang="it-IT" dirty="0" smtClean="0"/>
              <a:t>: </a:t>
            </a:r>
          </a:p>
          <a:p>
            <a:pPr marL="457200" indent="-457200">
              <a:lnSpc>
                <a:spcPct val="120000"/>
              </a:lnSpc>
              <a:buAutoNum type="arabicPeriod"/>
            </a:pPr>
            <a:r>
              <a:rPr lang="hr-HR" sz="2400" dirty="0" err="1" smtClean="0"/>
              <a:t>Step</a:t>
            </a:r>
            <a:r>
              <a:rPr lang="hr-HR" sz="2400" dirty="0" smtClean="0"/>
              <a:t> </a:t>
            </a:r>
            <a:r>
              <a:rPr lang="hr-HR" sz="2400" dirty="0" err="1" smtClean="0"/>
              <a:t>freeze</a:t>
            </a:r>
            <a:r>
              <a:rPr lang="hr-HR" sz="2400" dirty="0" smtClean="0"/>
              <a:t> proces – sastoji se od pet faza zamrzavanja vode pri sve nižim temperaturama uz izdvajanje vode centrifugiranjem. Uveden za koncentriranje sokova citrusa.</a:t>
            </a:r>
          </a:p>
          <a:p>
            <a:pPr marL="0" indent="0">
              <a:buNone/>
            </a:pPr>
            <a:r>
              <a:rPr lang="hr-HR" sz="2400" dirty="0" smtClean="0"/>
              <a:t> </a:t>
            </a:r>
          </a:p>
          <a:p>
            <a:pPr marL="457200" indent="-457200">
              <a:lnSpc>
                <a:spcPct val="110000"/>
              </a:lnSpc>
              <a:buAutoNum type="arabicPeriod" startAt="2"/>
            </a:pPr>
            <a:r>
              <a:rPr lang="hr-HR" sz="2400" dirty="0" err="1" smtClean="0"/>
              <a:t>Grenco</a:t>
            </a:r>
            <a:r>
              <a:rPr lang="hr-HR" sz="2400" dirty="0" smtClean="0"/>
              <a:t> postupak – faza </a:t>
            </a:r>
            <a:r>
              <a:rPr lang="hr-HR" sz="2400" dirty="0" err="1" smtClean="0"/>
              <a:t>nukleacije</a:t>
            </a:r>
            <a:r>
              <a:rPr lang="hr-HR" sz="2400" dirty="0" smtClean="0"/>
              <a:t> i faza rasta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hr-HR" sz="2400" dirty="0"/>
              <a:t> </a:t>
            </a:r>
            <a:r>
              <a:rPr lang="hr-HR" sz="2400" dirty="0" smtClean="0"/>
              <a:t>    kristala su odvojene, a umjesto centrifuga za   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hr-HR" sz="2400" dirty="0"/>
              <a:t> </a:t>
            </a:r>
            <a:r>
              <a:rPr lang="hr-HR" sz="2400" dirty="0" smtClean="0"/>
              <a:t>    izdvajanje leda se koristi kolona za ispiranje</a:t>
            </a:r>
            <a:r>
              <a:rPr lang="hr-HR" dirty="0" smtClean="0"/>
              <a:t>. </a:t>
            </a:r>
          </a:p>
          <a:p>
            <a:pPr>
              <a:lnSpc>
                <a:spcPct val="110000"/>
              </a:lnSpc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stvo">
  <a:themeElements>
    <a:clrScheme name="Bogatstv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stv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stv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1912</TotalTime>
  <Words>924</Words>
  <Application>Microsoft Office PowerPoint</Application>
  <PresentationFormat>Prikaz na zaslonu (4:3)</PresentationFormat>
  <Paragraphs>146</Paragraphs>
  <Slides>15</Slides>
  <Notes>3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21" baseType="lpstr">
      <vt:lpstr>Arial</vt:lpstr>
      <vt:lpstr>Calibri</vt:lpstr>
      <vt:lpstr>Trebuchet MS</vt:lpstr>
      <vt:lpstr>Wingdings</vt:lpstr>
      <vt:lpstr>Wingdings 2</vt:lpstr>
      <vt:lpstr>Bogatstvo</vt:lpstr>
      <vt:lpstr>                                                                         AUTOR : Linda Segarić dipl. ing. preh.teh. ZANIMANJE : Tehničar nutricionist NASTAVNI PREDMET : Praktična nastava RAZRED U KOJEMU SE OBRAĐUJE NASTAVNI SADRŽAJ :   Drugi NASTAVNA JEDINICA : Konzerviranje koncentriranjem         </vt:lpstr>
      <vt:lpstr>Konzerviranje koncentriranjem</vt:lpstr>
      <vt:lpstr>             KONZERVIRANJE KONCENTRIRANJEM</vt:lpstr>
      <vt:lpstr> PROCESI KONCENTRIRANJA</vt:lpstr>
      <vt:lpstr>KONCENTRIRANJE UPARAVANJEM </vt:lpstr>
      <vt:lpstr>NEDOSTACI UPARAVANJA:</vt:lpstr>
      <vt:lpstr>NEDOSTACI UPARAVANJA:</vt:lpstr>
      <vt:lpstr>PowerPoint prezentacija</vt:lpstr>
      <vt:lpstr>KONCENTRIRANJE ZAMRZAVANJEM (kRIOKONCENTRIRANJE)</vt:lpstr>
      <vt:lpstr>Prednosti i nedostaci koncentriranja zamrzavanjem</vt:lpstr>
      <vt:lpstr>KONCENTRIRANJE MEMBRANSKIM PROCESIMA</vt:lpstr>
      <vt:lpstr>membranski procesi</vt:lpstr>
      <vt:lpstr>Membranski procesi</vt:lpstr>
      <vt:lpstr>PowerPoint prezentacija</vt:lpstr>
      <vt:lpstr>ZAKLJUČAK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Konzerviranje koncentriranjem</dc:title>
  <dc:creator>Korisnik</dc:creator>
  <cp:lastModifiedBy>Linda Segarić</cp:lastModifiedBy>
  <cp:revision>23</cp:revision>
  <dcterms:created xsi:type="dcterms:W3CDTF">2016-02-21T11:39:57Z</dcterms:created>
  <dcterms:modified xsi:type="dcterms:W3CDTF">2022-01-13T23:06:14Z</dcterms:modified>
</cp:coreProperties>
</file>